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handoutMasterIdLst>
    <p:handoutMasterId r:id="rId49"/>
  </p:handoutMasterIdLst>
  <p:sldIdLst>
    <p:sldId id="365" r:id="rId2"/>
    <p:sldId id="610" r:id="rId3"/>
    <p:sldId id="607" r:id="rId4"/>
    <p:sldId id="626" r:id="rId5"/>
    <p:sldId id="627" r:id="rId6"/>
    <p:sldId id="561" r:id="rId7"/>
    <p:sldId id="594" r:id="rId8"/>
    <p:sldId id="556" r:id="rId9"/>
    <p:sldId id="584" r:id="rId10"/>
    <p:sldId id="585" r:id="rId11"/>
    <p:sldId id="562" r:id="rId12"/>
    <p:sldId id="557" r:id="rId13"/>
    <p:sldId id="558" r:id="rId14"/>
    <p:sldId id="559" r:id="rId15"/>
    <p:sldId id="564" r:id="rId16"/>
    <p:sldId id="563" r:id="rId17"/>
    <p:sldId id="566" r:id="rId18"/>
    <p:sldId id="567" r:id="rId19"/>
    <p:sldId id="568" r:id="rId20"/>
    <p:sldId id="586" r:id="rId21"/>
    <p:sldId id="596" r:id="rId22"/>
    <p:sldId id="597" r:id="rId23"/>
    <p:sldId id="598" r:id="rId24"/>
    <p:sldId id="609" r:id="rId25"/>
    <p:sldId id="599" r:id="rId26"/>
    <p:sldId id="601" r:id="rId27"/>
    <p:sldId id="611" r:id="rId28"/>
    <p:sldId id="600" r:id="rId29"/>
    <p:sldId id="583" r:id="rId30"/>
    <p:sldId id="589" r:id="rId31"/>
    <p:sldId id="595" r:id="rId32"/>
    <p:sldId id="612" r:id="rId33"/>
    <p:sldId id="613" r:id="rId34"/>
    <p:sldId id="614" r:id="rId35"/>
    <p:sldId id="615" r:id="rId36"/>
    <p:sldId id="616" r:id="rId37"/>
    <p:sldId id="617" r:id="rId38"/>
    <p:sldId id="618" r:id="rId39"/>
    <p:sldId id="619" r:id="rId40"/>
    <p:sldId id="620" r:id="rId41"/>
    <p:sldId id="621" r:id="rId42"/>
    <p:sldId id="622" r:id="rId43"/>
    <p:sldId id="623" r:id="rId44"/>
    <p:sldId id="624" r:id="rId45"/>
    <p:sldId id="625" r:id="rId46"/>
    <p:sldId id="628" r:id="rId47"/>
  </p:sldIdLst>
  <p:sldSz cx="10693400" cy="7561263"/>
  <p:notesSz cx="6797675" cy="9928225"/>
  <p:embeddedFontLst>
    <p:embeddedFont>
      <p:font typeface="맑은 고딕" pitchFamily="50" charset="-127"/>
      <p:regular r:id="rId50"/>
      <p:bold r:id="rId51"/>
    </p:embeddedFont>
    <p:embeddedFont>
      <p:font typeface="나눔고딕 ExtraBold" charset="-127"/>
      <p:bold r:id="rId52"/>
    </p:embeddedFont>
    <p:embeddedFont>
      <p:font typeface="HY중고딕" pitchFamily="18" charset="-127"/>
      <p:regular r:id="rId53"/>
    </p:embeddedFont>
    <p:embeddedFont>
      <p:font typeface="HY강B" pitchFamily="18" charset="-127"/>
      <p:regular r:id="rId54"/>
    </p:embeddedFont>
    <p:embeddedFont>
      <p:font typeface="Verdana" pitchFamily="34" charset="0"/>
      <p:regular r:id="rId55"/>
      <p:bold r:id="rId56"/>
      <p:italic r:id="rId57"/>
      <p:boldItalic r:id="rId58"/>
    </p:embeddedFont>
    <p:embeddedFont>
      <p:font typeface="HY헤드라인M" pitchFamily="18" charset="-127"/>
      <p:regular r:id="rId59"/>
    </p:embeddedFont>
    <p:embeddedFont>
      <p:font typeface="HY수평선M" pitchFamily="18" charset="-127"/>
      <p:regular r:id="rId60"/>
    </p:embeddedFont>
    <p:embeddedFont>
      <p:font typeface="ＭＳ Ｐゴシック" pitchFamily="34" charset="-128"/>
      <p:regular r:id="rId61"/>
    </p:embeddedFont>
    <p:embeddedFont>
      <p:font typeface="Arial Black" pitchFamily="34" charset="0"/>
      <p:bold r:id="rId62"/>
    </p:embeddedFont>
    <p:embeddedFont>
      <p:font typeface="HY견고딕" pitchFamily="18" charset="-127"/>
      <p:regular r:id="rId63"/>
    </p:embeddedFont>
  </p:embeddedFontLst>
  <p:defaultTextStyle>
    <a:defPPr>
      <a:defRPr lang="ko-KR"/>
    </a:defPPr>
    <a:lvl1pPr marL="0" algn="l" defTabSz="1043056" rtl="0" eaLnBrk="1" latinLnBrk="1" hangingPunct="1">
      <a:defRPr sz="2100" kern="1200">
        <a:solidFill>
          <a:schemeClr val="tx1"/>
        </a:solidFill>
        <a:latin typeface="+mn-lt"/>
        <a:ea typeface="+mn-ea"/>
        <a:cs typeface="+mn-cs"/>
      </a:defRPr>
    </a:lvl1pPr>
    <a:lvl2pPr marL="521528" algn="l" defTabSz="1043056" rtl="0" eaLnBrk="1" latinLnBrk="1" hangingPunct="1">
      <a:defRPr sz="2100" kern="1200">
        <a:solidFill>
          <a:schemeClr val="tx1"/>
        </a:solidFill>
        <a:latin typeface="+mn-lt"/>
        <a:ea typeface="+mn-ea"/>
        <a:cs typeface="+mn-cs"/>
      </a:defRPr>
    </a:lvl2pPr>
    <a:lvl3pPr marL="1043056" algn="l" defTabSz="1043056" rtl="0" eaLnBrk="1" latinLnBrk="1" hangingPunct="1">
      <a:defRPr sz="2100" kern="1200">
        <a:solidFill>
          <a:schemeClr val="tx1"/>
        </a:solidFill>
        <a:latin typeface="+mn-lt"/>
        <a:ea typeface="+mn-ea"/>
        <a:cs typeface="+mn-cs"/>
      </a:defRPr>
    </a:lvl3pPr>
    <a:lvl4pPr marL="1564584" algn="l" defTabSz="1043056" rtl="0" eaLnBrk="1" latinLnBrk="1" hangingPunct="1">
      <a:defRPr sz="2100" kern="1200">
        <a:solidFill>
          <a:schemeClr val="tx1"/>
        </a:solidFill>
        <a:latin typeface="+mn-lt"/>
        <a:ea typeface="+mn-ea"/>
        <a:cs typeface="+mn-cs"/>
      </a:defRPr>
    </a:lvl4pPr>
    <a:lvl5pPr marL="2086112" algn="l" defTabSz="1043056" rtl="0" eaLnBrk="1" latinLnBrk="1" hangingPunct="1">
      <a:defRPr sz="2100" kern="1200">
        <a:solidFill>
          <a:schemeClr val="tx1"/>
        </a:solidFill>
        <a:latin typeface="+mn-lt"/>
        <a:ea typeface="+mn-ea"/>
        <a:cs typeface="+mn-cs"/>
      </a:defRPr>
    </a:lvl5pPr>
    <a:lvl6pPr marL="2607640" algn="l" defTabSz="1043056" rtl="0" eaLnBrk="1" latinLnBrk="1" hangingPunct="1">
      <a:defRPr sz="2100" kern="1200">
        <a:solidFill>
          <a:schemeClr val="tx1"/>
        </a:solidFill>
        <a:latin typeface="+mn-lt"/>
        <a:ea typeface="+mn-ea"/>
        <a:cs typeface="+mn-cs"/>
      </a:defRPr>
    </a:lvl6pPr>
    <a:lvl7pPr marL="3129168" algn="l" defTabSz="1043056" rtl="0" eaLnBrk="1" latinLnBrk="1" hangingPunct="1">
      <a:defRPr sz="2100" kern="1200">
        <a:solidFill>
          <a:schemeClr val="tx1"/>
        </a:solidFill>
        <a:latin typeface="+mn-lt"/>
        <a:ea typeface="+mn-ea"/>
        <a:cs typeface="+mn-cs"/>
      </a:defRPr>
    </a:lvl7pPr>
    <a:lvl8pPr marL="3650696" algn="l" defTabSz="1043056" rtl="0" eaLnBrk="1" latinLnBrk="1" hangingPunct="1">
      <a:defRPr sz="2100" kern="1200">
        <a:solidFill>
          <a:schemeClr val="tx1"/>
        </a:solidFill>
        <a:latin typeface="+mn-lt"/>
        <a:ea typeface="+mn-ea"/>
        <a:cs typeface="+mn-cs"/>
      </a:defRPr>
    </a:lvl8pPr>
    <a:lvl9pPr marL="4172224" algn="l" defTabSz="1043056" rtl="0" eaLnBrk="1" latinLnBrk="1"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33CC"/>
    <a:srgbClr val="3366FF"/>
    <a:srgbClr val="2FBAFF"/>
    <a:srgbClr val="0066FF"/>
    <a:srgbClr val="00A44A"/>
    <a:srgbClr val="009242"/>
    <a:srgbClr val="009900"/>
    <a:srgbClr val="0000FF"/>
    <a:srgbClr val="B9E8FF"/>
    <a:srgbClr val="6C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8" autoAdjust="0"/>
    <p:restoredTop sz="90553" autoAdjust="0"/>
  </p:normalViewPr>
  <p:slideViewPr>
    <p:cSldViewPr showGuides="1">
      <p:cViewPr varScale="1">
        <p:scale>
          <a:sx n="91" d="100"/>
          <a:sy n="91" d="100"/>
        </p:scale>
        <p:origin x="-1158" y="-108"/>
      </p:cViewPr>
      <p:guideLst>
        <p:guide orient="horz" pos="567"/>
        <p:guide orient="horz" pos="4377"/>
        <p:guide orient="horz" pos="703"/>
        <p:guide pos="3368"/>
        <p:guide pos="329"/>
        <p:guide pos="6407"/>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4002" y="-96"/>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766" cy="497127"/>
          </a:xfrm>
          <a:prstGeom prst="rect">
            <a:avLst/>
          </a:prstGeom>
        </p:spPr>
        <p:txBody>
          <a:bodyPr vert="horz" lIns="91440" tIns="45720" rIns="91440" bIns="45720" rtlCol="0"/>
          <a:lstStyle>
            <a:lvl1pPr algn="l">
              <a:defRPr sz="1200"/>
            </a:lvl1pPr>
          </a:lstStyle>
          <a:p>
            <a:endParaRPr lang="ko-KR" altLang="en-US"/>
          </a:p>
        </p:txBody>
      </p:sp>
      <p:sp>
        <p:nvSpPr>
          <p:cNvPr id="3" name="Date Placeholder 2"/>
          <p:cNvSpPr>
            <a:spLocks noGrp="1"/>
          </p:cNvSpPr>
          <p:nvPr>
            <p:ph type="dt" sz="quarter" idx="1"/>
          </p:nvPr>
        </p:nvSpPr>
        <p:spPr>
          <a:xfrm>
            <a:off x="3850320" y="0"/>
            <a:ext cx="2945766" cy="497127"/>
          </a:xfrm>
          <a:prstGeom prst="rect">
            <a:avLst/>
          </a:prstGeom>
        </p:spPr>
        <p:txBody>
          <a:bodyPr vert="horz" lIns="91440" tIns="45720" rIns="91440" bIns="45720" rtlCol="0"/>
          <a:lstStyle>
            <a:lvl1pPr algn="r">
              <a:defRPr sz="1200"/>
            </a:lvl1pPr>
          </a:lstStyle>
          <a:p>
            <a:fld id="{C48F1DC2-CB60-4732-B97D-BAAD9B2B6563}" type="datetimeFigureOut">
              <a:rPr lang="ko-KR" altLang="en-US" smtClean="0"/>
              <a:pPr/>
              <a:t>2016-04-25</a:t>
            </a:fld>
            <a:endParaRPr lang="ko-KR" altLang="en-US"/>
          </a:p>
        </p:txBody>
      </p:sp>
      <p:sp>
        <p:nvSpPr>
          <p:cNvPr id="4" name="Footer Placeholder 3"/>
          <p:cNvSpPr>
            <a:spLocks noGrp="1"/>
          </p:cNvSpPr>
          <p:nvPr>
            <p:ph type="ftr" sz="quarter" idx="2"/>
          </p:nvPr>
        </p:nvSpPr>
        <p:spPr>
          <a:xfrm>
            <a:off x="0" y="9429511"/>
            <a:ext cx="2945766" cy="497126"/>
          </a:xfrm>
          <a:prstGeom prst="rect">
            <a:avLst/>
          </a:prstGeom>
        </p:spPr>
        <p:txBody>
          <a:bodyPr vert="horz" lIns="91440" tIns="45720" rIns="91440" bIns="45720" rtlCol="0" anchor="b"/>
          <a:lstStyle>
            <a:lvl1pPr algn="l">
              <a:defRPr sz="1200"/>
            </a:lvl1pPr>
          </a:lstStyle>
          <a:p>
            <a:endParaRPr lang="ko-KR" altLang="en-US"/>
          </a:p>
        </p:txBody>
      </p:sp>
      <p:sp>
        <p:nvSpPr>
          <p:cNvPr id="5" name="Slide Number Placeholder 4"/>
          <p:cNvSpPr>
            <a:spLocks noGrp="1"/>
          </p:cNvSpPr>
          <p:nvPr>
            <p:ph type="sldNum" sz="quarter" idx="3"/>
          </p:nvPr>
        </p:nvSpPr>
        <p:spPr>
          <a:xfrm>
            <a:off x="3850320" y="9429511"/>
            <a:ext cx="2945766" cy="497126"/>
          </a:xfrm>
          <a:prstGeom prst="rect">
            <a:avLst/>
          </a:prstGeom>
        </p:spPr>
        <p:txBody>
          <a:bodyPr vert="horz" lIns="91440" tIns="45720" rIns="91440" bIns="45720" rtlCol="0" anchor="b"/>
          <a:lstStyle>
            <a:lvl1pPr algn="r">
              <a:defRPr sz="1200"/>
            </a:lvl1pPr>
          </a:lstStyle>
          <a:p>
            <a:fld id="{2435891E-E8B0-4332-8A30-FC8455C332B2}" type="slidenum">
              <a:rPr lang="ko-KR" altLang="en-US" smtClean="0"/>
              <a:pPr/>
              <a:t>‹#›</a:t>
            </a:fld>
            <a:endParaRPr lang="ko-KR" altLang="en-US"/>
          </a:p>
        </p:txBody>
      </p:sp>
    </p:spTree>
    <p:extLst>
      <p:ext uri="{BB962C8B-B14F-4D97-AF65-F5344CB8AC3E}">
        <p14:creationId xmlns="" xmlns:p14="http://schemas.microsoft.com/office/powerpoint/2010/main" val="2882163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60" cy="496412"/>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0443" y="0"/>
            <a:ext cx="2945660" cy="496412"/>
          </a:xfrm>
          <a:prstGeom prst="rect">
            <a:avLst/>
          </a:prstGeom>
        </p:spPr>
        <p:txBody>
          <a:bodyPr vert="horz" lIns="91440" tIns="45720" rIns="91440" bIns="45720" rtlCol="0"/>
          <a:lstStyle>
            <a:lvl1pPr algn="r">
              <a:defRPr sz="1200"/>
            </a:lvl1pPr>
          </a:lstStyle>
          <a:p>
            <a:fld id="{A8C9D516-4845-4A7D-882B-55BFA777F7C4}" type="datetimeFigureOut">
              <a:rPr lang="ko-KR" altLang="en-US" smtClean="0"/>
              <a:pPr/>
              <a:t>2016-04-25</a:t>
            </a:fld>
            <a:endParaRPr lang="ko-KR" altLang="en-US"/>
          </a:p>
        </p:txBody>
      </p:sp>
      <p:sp>
        <p:nvSpPr>
          <p:cNvPr id="4" name="슬라이드 이미지 개체 틀 3"/>
          <p:cNvSpPr>
            <a:spLocks noGrp="1" noRot="1" noChangeAspect="1"/>
          </p:cNvSpPr>
          <p:nvPr>
            <p:ph type="sldImg" idx="2"/>
          </p:nvPr>
        </p:nvSpPr>
        <p:spPr>
          <a:xfrm>
            <a:off x="768350" y="746125"/>
            <a:ext cx="5260975" cy="3721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768" y="4715909"/>
            <a:ext cx="5438140" cy="4467702"/>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430091"/>
            <a:ext cx="2945660" cy="496412"/>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0443" y="9430091"/>
            <a:ext cx="2945660" cy="496412"/>
          </a:xfrm>
          <a:prstGeom prst="rect">
            <a:avLst/>
          </a:prstGeom>
        </p:spPr>
        <p:txBody>
          <a:bodyPr vert="horz" lIns="91440" tIns="45720" rIns="91440" bIns="45720" rtlCol="0" anchor="b"/>
          <a:lstStyle>
            <a:lvl1pPr algn="r">
              <a:defRPr sz="1200"/>
            </a:lvl1pPr>
          </a:lstStyle>
          <a:p>
            <a:fld id="{12B732C0-8B42-4E04-BAEB-55E295530C10}" type="slidenum">
              <a:rPr lang="ko-KR" altLang="en-US" smtClean="0"/>
              <a:pPr/>
              <a:t>‹#›</a:t>
            </a:fld>
            <a:endParaRPr lang="ko-KR" altLang="en-US"/>
          </a:p>
        </p:txBody>
      </p:sp>
    </p:spTree>
    <p:extLst>
      <p:ext uri="{BB962C8B-B14F-4D97-AF65-F5344CB8AC3E}">
        <p14:creationId xmlns="" xmlns:p14="http://schemas.microsoft.com/office/powerpoint/2010/main" val="38539092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Thank</a:t>
            </a:r>
            <a:r>
              <a:rPr lang="en-US" altLang="ko-KR" baseline="0" dirty="0" smtClean="0"/>
              <a:t> you, chairman. I’m Jin-</a:t>
            </a:r>
            <a:r>
              <a:rPr lang="en-US" altLang="ko-KR" baseline="0" dirty="0" err="1" smtClean="0"/>
              <a:t>yong</a:t>
            </a:r>
            <a:r>
              <a:rPr lang="en-US" altLang="ko-KR" baseline="0" dirty="0" smtClean="0"/>
              <a:t> </a:t>
            </a:r>
            <a:r>
              <a:rPr lang="en-US" altLang="ko-KR" baseline="0" dirty="0" err="1" smtClean="0"/>
              <a:t>Jeong</a:t>
            </a:r>
            <a:r>
              <a:rPr lang="en-US" altLang="ko-KR" baseline="0" dirty="0" smtClean="0"/>
              <a:t> from Korea Institute of Ocean &amp; Technology. The title of my presentation is ‘introduction to the </a:t>
            </a:r>
            <a:r>
              <a:rPr lang="en-US" altLang="ko-KR" baseline="0" dirty="0" err="1" smtClean="0"/>
              <a:t>Ieodo</a:t>
            </a:r>
            <a:r>
              <a:rPr lang="en-US" altLang="ko-KR" baseline="0" dirty="0" smtClean="0"/>
              <a:t> ocean research station and it’s application activities’</a:t>
            </a:r>
          </a:p>
          <a:p>
            <a:r>
              <a:rPr lang="en-US" altLang="ko-KR" baseline="0" dirty="0" smtClean="0"/>
              <a:t>The project manager is Dr. Jae-</a:t>
            </a:r>
            <a:r>
              <a:rPr lang="en-US" altLang="ko-KR" baseline="0" dirty="0" err="1" smtClean="0"/>
              <a:t>Seol</a:t>
            </a:r>
            <a:r>
              <a:rPr lang="en-US" altLang="ko-KR" baseline="0" dirty="0" smtClean="0"/>
              <a:t> Shim, but he is not here, and I’m the project coordinator, here I stand to introduce you the </a:t>
            </a:r>
            <a:r>
              <a:rPr lang="en-US" altLang="ko-KR" baseline="0" dirty="0" err="1" smtClean="0"/>
              <a:t>Ieodo</a:t>
            </a:r>
            <a:r>
              <a:rPr lang="en-US" altLang="ko-KR" baseline="0" dirty="0" smtClean="0"/>
              <a:t> ocean research station. </a:t>
            </a:r>
            <a:endParaRPr lang="ko-KR" altLang="en-US" dirty="0"/>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1</a:t>
            </a:fld>
            <a:endParaRPr lang="ko-KR" altLang="en-US"/>
          </a:p>
        </p:txBody>
      </p:sp>
    </p:spTree>
    <p:extLst>
      <p:ext uri="{BB962C8B-B14F-4D97-AF65-F5344CB8AC3E}">
        <p14:creationId xmlns="" xmlns:p14="http://schemas.microsoft.com/office/powerpoint/2010/main" val="2038277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11</a:t>
            </a:fld>
            <a:endParaRPr lang="ko-KR" altLang="en-US"/>
          </a:p>
        </p:txBody>
      </p:sp>
    </p:spTree>
    <p:extLst>
      <p:ext uri="{BB962C8B-B14F-4D97-AF65-F5344CB8AC3E}">
        <p14:creationId xmlns="" xmlns:p14="http://schemas.microsoft.com/office/powerpoint/2010/main" val="349441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12</a:t>
            </a:fld>
            <a:endParaRPr lang="ko-KR" altLang="en-US"/>
          </a:p>
        </p:txBody>
      </p:sp>
    </p:spTree>
    <p:extLst>
      <p:ext uri="{BB962C8B-B14F-4D97-AF65-F5344CB8AC3E}">
        <p14:creationId xmlns="" xmlns:p14="http://schemas.microsoft.com/office/powerpoint/2010/main" val="1838507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13</a:t>
            </a:fld>
            <a:endParaRPr lang="ko-KR" altLang="en-US"/>
          </a:p>
        </p:txBody>
      </p:sp>
    </p:spTree>
    <p:extLst>
      <p:ext uri="{BB962C8B-B14F-4D97-AF65-F5344CB8AC3E}">
        <p14:creationId xmlns="" xmlns:p14="http://schemas.microsoft.com/office/powerpoint/2010/main" val="187930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14</a:t>
            </a:fld>
            <a:endParaRPr lang="ko-KR" altLang="en-US"/>
          </a:p>
        </p:txBody>
      </p:sp>
    </p:spTree>
    <p:extLst>
      <p:ext uri="{BB962C8B-B14F-4D97-AF65-F5344CB8AC3E}">
        <p14:creationId xmlns="" xmlns:p14="http://schemas.microsoft.com/office/powerpoint/2010/main" val="1916972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15</a:t>
            </a:fld>
            <a:endParaRPr lang="ko-KR" altLang="en-US"/>
          </a:p>
        </p:txBody>
      </p:sp>
    </p:spTree>
    <p:extLst>
      <p:ext uri="{BB962C8B-B14F-4D97-AF65-F5344CB8AC3E}">
        <p14:creationId xmlns="" xmlns:p14="http://schemas.microsoft.com/office/powerpoint/2010/main" val="323103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16</a:t>
            </a:fld>
            <a:endParaRPr lang="ko-KR" altLang="en-US"/>
          </a:p>
        </p:txBody>
      </p:sp>
    </p:spTree>
    <p:extLst>
      <p:ext uri="{BB962C8B-B14F-4D97-AF65-F5344CB8AC3E}">
        <p14:creationId xmlns="" xmlns:p14="http://schemas.microsoft.com/office/powerpoint/2010/main" val="2469363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17</a:t>
            </a:fld>
            <a:endParaRPr lang="ko-KR" altLang="en-US"/>
          </a:p>
        </p:txBody>
      </p:sp>
    </p:spTree>
    <p:extLst>
      <p:ext uri="{BB962C8B-B14F-4D97-AF65-F5344CB8AC3E}">
        <p14:creationId xmlns="" xmlns:p14="http://schemas.microsoft.com/office/powerpoint/2010/main" val="2235201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18</a:t>
            </a:fld>
            <a:endParaRPr lang="ko-KR" altLang="en-US"/>
          </a:p>
        </p:txBody>
      </p:sp>
    </p:spTree>
    <p:extLst>
      <p:ext uri="{BB962C8B-B14F-4D97-AF65-F5344CB8AC3E}">
        <p14:creationId xmlns="" xmlns:p14="http://schemas.microsoft.com/office/powerpoint/2010/main" val="1874398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19</a:t>
            </a:fld>
            <a:endParaRPr lang="ko-KR" altLang="en-US"/>
          </a:p>
        </p:txBody>
      </p:sp>
    </p:spTree>
    <p:extLst>
      <p:ext uri="{BB962C8B-B14F-4D97-AF65-F5344CB8AC3E}">
        <p14:creationId xmlns="" xmlns:p14="http://schemas.microsoft.com/office/powerpoint/2010/main" val="2555492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20</a:t>
            </a:fld>
            <a:endParaRPr lang="ko-KR" altLang="en-US"/>
          </a:p>
        </p:txBody>
      </p:sp>
    </p:spTree>
    <p:extLst>
      <p:ext uri="{BB962C8B-B14F-4D97-AF65-F5344CB8AC3E}">
        <p14:creationId xmlns="" xmlns:p14="http://schemas.microsoft.com/office/powerpoint/2010/main" val="244438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ORSs</a:t>
            </a:r>
            <a:r>
              <a:rPr lang="en-US" altLang="ko-KR" baseline="0" dirty="0" smtClean="0"/>
              <a:t> were established to obtain long-term in-situ time series data of interdisciplinary variables to understand various scientific and practical issues. ORSs are hardware part, and many scientists from KIOST, KHOA, Universities, and marine companies are doing application studies using the ORSs.</a:t>
            </a:r>
            <a:endParaRPr lang="ko-KR" altLang="en-US" dirty="0"/>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2</a:t>
            </a:fld>
            <a:endParaRPr lang="ko-K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24</a:t>
            </a:fld>
            <a:endParaRPr lang="ko-KR" altLang="en-US"/>
          </a:p>
        </p:txBody>
      </p:sp>
    </p:spTree>
    <p:extLst>
      <p:ext uri="{BB962C8B-B14F-4D97-AF65-F5344CB8AC3E}">
        <p14:creationId xmlns="" xmlns:p14="http://schemas.microsoft.com/office/powerpoint/2010/main" val="3240554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27</a:t>
            </a:fld>
            <a:endParaRPr lang="ko-KR" altLang="en-US"/>
          </a:p>
        </p:txBody>
      </p:sp>
    </p:spTree>
    <p:extLst>
      <p:ext uri="{BB962C8B-B14F-4D97-AF65-F5344CB8AC3E}">
        <p14:creationId xmlns="" xmlns:p14="http://schemas.microsoft.com/office/powerpoint/2010/main" val="1117046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29</a:t>
            </a:fld>
            <a:endParaRPr lang="ko-KR" altLang="en-US"/>
          </a:p>
        </p:txBody>
      </p:sp>
    </p:spTree>
    <p:extLst>
      <p:ext uri="{BB962C8B-B14F-4D97-AF65-F5344CB8AC3E}">
        <p14:creationId xmlns="" xmlns:p14="http://schemas.microsoft.com/office/powerpoint/2010/main" val="3151129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30</a:t>
            </a:fld>
            <a:endParaRPr lang="ko-KR" altLang="en-US"/>
          </a:p>
        </p:txBody>
      </p:sp>
    </p:spTree>
    <p:extLst>
      <p:ext uri="{BB962C8B-B14F-4D97-AF65-F5344CB8AC3E}">
        <p14:creationId xmlns="" xmlns:p14="http://schemas.microsoft.com/office/powerpoint/2010/main" val="1543694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32</a:t>
            </a:fld>
            <a:endParaRPr lang="ko-KR" altLang="en-US"/>
          </a:p>
        </p:txBody>
      </p:sp>
    </p:spTree>
    <p:extLst>
      <p:ext uri="{BB962C8B-B14F-4D97-AF65-F5344CB8AC3E}">
        <p14:creationId xmlns="" xmlns:p14="http://schemas.microsoft.com/office/powerpoint/2010/main" val="3777725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33</a:t>
            </a:fld>
            <a:endParaRPr lang="ko-KR" altLang="en-US"/>
          </a:p>
        </p:txBody>
      </p:sp>
    </p:spTree>
    <p:extLst>
      <p:ext uri="{BB962C8B-B14F-4D97-AF65-F5344CB8AC3E}">
        <p14:creationId xmlns="" xmlns:p14="http://schemas.microsoft.com/office/powerpoint/2010/main" val="3876591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34</a:t>
            </a:fld>
            <a:endParaRPr lang="ko-KR" altLang="en-US"/>
          </a:p>
        </p:txBody>
      </p:sp>
    </p:spTree>
    <p:extLst>
      <p:ext uri="{BB962C8B-B14F-4D97-AF65-F5344CB8AC3E}">
        <p14:creationId xmlns="" xmlns:p14="http://schemas.microsoft.com/office/powerpoint/2010/main" val="328760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35</a:t>
            </a:fld>
            <a:endParaRPr lang="ko-KR" altLang="en-US"/>
          </a:p>
        </p:txBody>
      </p:sp>
    </p:spTree>
    <p:extLst>
      <p:ext uri="{BB962C8B-B14F-4D97-AF65-F5344CB8AC3E}">
        <p14:creationId xmlns="" xmlns:p14="http://schemas.microsoft.com/office/powerpoint/2010/main" val="914731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36</a:t>
            </a:fld>
            <a:endParaRPr lang="ko-KR" altLang="en-US"/>
          </a:p>
        </p:txBody>
      </p:sp>
    </p:spTree>
    <p:extLst>
      <p:ext uri="{BB962C8B-B14F-4D97-AF65-F5344CB8AC3E}">
        <p14:creationId xmlns="" xmlns:p14="http://schemas.microsoft.com/office/powerpoint/2010/main" val="3405904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37</a:t>
            </a:fld>
            <a:endParaRPr lang="ko-KR" altLang="en-US"/>
          </a:p>
        </p:txBody>
      </p:sp>
    </p:spTree>
    <p:extLst>
      <p:ext uri="{BB962C8B-B14F-4D97-AF65-F5344CB8AC3E}">
        <p14:creationId xmlns="" xmlns:p14="http://schemas.microsoft.com/office/powerpoint/2010/main" val="3196859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3</a:t>
            </a:fld>
            <a:endParaRPr lang="ko-KR" altLang="en-US"/>
          </a:p>
        </p:txBody>
      </p:sp>
    </p:spTree>
    <p:extLst>
      <p:ext uri="{BB962C8B-B14F-4D97-AF65-F5344CB8AC3E}">
        <p14:creationId xmlns="" xmlns:p14="http://schemas.microsoft.com/office/powerpoint/2010/main" val="3165701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38</a:t>
            </a:fld>
            <a:endParaRPr lang="ko-KR" altLang="en-US"/>
          </a:p>
        </p:txBody>
      </p:sp>
    </p:spTree>
    <p:extLst>
      <p:ext uri="{BB962C8B-B14F-4D97-AF65-F5344CB8AC3E}">
        <p14:creationId xmlns="" xmlns:p14="http://schemas.microsoft.com/office/powerpoint/2010/main" val="402668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39</a:t>
            </a:fld>
            <a:endParaRPr lang="ko-KR" altLang="en-US"/>
          </a:p>
        </p:txBody>
      </p:sp>
    </p:spTree>
    <p:extLst>
      <p:ext uri="{BB962C8B-B14F-4D97-AF65-F5344CB8AC3E}">
        <p14:creationId xmlns="" xmlns:p14="http://schemas.microsoft.com/office/powerpoint/2010/main" val="4126309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40</a:t>
            </a:fld>
            <a:endParaRPr lang="ko-KR" altLang="en-US"/>
          </a:p>
        </p:txBody>
      </p:sp>
    </p:spTree>
    <p:extLst>
      <p:ext uri="{BB962C8B-B14F-4D97-AF65-F5344CB8AC3E}">
        <p14:creationId xmlns="" xmlns:p14="http://schemas.microsoft.com/office/powerpoint/2010/main" val="3657992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41</a:t>
            </a:fld>
            <a:endParaRPr lang="ko-KR" altLang="en-US"/>
          </a:p>
        </p:txBody>
      </p:sp>
    </p:spTree>
    <p:extLst>
      <p:ext uri="{BB962C8B-B14F-4D97-AF65-F5344CB8AC3E}">
        <p14:creationId xmlns="" xmlns:p14="http://schemas.microsoft.com/office/powerpoint/2010/main" val="2461584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42</a:t>
            </a:fld>
            <a:endParaRPr lang="ko-KR" altLang="en-US"/>
          </a:p>
        </p:txBody>
      </p:sp>
    </p:spTree>
    <p:extLst>
      <p:ext uri="{BB962C8B-B14F-4D97-AF65-F5344CB8AC3E}">
        <p14:creationId xmlns="" xmlns:p14="http://schemas.microsoft.com/office/powerpoint/2010/main" val="593294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43</a:t>
            </a:fld>
            <a:endParaRPr lang="ko-KR" altLang="en-US"/>
          </a:p>
        </p:txBody>
      </p:sp>
    </p:spTree>
    <p:extLst>
      <p:ext uri="{BB962C8B-B14F-4D97-AF65-F5344CB8AC3E}">
        <p14:creationId xmlns="" xmlns:p14="http://schemas.microsoft.com/office/powerpoint/2010/main" val="115246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44</a:t>
            </a:fld>
            <a:endParaRPr lang="ko-KR" altLang="en-US"/>
          </a:p>
        </p:txBody>
      </p:sp>
    </p:spTree>
    <p:extLst>
      <p:ext uri="{BB962C8B-B14F-4D97-AF65-F5344CB8AC3E}">
        <p14:creationId xmlns="" xmlns:p14="http://schemas.microsoft.com/office/powerpoint/2010/main" val="1870917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45</a:t>
            </a:fld>
            <a:endParaRPr lang="ko-KR" altLang="en-US"/>
          </a:p>
        </p:txBody>
      </p:sp>
    </p:spTree>
    <p:extLst>
      <p:ext uri="{BB962C8B-B14F-4D97-AF65-F5344CB8AC3E}">
        <p14:creationId xmlns="" xmlns:p14="http://schemas.microsoft.com/office/powerpoint/2010/main" val="608421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4</a:t>
            </a:fld>
            <a:endParaRPr lang="ko-KR" altLang="en-US"/>
          </a:p>
        </p:txBody>
      </p:sp>
    </p:spTree>
    <p:extLst>
      <p:ext uri="{BB962C8B-B14F-4D97-AF65-F5344CB8AC3E}">
        <p14:creationId xmlns="" xmlns:p14="http://schemas.microsoft.com/office/powerpoint/2010/main" val="146980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6</a:t>
            </a:fld>
            <a:endParaRPr lang="ko-KR" altLang="en-US"/>
          </a:p>
        </p:txBody>
      </p:sp>
    </p:spTree>
    <p:extLst>
      <p:ext uri="{BB962C8B-B14F-4D97-AF65-F5344CB8AC3E}">
        <p14:creationId xmlns="" xmlns:p14="http://schemas.microsoft.com/office/powerpoint/2010/main" val="175809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Because the purpose and functions of the ORSs</a:t>
            </a:r>
            <a:r>
              <a:rPr lang="en-US" altLang="ko-KR" baseline="0" dirty="0" smtClean="0"/>
              <a:t> are almost identical with each other, I will focus on the IORS as the representative.</a:t>
            </a:r>
            <a:endParaRPr lang="ko-KR" altLang="en-US" dirty="0"/>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7</a:t>
            </a:fld>
            <a:endParaRPr lang="ko-KR" altLang="en-US"/>
          </a:p>
        </p:txBody>
      </p:sp>
    </p:spTree>
    <p:extLst>
      <p:ext uri="{BB962C8B-B14F-4D97-AF65-F5344CB8AC3E}">
        <p14:creationId xmlns="" xmlns:p14="http://schemas.microsoft.com/office/powerpoint/2010/main" val="3165701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8</a:t>
            </a:fld>
            <a:endParaRPr lang="ko-KR" altLang="en-US"/>
          </a:p>
        </p:txBody>
      </p:sp>
    </p:spTree>
    <p:extLst>
      <p:ext uri="{BB962C8B-B14F-4D97-AF65-F5344CB8AC3E}">
        <p14:creationId xmlns="" xmlns:p14="http://schemas.microsoft.com/office/powerpoint/2010/main" val="316570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9</a:t>
            </a:fld>
            <a:endParaRPr lang="ko-KR" altLang="en-US"/>
          </a:p>
        </p:txBody>
      </p:sp>
    </p:spTree>
    <p:extLst>
      <p:ext uri="{BB962C8B-B14F-4D97-AF65-F5344CB8AC3E}">
        <p14:creationId xmlns="" xmlns:p14="http://schemas.microsoft.com/office/powerpoint/2010/main" val="1646480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B732C0-8B42-4E04-BAEB-55E295530C10}" type="slidenum">
              <a:rPr lang="ko-KR" altLang="en-US" smtClean="0"/>
              <a:pPr/>
              <a:t>10</a:t>
            </a:fld>
            <a:endParaRPr lang="ko-KR" altLang="en-US"/>
          </a:p>
        </p:txBody>
      </p:sp>
    </p:spTree>
    <p:extLst>
      <p:ext uri="{BB962C8B-B14F-4D97-AF65-F5344CB8AC3E}">
        <p14:creationId xmlns="" xmlns:p14="http://schemas.microsoft.com/office/powerpoint/2010/main" val="1994492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표지">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내지">
    <p:spTree>
      <p:nvGrpSpPr>
        <p:cNvPr id="1" name=""/>
        <p:cNvGrpSpPr/>
        <p:nvPr/>
      </p:nvGrpSpPr>
      <p:grpSpPr>
        <a:xfrm>
          <a:off x="0" y="0"/>
          <a:ext cx="0" cy="0"/>
          <a:chOff x="0" y="0"/>
          <a:chExt cx="0" cy="0"/>
        </a:xfrm>
      </p:grpSpPr>
      <p:pic>
        <p:nvPicPr>
          <p:cNvPr id="5" name="그림 4" descr="한국해양과학기술원_템플릿_내지.jpg"/>
          <p:cNvPicPr>
            <a:picLocks noChangeAspect="1"/>
          </p:cNvPicPr>
          <p:nvPr userDrawn="1"/>
        </p:nvPicPr>
        <p:blipFill>
          <a:blip r:embed="rId2" cstate="print"/>
          <a:stretch>
            <a:fillRect/>
          </a:stretch>
        </p:blipFill>
        <p:spPr>
          <a:xfrm>
            <a:off x="-1" y="1523"/>
            <a:ext cx="10693401" cy="7558635"/>
          </a:xfrm>
          <a:prstGeom prst="rect">
            <a:avLst/>
          </a:prstGeom>
        </p:spPr>
      </p:pic>
      <p:sp>
        <p:nvSpPr>
          <p:cNvPr id="6" name="TextBox 5"/>
          <p:cNvSpPr txBox="1"/>
          <p:nvPr userDrawn="1"/>
        </p:nvSpPr>
        <p:spPr>
          <a:xfrm>
            <a:off x="10192166" y="7253576"/>
            <a:ext cx="420643" cy="305379"/>
          </a:xfrm>
          <a:prstGeom prst="rect">
            <a:avLst/>
          </a:prstGeom>
          <a:noFill/>
        </p:spPr>
        <p:txBody>
          <a:bodyPr wrap="none" lIns="104306" tIns="52153" rIns="104306" bIns="52153" rtlCol="0">
            <a:spAutoFit/>
          </a:bodyPr>
          <a:lstStyle/>
          <a:p>
            <a:pPr algn="ctr"/>
            <a:fld id="{160EE795-7524-45A2-A63C-71570D9B2440}" type="slidenum">
              <a:rPr lang="ko-KR" altLang="en-US" sz="1300" smtClean="0">
                <a:solidFill>
                  <a:schemeClr val="tx1">
                    <a:lumMod val="65000"/>
                    <a:lumOff val="35000"/>
                  </a:schemeClr>
                </a:solidFill>
                <a:latin typeface="Rix모던고딕 EB" pitchFamily="18" charset="-127"/>
                <a:ea typeface="Rix모던고딕 EB" pitchFamily="18" charset="-127"/>
              </a:rPr>
              <a:pPr algn="ctr"/>
              <a:t>‹#›</a:t>
            </a:fld>
            <a:endParaRPr lang="ko-KR" altLang="en-US" sz="1300" dirty="0">
              <a:solidFill>
                <a:schemeClr val="tx1">
                  <a:lumMod val="65000"/>
                  <a:lumOff val="35000"/>
                </a:schemeClr>
              </a:solidFill>
              <a:latin typeface="Rix모던고딕 EB" pitchFamily="18" charset="-127"/>
              <a:ea typeface="Rix모던고딕 EB" pitchFamily="18" charset="-127"/>
            </a:endParaRPr>
          </a:p>
        </p:txBody>
      </p:sp>
      <p:sp>
        <p:nvSpPr>
          <p:cNvPr id="4" name="TextBox 3"/>
          <p:cNvSpPr txBox="1"/>
          <p:nvPr userDrawn="1"/>
        </p:nvSpPr>
        <p:spPr>
          <a:xfrm>
            <a:off x="-2" y="7286846"/>
            <a:ext cx="3475631" cy="230832"/>
          </a:xfrm>
          <a:prstGeom prst="rect">
            <a:avLst/>
          </a:prstGeom>
          <a:solidFill>
            <a:srgbClr val="FFFFFF"/>
          </a:solidFill>
        </p:spPr>
        <p:txBody>
          <a:bodyPr wrap="none" rtlCol="0">
            <a:spAutoFit/>
          </a:bodyPr>
          <a:lstStyle/>
          <a:p>
            <a:r>
              <a:rPr lang="ko-KR" altLang="en-US" sz="700" b="0" dirty="0" smtClean="0">
                <a:solidFill>
                  <a:schemeClr val="bg1">
                    <a:lumMod val="50000"/>
                  </a:schemeClr>
                </a:solidFill>
                <a:latin typeface="Rix모던고딕 M" panose="02020603020101020101" pitchFamily="18" charset="-127"/>
                <a:ea typeface="Rix모던고딕 M" panose="02020603020101020101" pitchFamily="18" charset="-127"/>
              </a:rPr>
              <a:t>국가연구개발사업</a:t>
            </a:r>
            <a:r>
              <a:rPr lang="ko-KR" altLang="en-US" sz="900" b="1" dirty="0" smtClean="0">
                <a:solidFill>
                  <a:schemeClr val="bg1">
                    <a:lumMod val="50000"/>
                  </a:schemeClr>
                </a:solidFill>
                <a:latin typeface="Rix모던고딕 M" panose="02020603020101020101" pitchFamily="18" charset="-127"/>
                <a:ea typeface="Rix모던고딕 M" panose="02020603020101020101" pitchFamily="18" charset="-127"/>
              </a:rPr>
              <a:t> </a:t>
            </a:r>
            <a:r>
              <a:rPr lang="ko-KR" altLang="en-US"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종합해양과학기지 구축 및 활용연구 </a:t>
            </a:r>
            <a:r>
              <a:rPr lang="en-US" altLang="ko-KR"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2</a:t>
            </a:r>
            <a:r>
              <a:rPr lang="ko-KR" altLang="en-US"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단계</a:t>
            </a:r>
            <a:r>
              <a:rPr lang="ko-KR" altLang="en-US" sz="900" b="1" dirty="0" smtClean="0">
                <a:solidFill>
                  <a:schemeClr val="bg1">
                    <a:lumMod val="50000"/>
                  </a:schemeClr>
                </a:solidFill>
                <a:latin typeface="Rix모던고딕 M" panose="02020603020101020101" pitchFamily="18" charset="-127"/>
                <a:ea typeface="Rix모던고딕 M" panose="02020603020101020101" pitchFamily="18" charset="-127"/>
              </a:rPr>
              <a:t> </a:t>
            </a:r>
            <a:r>
              <a:rPr lang="en-US" altLang="ko-KR" sz="8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(2015~2020)</a:t>
            </a:r>
            <a:endParaRPr lang="ko-KR" altLang="en-US" sz="800" b="1" dirty="0">
              <a:solidFill>
                <a:schemeClr val="tx1">
                  <a:lumMod val="75000"/>
                  <a:lumOff val="25000"/>
                </a:schemeClr>
              </a:solidFill>
              <a:latin typeface="Rix모던고딕 M" panose="02020603020101020101" pitchFamily="18" charset="-127"/>
              <a:ea typeface="Rix모던고딕 M" panose="02020603020101020101" pitchFamily="18" charset="-127"/>
            </a:endParaRPr>
          </a:p>
        </p:txBody>
      </p:sp>
      <p:sp>
        <p:nvSpPr>
          <p:cNvPr id="8" name="제목 1"/>
          <p:cNvSpPr>
            <a:spLocks noGrp="1"/>
          </p:cNvSpPr>
          <p:nvPr userDrawn="1"/>
        </p:nvSpPr>
        <p:spPr>
          <a:xfrm>
            <a:off x="223882" y="152817"/>
            <a:ext cx="8920192" cy="430887"/>
          </a:xfrm>
          <a:prstGeom prst="rect">
            <a:avLst/>
          </a:prstGeom>
        </p:spPr>
        <p:txBody>
          <a:bodyPr lIns="0" tIns="0" rIns="0" bIns="0">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altLang="ko-KR" sz="2800" baseline="0" dirty="0" smtClean="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rPr>
              <a:t>       </a:t>
            </a:r>
            <a:endParaRPr lang="ko-KR" altLang="en-US" sz="2800" dirty="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endParaRPr>
          </a:p>
        </p:txBody>
      </p:sp>
      <p:sp>
        <p:nvSpPr>
          <p:cNvPr id="7" name="직사각형 6"/>
          <p:cNvSpPr/>
          <p:nvPr userDrawn="1"/>
        </p:nvSpPr>
        <p:spPr>
          <a:xfrm>
            <a:off x="6551210" y="0"/>
            <a:ext cx="4142190" cy="244604"/>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VII. </a:t>
            </a:r>
            <a:r>
              <a:rPr lang="ko-KR" altLang="en-US"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연구시설</a:t>
            </a:r>
            <a:r>
              <a:rPr lang="en-US" altLang="ko-KR"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 </a:t>
            </a:r>
            <a:r>
              <a:rPr lang="ko-KR" altLang="en-US"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및 연구개발비 </a:t>
            </a:r>
          </a:p>
        </p:txBody>
      </p:sp>
    </p:spTree>
    <p:extLst>
      <p:ext uri="{BB962C8B-B14F-4D97-AF65-F5344CB8AC3E}">
        <p14:creationId xmlns="" xmlns:p14="http://schemas.microsoft.com/office/powerpoint/2010/main" val="360019562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내지">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534670" y="306302"/>
            <a:ext cx="9624060" cy="1256710"/>
          </a:xfrm>
          <a:prstGeom prst="rect">
            <a:avLst/>
          </a:prstGeom>
        </p:spPr>
        <p:txBody>
          <a:bodyPr lIns="104306" tIns="52153" rIns="104306" bIns="52153"/>
          <a:lstStyle/>
          <a:p>
            <a:r>
              <a:rPr lang="ko-KR" altLang="en-US" smtClean="0"/>
              <a:t>마스터 제목 스타일 편집</a:t>
            </a:r>
            <a:endParaRPr lang="ko-KR" altLang="en-US"/>
          </a:p>
        </p:txBody>
      </p:sp>
      <p:sp>
        <p:nvSpPr>
          <p:cNvPr id="3" name="내용 개체 틀 2"/>
          <p:cNvSpPr>
            <a:spLocks noGrp="1"/>
          </p:cNvSpPr>
          <p:nvPr>
            <p:ph idx="1"/>
          </p:nvPr>
        </p:nvSpPr>
        <p:spPr>
          <a:xfrm>
            <a:off x="534670" y="1764295"/>
            <a:ext cx="9624060" cy="4995334"/>
          </a:xfrm>
          <a:prstGeom prst="rect">
            <a:avLst/>
          </a:prstGeom>
        </p:spPr>
        <p:txBody>
          <a:bodyPr lIns="104306" tIns="52153" rIns="104306" bIns="52153"/>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xfrm>
            <a:off x="534670" y="6883901"/>
            <a:ext cx="2495127" cy="504084"/>
          </a:xfrm>
          <a:prstGeom prst="rect">
            <a:avLst/>
          </a:prstGeom>
          <a:ln/>
        </p:spPr>
        <p:txBody>
          <a:bodyPr lIns="104306" tIns="52153" rIns="104306" bIns="52153"/>
          <a:lstStyle>
            <a:lvl1pPr>
              <a:defRPr/>
            </a:lvl1pPr>
          </a:lstStyle>
          <a:p>
            <a:pPr>
              <a:defRPr/>
            </a:pPr>
            <a:endParaRPr lang="en-US" altLang="ko-KR"/>
          </a:p>
        </p:txBody>
      </p:sp>
      <p:sp>
        <p:nvSpPr>
          <p:cNvPr id="5" name="Rectangle 5"/>
          <p:cNvSpPr>
            <a:spLocks noGrp="1" noChangeArrowheads="1"/>
          </p:cNvSpPr>
          <p:nvPr>
            <p:ph type="ftr" sz="quarter" idx="11"/>
          </p:nvPr>
        </p:nvSpPr>
        <p:spPr>
          <a:xfrm>
            <a:off x="3653579" y="6889151"/>
            <a:ext cx="3386243" cy="504084"/>
          </a:xfrm>
          <a:prstGeom prst="rect">
            <a:avLst/>
          </a:prstGeom>
          <a:ln/>
        </p:spPr>
        <p:txBody>
          <a:bodyPr lIns="104306" tIns="52153" rIns="104306" bIns="52153"/>
          <a:lstStyle>
            <a:lvl1pPr>
              <a:defRPr/>
            </a:lvl1pPr>
          </a:lstStyle>
          <a:p>
            <a:pPr>
              <a:defRPr/>
            </a:pPr>
            <a:endParaRPr lang="en-US" altLang="ko-KR"/>
          </a:p>
        </p:txBody>
      </p:sp>
      <p:sp>
        <p:nvSpPr>
          <p:cNvPr id="6" name="Rectangle 6"/>
          <p:cNvSpPr>
            <a:spLocks noGrp="1" noChangeArrowheads="1"/>
          </p:cNvSpPr>
          <p:nvPr>
            <p:ph type="sldNum" sz="quarter" idx="12"/>
          </p:nvPr>
        </p:nvSpPr>
        <p:spPr>
          <a:xfrm>
            <a:off x="7663603" y="6883901"/>
            <a:ext cx="2495127" cy="504084"/>
          </a:xfrm>
          <a:prstGeom prst="rect">
            <a:avLst/>
          </a:prstGeom>
          <a:ln/>
        </p:spPr>
        <p:txBody>
          <a:bodyPr lIns="104306" tIns="52153" rIns="104306" bIns="52153"/>
          <a:lstStyle>
            <a:lvl1pPr>
              <a:defRPr/>
            </a:lvl1pPr>
          </a:lstStyle>
          <a:p>
            <a:pPr>
              <a:defRPr/>
            </a:pPr>
            <a:fld id="{D3FB0848-4734-4DFC-AE08-C41BDB33684F}" type="slidenum">
              <a:rPr lang="en-US" altLang="ko-KR"/>
              <a:pPr>
                <a:defRPr/>
              </a:pPr>
              <a:t>‹#›</a:t>
            </a:fld>
            <a:endParaRPr lang="en-US" altLang="ko-KR"/>
          </a:p>
        </p:txBody>
      </p:sp>
    </p:spTree>
    <p:extLst>
      <p:ext uri="{BB962C8B-B14F-4D97-AF65-F5344CB8AC3E}">
        <p14:creationId xmlns="" xmlns:p14="http://schemas.microsoft.com/office/powerpoint/2010/main" val="2324977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목차">
    <p:spTree>
      <p:nvGrpSpPr>
        <p:cNvPr id="1" name=""/>
        <p:cNvGrpSpPr/>
        <p:nvPr/>
      </p:nvGrpSpPr>
      <p:grpSpPr>
        <a:xfrm>
          <a:off x="0" y="0"/>
          <a:ext cx="0" cy="0"/>
          <a:chOff x="0" y="0"/>
          <a:chExt cx="0" cy="0"/>
        </a:xfrm>
      </p:grpSpPr>
      <p:pic>
        <p:nvPicPr>
          <p:cNvPr id="5" name="그림 4" descr="한국해양과학기술원-01.png"/>
          <p:cNvPicPr>
            <a:picLocks noChangeAspect="1"/>
          </p:cNvPicPr>
          <p:nvPr userDrawn="1"/>
        </p:nvPicPr>
        <p:blipFill>
          <a:blip r:embed="rId2" cstate="print"/>
          <a:stretch>
            <a:fillRect/>
          </a:stretch>
        </p:blipFill>
        <p:spPr>
          <a:xfrm>
            <a:off x="1" y="753"/>
            <a:ext cx="10693398" cy="7559756"/>
          </a:xfrm>
          <a:prstGeom prst="rect">
            <a:avLst/>
          </a:prstGeom>
        </p:spPr>
      </p:pic>
      <p:pic>
        <p:nvPicPr>
          <p:cNvPr id="1026" name="Picture 2" descr="X:\Work pictures\과학으로 보는 바다_사진\4장_해양의 미래\4장 이어도 기지 일몰[1].JPG"/>
          <p:cNvPicPr>
            <a:picLocks noChangeAspect="1" noChangeArrowheads="1"/>
          </p:cNvPicPr>
          <p:nvPr userDrawn="1"/>
        </p:nvPicPr>
        <p:blipFill rotWithShape="1">
          <a:blip r:embed="rId3" cstate="print">
            <a:extLst>
              <a:ext uri="{28A0092B-C50C-407E-A947-70E740481C1C}">
                <a14:useLocalDpi xmlns="" xmlns:a14="http://schemas.microsoft.com/office/drawing/2010/main" val="0"/>
              </a:ext>
            </a:extLst>
          </a:blip>
          <a:srcRect r="12717"/>
          <a:stretch/>
        </p:blipFill>
        <p:spPr bwMode="auto">
          <a:xfrm>
            <a:off x="-8584" y="753"/>
            <a:ext cx="10701983" cy="6889434"/>
          </a:xfrm>
          <a:prstGeom prst="rect">
            <a:avLst/>
          </a:prstGeom>
          <a:noFill/>
          <a:effectLst>
            <a:glow rad="25400">
              <a:schemeClr val="accent1"/>
            </a:glow>
            <a:softEdge rad="0"/>
          </a:effectLst>
          <a:extLst>
            <a:ext uri="{909E8E84-426E-40DD-AFC4-6F175D3DCCD1}">
              <a14:hiddenFill xmlns="" xmlns:a14="http://schemas.microsoft.com/office/drawing/2010/main">
                <a:solidFill>
                  <a:srgbClr val="FFFFFF"/>
                </a:solidFill>
              </a14:hiddenFill>
            </a:ext>
          </a:extLst>
        </p:spPr>
      </p:pic>
      <p:sp>
        <p:nvSpPr>
          <p:cNvPr id="2" name="직사각형 1"/>
          <p:cNvSpPr/>
          <p:nvPr userDrawn="1"/>
        </p:nvSpPr>
        <p:spPr>
          <a:xfrm>
            <a:off x="-14513" y="1260351"/>
            <a:ext cx="10701983" cy="6300158"/>
          </a:xfrm>
          <a:prstGeom prst="rect">
            <a:avLst/>
          </a:prstGeom>
          <a:gradFill flip="none" rotWithShape="1">
            <a:gsLst>
              <a:gs pos="19000">
                <a:srgbClr val="FFFFFF"/>
              </a:gs>
              <a:gs pos="0">
                <a:schemeClr val="bg1"/>
              </a:gs>
              <a:gs pos="51000">
                <a:srgbClr val="FFFFFF">
                  <a:alpha val="73000"/>
                </a:srgbClr>
              </a:gs>
              <a:gs pos="35000">
                <a:srgbClr val="FFFFFF">
                  <a:alpha val="90000"/>
                </a:srgbClr>
              </a:gs>
              <a:gs pos="80000">
                <a:schemeClr val="bg1">
                  <a:alpha val="50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 name="TextBox 2"/>
          <p:cNvSpPr txBox="1"/>
          <p:nvPr userDrawn="1"/>
        </p:nvSpPr>
        <p:spPr>
          <a:xfrm>
            <a:off x="738188" y="1273695"/>
            <a:ext cx="3712723" cy="830997"/>
          </a:xfrm>
          <a:prstGeom prst="rect">
            <a:avLst/>
          </a:prstGeom>
          <a:noFill/>
        </p:spPr>
        <p:txBody>
          <a:bodyPr wrap="square" rtlCol="0">
            <a:spAutoFit/>
          </a:bodyPr>
          <a:lstStyle/>
          <a:p>
            <a:r>
              <a:rPr lang="en-US" altLang="ko-KR" sz="4800" b="1" i="1" dirty="0" smtClean="0">
                <a:ln w="28575">
                  <a:solidFill>
                    <a:schemeClr val="bg1"/>
                  </a:solidFill>
                </a:ln>
                <a:solidFill>
                  <a:srgbClr val="0033CC"/>
                </a:solidFill>
              </a:rPr>
              <a:t>Contents</a:t>
            </a:r>
            <a:endParaRPr lang="ko-KR" altLang="en-US" sz="4800" b="1" i="1" dirty="0">
              <a:ln w="28575">
                <a:solidFill>
                  <a:schemeClr val="bg1"/>
                </a:solidFill>
              </a:ln>
              <a:solidFill>
                <a:srgbClr val="0033CC"/>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간지">
    <p:spTree>
      <p:nvGrpSpPr>
        <p:cNvPr id="1" name=""/>
        <p:cNvGrpSpPr/>
        <p:nvPr/>
      </p:nvGrpSpPr>
      <p:grpSpPr>
        <a:xfrm>
          <a:off x="0" y="0"/>
          <a:ext cx="0" cy="0"/>
          <a:chOff x="0" y="0"/>
          <a:chExt cx="0" cy="0"/>
        </a:xfrm>
      </p:grpSpPr>
      <p:pic>
        <p:nvPicPr>
          <p:cNvPr id="5" name="그림 4" descr="한국해양과학기술원-01.png"/>
          <p:cNvPicPr>
            <a:picLocks noChangeAspect="1"/>
          </p:cNvPicPr>
          <p:nvPr userDrawn="1"/>
        </p:nvPicPr>
        <p:blipFill>
          <a:blip r:embed="rId2" cstate="print"/>
          <a:stretch>
            <a:fillRect/>
          </a:stretch>
        </p:blipFill>
        <p:spPr>
          <a:xfrm>
            <a:off x="1" y="753"/>
            <a:ext cx="10693397" cy="7559756"/>
          </a:xfrm>
          <a:prstGeom prst="rect">
            <a:avLst/>
          </a:prstGeom>
        </p:spPr>
      </p:pic>
      <p:sp>
        <p:nvSpPr>
          <p:cNvPr id="2" name="TextBox 1"/>
          <p:cNvSpPr txBox="1"/>
          <p:nvPr userDrawn="1"/>
        </p:nvSpPr>
        <p:spPr>
          <a:xfrm>
            <a:off x="1424661" y="0"/>
            <a:ext cx="7810471" cy="353943"/>
          </a:xfrm>
          <a:prstGeom prst="rect">
            <a:avLst/>
          </a:prstGeom>
          <a:solidFill>
            <a:srgbClr val="0070C0"/>
          </a:solidFill>
        </p:spPr>
        <p:txBody>
          <a:bodyPr wrap="none" rtlCol="0">
            <a:spAutoFit/>
          </a:bodyPr>
          <a:lstStyle/>
          <a:p>
            <a:r>
              <a:rPr lang="en-US" altLang="ko-KR" sz="1700" dirty="0" smtClean="0">
                <a:solidFill>
                  <a:schemeClr val="bg1"/>
                </a:solidFill>
              </a:rPr>
              <a:t>Introduction</a:t>
            </a:r>
            <a:r>
              <a:rPr lang="en-US" altLang="ko-KR" sz="1700" baseline="0" dirty="0" smtClean="0">
                <a:solidFill>
                  <a:schemeClr val="bg1"/>
                </a:solidFill>
              </a:rPr>
              <a:t> to the </a:t>
            </a:r>
            <a:r>
              <a:rPr lang="en-US" altLang="ko-KR" sz="1700" baseline="0" dirty="0" err="1" smtClean="0">
                <a:solidFill>
                  <a:schemeClr val="bg1"/>
                </a:solidFill>
              </a:rPr>
              <a:t>Ieodo</a:t>
            </a:r>
            <a:r>
              <a:rPr lang="en-US" altLang="ko-KR" sz="1700" baseline="0" dirty="0" smtClean="0">
                <a:solidFill>
                  <a:schemeClr val="bg1"/>
                </a:solidFill>
              </a:rPr>
              <a:t> Ocean Research Station and its application studies</a:t>
            </a:r>
            <a:endParaRPr lang="ko-KR" altLang="en-US" sz="1700" dirty="0">
              <a:solidFill>
                <a:schemeClr val="bg1"/>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내지">
    <p:spTree>
      <p:nvGrpSpPr>
        <p:cNvPr id="1" name=""/>
        <p:cNvGrpSpPr/>
        <p:nvPr/>
      </p:nvGrpSpPr>
      <p:grpSpPr>
        <a:xfrm>
          <a:off x="0" y="0"/>
          <a:ext cx="0" cy="0"/>
          <a:chOff x="0" y="0"/>
          <a:chExt cx="0" cy="0"/>
        </a:xfrm>
      </p:grpSpPr>
      <p:sp>
        <p:nvSpPr>
          <p:cNvPr id="6" name="TextBox 5"/>
          <p:cNvSpPr txBox="1"/>
          <p:nvPr userDrawn="1"/>
        </p:nvSpPr>
        <p:spPr>
          <a:xfrm>
            <a:off x="10192166" y="7253576"/>
            <a:ext cx="420643" cy="305379"/>
          </a:xfrm>
          <a:prstGeom prst="rect">
            <a:avLst/>
          </a:prstGeom>
          <a:noFill/>
        </p:spPr>
        <p:txBody>
          <a:bodyPr wrap="none" lIns="104306" tIns="52153" rIns="104306" bIns="52153" rtlCol="0">
            <a:spAutoFit/>
          </a:bodyPr>
          <a:lstStyle/>
          <a:p>
            <a:pPr algn="ctr"/>
            <a:fld id="{160EE795-7524-45A2-A63C-71570D9B2440}" type="slidenum">
              <a:rPr lang="ko-KR" altLang="en-US" sz="1300" smtClean="0">
                <a:solidFill>
                  <a:schemeClr val="tx1">
                    <a:lumMod val="65000"/>
                    <a:lumOff val="35000"/>
                  </a:schemeClr>
                </a:solidFill>
                <a:latin typeface="Rix모던고딕 EB" pitchFamily="18" charset="-127"/>
                <a:ea typeface="Rix모던고딕 EB" pitchFamily="18" charset="-127"/>
              </a:rPr>
              <a:pPr algn="ctr"/>
              <a:t>‹#›</a:t>
            </a:fld>
            <a:endParaRPr lang="ko-KR" altLang="en-US" sz="1300" dirty="0">
              <a:solidFill>
                <a:schemeClr val="tx1">
                  <a:lumMod val="65000"/>
                  <a:lumOff val="35000"/>
                </a:schemeClr>
              </a:solidFill>
              <a:latin typeface="Rix모던고딕 EB" pitchFamily="18" charset="-127"/>
              <a:ea typeface="Rix모던고딕 EB" pitchFamily="18" charset="-127"/>
            </a:endParaRPr>
          </a:p>
        </p:txBody>
      </p:sp>
      <p:sp>
        <p:nvSpPr>
          <p:cNvPr id="4" name="TextBox 3"/>
          <p:cNvSpPr txBox="1"/>
          <p:nvPr userDrawn="1"/>
        </p:nvSpPr>
        <p:spPr>
          <a:xfrm>
            <a:off x="-2" y="7286846"/>
            <a:ext cx="4198585" cy="215444"/>
          </a:xfrm>
          <a:prstGeom prst="rect">
            <a:avLst/>
          </a:prstGeom>
          <a:solidFill>
            <a:srgbClr val="FFFFFF"/>
          </a:solidFill>
        </p:spPr>
        <p:txBody>
          <a:bodyPr wrap="none" rtlCol="0">
            <a:spAutoFit/>
          </a:bodyPr>
          <a:lstStyle/>
          <a:p>
            <a:r>
              <a:rPr lang="en-US" altLang="ko-KR" sz="800" b="1" dirty="0" err="1" smtClean="0">
                <a:solidFill>
                  <a:schemeClr val="tx1">
                    <a:lumMod val="75000"/>
                    <a:lumOff val="25000"/>
                  </a:schemeClr>
                </a:solidFill>
                <a:latin typeface="Rix모던고딕 M" panose="02020603020101020101" pitchFamily="18" charset="-127"/>
                <a:ea typeface="Rix모던고딕 M" panose="02020603020101020101" pitchFamily="18" charset="-127"/>
              </a:rPr>
              <a:t>OceanSITES</a:t>
            </a:r>
            <a:r>
              <a:rPr lang="en-US" altLang="ko-KR" sz="8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 2016: 11</a:t>
            </a:r>
            <a:r>
              <a:rPr lang="en-US" altLang="ko-KR" sz="800" b="1" baseline="30000" dirty="0" smtClean="0">
                <a:solidFill>
                  <a:schemeClr val="tx1">
                    <a:lumMod val="75000"/>
                    <a:lumOff val="25000"/>
                  </a:schemeClr>
                </a:solidFill>
                <a:latin typeface="Rix모던고딕 M" panose="02020603020101020101" pitchFamily="18" charset="-127"/>
                <a:ea typeface="Rix모던고딕 M" panose="02020603020101020101" pitchFamily="18" charset="-127"/>
              </a:rPr>
              <a:t>th</a:t>
            </a:r>
            <a:r>
              <a:rPr lang="en-US" altLang="ko-KR" sz="8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 Steering Committee and 8</a:t>
            </a:r>
            <a:r>
              <a:rPr lang="en-US" altLang="ko-KR" sz="800" b="1" baseline="30000" dirty="0" smtClean="0">
                <a:solidFill>
                  <a:schemeClr val="tx1">
                    <a:lumMod val="75000"/>
                    <a:lumOff val="25000"/>
                  </a:schemeClr>
                </a:solidFill>
                <a:latin typeface="Rix모던고딕 M" panose="02020603020101020101" pitchFamily="18" charset="-127"/>
                <a:ea typeface="Rix모던고딕 M" panose="02020603020101020101" pitchFamily="18" charset="-127"/>
              </a:rPr>
              <a:t>th</a:t>
            </a:r>
            <a:r>
              <a:rPr lang="en-US" altLang="ko-KR" sz="8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 Dada Management</a:t>
            </a:r>
            <a:r>
              <a:rPr lang="en-US" altLang="ko-KR" sz="800" b="1" baseline="0" dirty="0" smtClean="0">
                <a:solidFill>
                  <a:schemeClr val="tx1">
                    <a:lumMod val="75000"/>
                    <a:lumOff val="25000"/>
                  </a:schemeClr>
                </a:solidFill>
                <a:latin typeface="Rix모던고딕 M" panose="02020603020101020101" pitchFamily="18" charset="-127"/>
                <a:ea typeface="Rix모던고딕 M" panose="02020603020101020101" pitchFamily="18" charset="-127"/>
              </a:rPr>
              <a:t> Team Meeting</a:t>
            </a:r>
            <a:endParaRPr lang="ko-KR" altLang="en-US" sz="800" b="1" dirty="0">
              <a:solidFill>
                <a:schemeClr val="tx1">
                  <a:lumMod val="75000"/>
                  <a:lumOff val="25000"/>
                </a:schemeClr>
              </a:solidFill>
              <a:latin typeface="Rix모던고딕 M" panose="02020603020101020101" pitchFamily="18" charset="-127"/>
              <a:ea typeface="Rix모던고딕 M" panose="02020603020101020101" pitchFamily="18" charset="-127"/>
            </a:endParaRPr>
          </a:p>
        </p:txBody>
      </p:sp>
      <p:sp>
        <p:nvSpPr>
          <p:cNvPr id="8" name="제목 1"/>
          <p:cNvSpPr>
            <a:spLocks noGrp="1"/>
          </p:cNvSpPr>
          <p:nvPr userDrawn="1"/>
        </p:nvSpPr>
        <p:spPr>
          <a:xfrm>
            <a:off x="223882" y="152817"/>
            <a:ext cx="8920192" cy="430887"/>
          </a:xfrm>
          <a:prstGeom prst="rect">
            <a:avLst/>
          </a:prstGeom>
        </p:spPr>
        <p:txBody>
          <a:bodyPr lIns="0" tIns="0" rIns="0" bIns="0">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altLang="ko-KR" sz="2800" baseline="0" dirty="0" smtClean="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rPr>
              <a:t>       </a:t>
            </a:r>
            <a:endParaRPr lang="ko-KR" altLang="en-US" sz="2800" dirty="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내지">
    <p:spTree>
      <p:nvGrpSpPr>
        <p:cNvPr id="1" name=""/>
        <p:cNvGrpSpPr/>
        <p:nvPr/>
      </p:nvGrpSpPr>
      <p:grpSpPr>
        <a:xfrm>
          <a:off x="0" y="0"/>
          <a:ext cx="0" cy="0"/>
          <a:chOff x="0" y="0"/>
          <a:chExt cx="0" cy="0"/>
        </a:xfrm>
      </p:grpSpPr>
      <p:pic>
        <p:nvPicPr>
          <p:cNvPr id="5" name="그림 4" descr="한국해양과학기술원_템플릿_내지.jpg"/>
          <p:cNvPicPr>
            <a:picLocks noChangeAspect="1"/>
          </p:cNvPicPr>
          <p:nvPr userDrawn="1"/>
        </p:nvPicPr>
        <p:blipFill>
          <a:blip r:embed="rId2" cstate="print"/>
          <a:stretch>
            <a:fillRect/>
          </a:stretch>
        </p:blipFill>
        <p:spPr>
          <a:xfrm>
            <a:off x="-1" y="1523"/>
            <a:ext cx="10693401" cy="7558635"/>
          </a:xfrm>
          <a:prstGeom prst="rect">
            <a:avLst/>
          </a:prstGeom>
        </p:spPr>
      </p:pic>
      <p:sp>
        <p:nvSpPr>
          <p:cNvPr id="6" name="TextBox 5"/>
          <p:cNvSpPr txBox="1"/>
          <p:nvPr userDrawn="1"/>
        </p:nvSpPr>
        <p:spPr>
          <a:xfrm>
            <a:off x="10192166" y="7253576"/>
            <a:ext cx="420643" cy="305379"/>
          </a:xfrm>
          <a:prstGeom prst="rect">
            <a:avLst/>
          </a:prstGeom>
          <a:noFill/>
        </p:spPr>
        <p:txBody>
          <a:bodyPr wrap="none" lIns="104306" tIns="52153" rIns="104306" bIns="52153" rtlCol="0">
            <a:spAutoFit/>
          </a:bodyPr>
          <a:lstStyle/>
          <a:p>
            <a:pPr algn="ctr"/>
            <a:fld id="{160EE795-7524-45A2-A63C-71570D9B2440}" type="slidenum">
              <a:rPr lang="ko-KR" altLang="en-US" sz="1300" smtClean="0">
                <a:solidFill>
                  <a:schemeClr val="tx1">
                    <a:lumMod val="65000"/>
                    <a:lumOff val="35000"/>
                  </a:schemeClr>
                </a:solidFill>
                <a:latin typeface="Rix모던고딕 EB" pitchFamily="18" charset="-127"/>
                <a:ea typeface="Rix모던고딕 EB" pitchFamily="18" charset="-127"/>
              </a:rPr>
              <a:pPr algn="ctr"/>
              <a:t>‹#›</a:t>
            </a:fld>
            <a:endParaRPr lang="ko-KR" altLang="en-US" sz="1300" dirty="0">
              <a:solidFill>
                <a:schemeClr val="tx1">
                  <a:lumMod val="65000"/>
                  <a:lumOff val="35000"/>
                </a:schemeClr>
              </a:solidFill>
              <a:latin typeface="Rix모던고딕 EB" pitchFamily="18" charset="-127"/>
              <a:ea typeface="Rix모던고딕 EB" pitchFamily="18" charset="-127"/>
            </a:endParaRPr>
          </a:p>
        </p:txBody>
      </p:sp>
      <p:sp>
        <p:nvSpPr>
          <p:cNvPr id="4" name="TextBox 3"/>
          <p:cNvSpPr txBox="1"/>
          <p:nvPr userDrawn="1"/>
        </p:nvSpPr>
        <p:spPr>
          <a:xfrm>
            <a:off x="-2" y="7286846"/>
            <a:ext cx="3475631" cy="230832"/>
          </a:xfrm>
          <a:prstGeom prst="rect">
            <a:avLst/>
          </a:prstGeom>
          <a:solidFill>
            <a:srgbClr val="FFFFFF"/>
          </a:solidFill>
        </p:spPr>
        <p:txBody>
          <a:bodyPr wrap="none" rtlCol="0">
            <a:spAutoFit/>
          </a:bodyPr>
          <a:lstStyle/>
          <a:p>
            <a:r>
              <a:rPr lang="ko-KR" altLang="en-US" sz="700" b="0" dirty="0" smtClean="0">
                <a:solidFill>
                  <a:schemeClr val="bg1">
                    <a:lumMod val="50000"/>
                  </a:schemeClr>
                </a:solidFill>
                <a:latin typeface="Rix모던고딕 M" panose="02020603020101020101" pitchFamily="18" charset="-127"/>
                <a:ea typeface="Rix모던고딕 M" panose="02020603020101020101" pitchFamily="18" charset="-127"/>
              </a:rPr>
              <a:t>국가연구개발사업</a:t>
            </a:r>
            <a:r>
              <a:rPr lang="ko-KR" altLang="en-US" sz="900" b="1" dirty="0" smtClean="0">
                <a:solidFill>
                  <a:schemeClr val="bg1">
                    <a:lumMod val="50000"/>
                  </a:schemeClr>
                </a:solidFill>
                <a:latin typeface="Rix모던고딕 M" panose="02020603020101020101" pitchFamily="18" charset="-127"/>
                <a:ea typeface="Rix모던고딕 M" panose="02020603020101020101" pitchFamily="18" charset="-127"/>
              </a:rPr>
              <a:t> </a:t>
            </a:r>
            <a:r>
              <a:rPr lang="ko-KR" altLang="en-US"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종합해양과학기지 구축 및 활용연구 </a:t>
            </a:r>
            <a:r>
              <a:rPr lang="en-US" altLang="ko-KR"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2</a:t>
            </a:r>
            <a:r>
              <a:rPr lang="ko-KR" altLang="en-US"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단계</a:t>
            </a:r>
            <a:r>
              <a:rPr lang="ko-KR" altLang="en-US" sz="900" b="1" dirty="0" smtClean="0">
                <a:solidFill>
                  <a:schemeClr val="bg1">
                    <a:lumMod val="50000"/>
                  </a:schemeClr>
                </a:solidFill>
                <a:latin typeface="Rix모던고딕 M" panose="02020603020101020101" pitchFamily="18" charset="-127"/>
                <a:ea typeface="Rix모던고딕 M" panose="02020603020101020101" pitchFamily="18" charset="-127"/>
              </a:rPr>
              <a:t> </a:t>
            </a:r>
            <a:r>
              <a:rPr lang="en-US" altLang="ko-KR" sz="8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(2015~2020)</a:t>
            </a:r>
            <a:endParaRPr lang="ko-KR" altLang="en-US" sz="800" b="1" dirty="0">
              <a:solidFill>
                <a:schemeClr val="tx1">
                  <a:lumMod val="75000"/>
                  <a:lumOff val="25000"/>
                </a:schemeClr>
              </a:solidFill>
              <a:latin typeface="Rix모던고딕 M" panose="02020603020101020101" pitchFamily="18" charset="-127"/>
              <a:ea typeface="Rix모던고딕 M" panose="02020603020101020101" pitchFamily="18" charset="-127"/>
            </a:endParaRPr>
          </a:p>
        </p:txBody>
      </p:sp>
      <p:sp>
        <p:nvSpPr>
          <p:cNvPr id="8" name="제목 1"/>
          <p:cNvSpPr>
            <a:spLocks noGrp="1"/>
          </p:cNvSpPr>
          <p:nvPr userDrawn="1"/>
        </p:nvSpPr>
        <p:spPr>
          <a:xfrm>
            <a:off x="223882" y="152817"/>
            <a:ext cx="8920192" cy="430887"/>
          </a:xfrm>
          <a:prstGeom prst="rect">
            <a:avLst/>
          </a:prstGeom>
        </p:spPr>
        <p:txBody>
          <a:bodyPr lIns="0" tIns="0" rIns="0" bIns="0">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altLang="ko-KR" sz="2800" baseline="0" dirty="0" smtClean="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rPr>
              <a:t>       </a:t>
            </a:r>
            <a:endParaRPr lang="ko-KR" altLang="en-US" sz="2800" dirty="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endParaRPr>
          </a:p>
        </p:txBody>
      </p:sp>
      <p:sp>
        <p:nvSpPr>
          <p:cNvPr id="7" name="직사각형 6"/>
          <p:cNvSpPr/>
          <p:nvPr userDrawn="1"/>
        </p:nvSpPr>
        <p:spPr>
          <a:xfrm>
            <a:off x="6551210" y="0"/>
            <a:ext cx="4142190" cy="244604"/>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II. </a:t>
            </a:r>
            <a:r>
              <a:rPr lang="ko-KR" altLang="en-US"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연구개발</a:t>
            </a:r>
            <a:r>
              <a:rPr lang="en-US" altLang="ko-KR"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 </a:t>
            </a:r>
            <a:r>
              <a:rPr lang="ko-KR" altLang="en-US"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목표 및 내용</a:t>
            </a:r>
          </a:p>
        </p:txBody>
      </p:sp>
    </p:spTree>
    <p:extLst>
      <p:ext uri="{BB962C8B-B14F-4D97-AF65-F5344CB8AC3E}">
        <p14:creationId xmlns="" xmlns:p14="http://schemas.microsoft.com/office/powerpoint/2010/main" val="35220484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내지">
    <p:spTree>
      <p:nvGrpSpPr>
        <p:cNvPr id="1" name=""/>
        <p:cNvGrpSpPr/>
        <p:nvPr/>
      </p:nvGrpSpPr>
      <p:grpSpPr>
        <a:xfrm>
          <a:off x="0" y="0"/>
          <a:ext cx="0" cy="0"/>
          <a:chOff x="0" y="0"/>
          <a:chExt cx="0" cy="0"/>
        </a:xfrm>
      </p:grpSpPr>
      <p:pic>
        <p:nvPicPr>
          <p:cNvPr id="5" name="그림 4" descr="한국해양과학기술원_템플릿_내지.jpg"/>
          <p:cNvPicPr>
            <a:picLocks noChangeAspect="1"/>
          </p:cNvPicPr>
          <p:nvPr userDrawn="1"/>
        </p:nvPicPr>
        <p:blipFill>
          <a:blip r:embed="rId2" cstate="print"/>
          <a:stretch>
            <a:fillRect/>
          </a:stretch>
        </p:blipFill>
        <p:spPr>
          <a:xfrm>
            <a:off x="-1" y="1523"/>
            <a:ext cx="10693401" cy="7558635"/>
          </a:xfrm>
          <a:prstGeom prst="rect">
            <a:avLst/>
          </a:prstGeom>
        </p:spPr>
      </p:pic>
      <p:sp>
        <p:nvSpPr>
          <p:cNvPr id="6" name="TextBox 5"/>
          <p:cNvSpPr txBox="1"/>
          <p:nvPr userDrawn="1"/>
        </p:nvSpPr>
        <p:spPr>
          <a:xfrm>
            <a:off x="10192166" y="7253576"/>
            <a:ext cx="420643" cy="305379"/>
          </a:xfrm>
          <a:prstGeom prst="rect">
            <a:avLst/>
          </a:prstGeom>
          <a:noFill/>
        </p:spPr>
        <p:txBody>
          <a:bodyPr wrap="none" lIns="104306" tIns="52153" rIns="104306" bIns="52153" rtlCol="0">
            <a:spAutoFit/>
          </a:bodyPr>
          <a:lstStyle/>
          <a:p>
            <a:pPr algn="ctr"/>
            <a:fld id="{160EE795-7524-45A2-A63C-71570D9B2440}" type="slidenum">
              <a:rPr lang="ko-KR" altLang="en-US" sz="1300" smtClean="0">
                <a:solidFill>
                  <a:schemeClr val="tx1">
                    <a:lumMod val="65000"/>
                    <a:lumOff val="35000"/>
                  </a:schemeClr>
                </a:solidFill>
                <a:latin typeface="Rix모던고딕 EB" pitchFamily="18" charset="-127"/>
                <a:ea typeface="Rix모던고딕 EB" pitchFamily="18" charset="-127"/>
              </a:rPr>
              <a:pPr algn="ctr"/>
              <a:t>‹#›</a:t>
            </a:fld>
            <a:endParaRPr lang="ko-KR" altLang="en-US" sz="1300" dirty="0">
              <a:solidFill>
                <a:schemeClr val="tx1">
                  <a:lumMod val="65000"/>
                  <a:lumOff val="35000"/>
                </a:schemeClr>
              </a:solidFill>
              <a:latin typeface="Rix모던고딕 EB" pitchFamily="18" charset="-127"/>
              <a:ea typeface="Rix모던고딕 EB" pitchFamily="18" charset="-127"/>
            </a:endParaRPr>
          </a:p>
        </p:txBody>
      </p:sp>
      <p:sp>
        <p:nvSpPr>
          <p:cNvPr id="4" name="TextBox 3"/>
          <p:cNvSpPr txBox="1"/>
          <p:nvPr userDrawn="1"/>
        </p:nvSpPr>
        <p:spPr>
          <a:xfrm>
            <a:off x="-2" y="7286846"/>
            <a:ext cx="3475631" cy="230832"/>
          </a:xfrm>
          <a:prstGeom prst="rect">
            <a:avLst/>
          </a:prstGeom>
          <a:solidFill>
            <a:srgbClr val="FFFFFF"/>
          </a:solidFill>
        </p:spPr>
        <p:txBody>
          <a:bodyPr wrap="none" rtlCol="0">
            <a:spAutoFit/>
          </a:bodyPr>
          <a:lstStyle/>
          <a:p>
            <a:r>
              <a:rPr lang="ko-KR" altLang="en-US" sz="700" b="0" dirty="0" smtClean="0">
                <a:solidFill>
                  <a:schemeClr val="bg1">
                    <a:lumMod val="50000"/>
                  </a:schemeClr>
                </a:solidFill>
                <a:latin typeface="Rix모던고딕 M" panose="02020603020101020101" pitchFamily="18" charset="-127"/>
                <a:ea typeface="Rix모던고딕 M" panose="02020603020101020101" pitchFamily="18" charset="-127"/>
              </a:rPr>
              <a:t>국가연구개발사업</a:t>
            </a:r>
            <a:r>
              <a:rPr lang="ko-KR" altLang="en-US" sz="900" b="1" dirty="0" smtClean="0">
                <a:solidFill>
                  <a:schemeClr val="bg1">
                    <a:lumMod val="50000"/>
                  </a:schemeClr>
                </a:solidFill>
                <a:latin typeface="Rix모던고딕 M" panose="02020603020101020101" pitchFamily="18" charset="-127"/>
                <a:ea typeface="Rix모던고딕 M" panose="02020603020101020101" pitchFamily="18" charset="-127"/>
              </a:rPr>
              <a:t> </a:t>
            </a:r>
            <a:r>
              <a:rPr lang="ko-KR" altLang="en-US"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종합해양과학기지 구축 및 활용연구 </a:t>
            </a:r>
            <a:r>
              <a:rPr lang="en-US" altLang="ko-KR"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2</a:t>
            </a:r>
            <a:r>
              <a:rPr lang="ko-KR" altLang="en-US"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단계</a:t>
            </a:r>
            <a:r>
              <a:rPr lang="ko-KR" altLang="en-US" sz="900" b="1" dirty="0" smtClean="0">
                <a:solidFill>
                  <a:schemeClr val="bg1">
                    <a:lumMod val="50000"/>
                  </a:schemeClr>
                </a:solidFill>
                <a:latin typeface="Rix모던고딕 M" panose="02020603020101020101" pitchFamily="18" charset="-127"/>
                <a:ea typeface="Rix모던고딕 M" panose="02020603020101020101" pitchFamily="18" charset="-127"/>
              </a:rPr>
              <a:t> </a:t>
            </a:r>
            <a:r>
              <a:rPr lang="en-US" altLang="ko-KR" sz="8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(2015~2020)</a:t>
            </a:r>
            <a:endParaRPr lang="ko-KR" altLang="en-US" sz="800" b="1" dirty="0">
              <a:solidFill>
                <a:schemeClr val="tx1">
                  <a:lumMod val="75000"/>
                  <a:lumOff val="25000"/>
                </a:schemeClr>
              </a:solidFill>
              <a:latin typeface="Rix모던고딕 M" panose="02020603020101020101" pitchFamily="18" charset="-127"/>
              <a:ea typeface="Rix모던고딕 M" panose="02020603020101020101" pitchFamily="18" charset="-127"/>
            </a:endParaRPr>
          </a:p>
        </p:txBody>
      </p:sp>
      <p:sp>
        <p:nvSpPr>
          <p:cNvPr id="8" name="제목 1"/>
          <p:cNvSpPr>
            <a:spLocks noGrp="1"/>
          </p:cNvSpPr>
          <p:nvPr userDrawn="1"/>
        </p:nvSpPr>
        <p:spPr>
          <a:xfrm>
            <a:off x="223882" y="152817"/>
            <a:ext cx="8920192" cy="430887"/>
          </a:xfrm>
          <a:prstGeom prst="rect">
            <a:avLst/>
          </a:prstGeom>
        </p:spPr>
        <p:txBody>
          <a:bodyPr lIns="0" tIns="0" rIns="0" bIns="0">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altLang="ko-KR" sz="2800" baseline="0" dirty="0" smtClean="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rPr>
              <a:t>       </a:t>
            </a:r>
            <a:endParaRPr lang="ko-KR" altLang="en-US" sz="2800" dirty="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endParaRPr>
          </a:p>
        </p:txBody>
      </p:sp>
      <p:sp>
        <p:nvSpPr>
          <p:cNvPr id="7" name="직사각형 6"/>
          <p:cNvSpPr/>
          <p:nvPr userDrawn="1"/>
        </p:nvSpPr>
        <p:spPr>
          <a:xfrm>
            <a:off x="6551210" y="0"/>
            <a:ext cx="4142190" cy="244604"/>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III. </a:t>
            </a:r>
            <a:r>
              <a:rPr lang="ko-KR" altLang="en-US"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연구개발</a:t>
            </a:r>
            <a:r>
              <a:rPr lang="ko-KR" altLang="en-US" sz="1400" i="0" baseline="0" dirty="0" smtClean="0">
                <a:gradFill>
                  <a:gsLst>
                    <a:gs pos="0">
                      <a:srgbClr val="1F497D"/>
                    </a:gs>
                    <a:gs pos="100000">
                      <a:srgbClr val="4F81BD"/>
                    </a:gs>
                  </a:gsLst>
                  <a:lin ang="5400000" scaled="1"/>
                </a:gradFill>
                <a:latin typeface="나눔고딕 ExtraBold" pitchFamily="50" charset="-127"/>
                <a:ea typeface="나눔고딕 ExtraBold" pitchFamily="50" charset="-127"/>
              </a:rPr>
              <a:t> 추진전략</a:t>
            </a:r>
            <a:r>
              <a:rPr lang="en-US" altLang="ko-KR" sz="1400" i="0" baseline="0" dirty="0" smtClean="0">
                <a:gradFill>
                  <a:gsLst>
                    <a:gs pos="0">
                      <a:srgbClr val="1F497D"/>
                    </a:gs>
                    <a:gs pos="100000">
                      <a:srgbClr val="4F81BD"/>
                    </a:gs>
                  </a:gsLst>
                  <a:lin ang="5400000" scaled="1"/>
                </a:gradFill>
                <a:latin typeface="나눔고딕 ExtraBold" pitchFamily="50" charset="-127"/>
                <a:ea typeface="나눔고딕 ExtraBold" pitchFamily="50" charset="-127"/>
              </a:rPr>
              <a:t>·</a:t>
            </a:r>
            <a:r>
              <a:rPr lang="ko-KR" altLang="en-US" sz="1400" i="0" baseline="0" dirty="0" smtClean="0">
                <a:gradFill>
                  <a:gsLst>
                    <a:gs pos="0">
                      <a:srgbClr val="1F497D"/>
                    </a:gs>
                    <a:gs pos="100000">
                      <a:srgbClr val="4F81BD"/>
                    </a:gs>
                  </a:gsLst>
                  <a:lin ang="5400000" scaled="1"/>
                </a:gradFill>
                <a:latin typeface="나눔고딕 ExtraBold" pitchFamily="50" charset="-127"/>
                <a:ea typeface="나눔고딕 ExtraBold" pitchFamily="50" charset="-127"/>
              </a:rPr>
              <a:t>체계</a:t>
            </a:r>
            <a:endParaRPr lang="ko-KR" altLang="en-US" sz="1400" i="0" dirty="0" smtClean="0">
              <a:gradFill>
                <a:gsLst>
                  <a:gs pos="0">
                    <a:srgbClr val="1F497D"/>
                  </a:gs>
                  <a:gs pos="100000">
                    <a:srgbClr val="4F81BD"/>
                  </a:gs>
                </a:gsLst>
                <a:lin ang="5400000" scaled="1"/>
              </a:gradFill>
              <a:latin typeface="나눔고딕 ExtraBold" pitchFamily="50" charset="-127"/>
              <a:ea typeface="나눔고딕 ExtraBold" pitchFamily="50" charset="-127"/>
            </a:endParaRPr>
          </a:p>
        </p:txBody>
      </p:sp>
    </p:spTree>
    <p:extLst>
      <p:ext uri="{BB962C8B-B14F-4D97-AF65-F5344CB8AC3E}">
        <p14:creationId xmlns="" xmlns:p14="http://schemas.microsoft.com/office/powerpoint/2010/main" val="28639784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내지">
    <p:spTree>
      <p:nvGrpSpPr>
        <p:cNvPr id="1" name=""/>
        <p:cNvGrpSpPr/>
        <p:nvPr/>
      </p:nvGrpSpPr>
      <p:grpSpPr>
        <a:xfrm>
          <a:off x="0" y="0"/>
          <a:ext cx="0" cy="0"/>
          <a:chOff x="0" y="0"/>
          <a:chExt cx="0" cy="0"/>
        </a:xfrm>
      </p:grpSpPr>
      <p:pic>
        <p:nvPicPr>
          <p:cNvPr id="5" name="그림 4" descr="한국해양과학기술원_템플릿_내지.jpg"/>
          <p:cNvPicPr>
            <a:picLocks noChangeAspect="1"/>
          </p:cNvPicPr>
          <p:nvPr userDrawn="1"/>
        </p:nvPicPr>
        <p:blipFill>
          <a:blip r:embed="rId2" cstate="print"/>
          <a:stretch>
            <a:fillRect/>
          </a:stretch>
        </p:blipFill>
        <p:spPr>
          <a:xfrm>
            <a:off x="-1" y="1523"/>
            <a:ext cx="10693401" cy="7558635"/>
          </a:xfrm>
          <a:prstGeom prst="rect">
            <a:avLst/>
          </a:prstGeom>
        </p:spPr>
      </p:pic>
      <p:sp>
        <p:nvSpPr>
          <p:cNvPr id="6" name="TextBox 5"/>
          <p:cNvSpPr txBox="1"/>
          <p:nvPr userDrawn="1"/>
        </p:nvSpPr>
        <p:spPr>
          <a:xfrm>
            <a:off x="10192166" y="7253576"/>
            <a:ext cx="420643" cy="305379"/>
          </a:xfrm>
          <a:prstGeom prst="rect">
            <a:avLst/>
          </a:prstGeom>
          <a:noFill/>
        </p:spPr>
        <p:txBody>
          <a:bodyPr wrap="none" lIns="104306" tIns="52153" rIns="104306" bIns="52153" rtlCol="0">
            <a:spAutoFit/>
          </a:bodyPr>
          <a:lstStyle/>
          <a:p>
            <a:pPr algn="ctr"/>
            <a:fld id="{160EE795-7524-45A2-A63C-71570D9B2440}" type="slidenum">
              <a:rPr lang="ko-KR" altLang="en-US" sz="1300" smtClean="0">
                <a:solidFill>
                  <a:schemeClr val="tx1">
                    <a:lumMod val="65000"/>
                    <a:lumOff val="35000"/>
                  </a:schemeClr>
                </a:solidFill>
                <a:latin typeface="Rix모던고딕 EB" pitchFamily="18" charset="-127"/>
                <a:ea typeface="Rix모던고딕 EB" pitchFamily="18" charset="-127"/>
              </a:rPr>
              <a:pPr algn="ctr"/>
              <a:t>‹#›</a:t>
            </a:fld>
            <a:endParaRPr lang="ko-KR" altLang="en-US" sz="1300" dirty="0">
              <a:solidFill>
                <a:schemeClr val="tx1">
                  <a:lumMod val="65000"/>
                  <a:lumOff val="35000"/>
                </a:schemeClr>
              </a:solidFill>
              <a:latin typeface="Rix모던고딕 EB" pitchFamily="18" charset="-127"/>
              <a:ea typeface="Rix모던고딕 EB" pitchFamily="18" charset="-127"/>
            </a:endParaRPr>
          </a:p>
        </p:txBody>
      </p:sp>
      <p:sp>
        <p:nvSpPr>
          <p:cNvPr id="4" name="TextBox 3"/>
          <p:cNvSpPr txBox="1"/>
          <p:nvPr userDrawn="1"/>
        </p:nvSpPr>
        <p:spPr>
          <a:xfrm>
            <a:off x="-2" y="7286846"/>
            <a:ext cx="3475631" cy="230832"/>
          </a:xfrm>
          <a:prstGeom prst="rect">
            <a:avLst/>
          </a:prstGeom>
          <a:solidFill>
            <a:srgbClr val="FFFFFF"/>
          </a:solidFill>
        </p:spPr>
        <p:txBody>
          <a:bodyPr wrap="none" rtlCol="0">
            <a:spAutoFit/>
          </a:bodyPr>
          <a:lstStyle/>
          <a:p>
            <a:r>
              <a:rPr lang="ko-KR" altLang="en-US" sz="700" b="0" dirty="0" smtClean="0">
                <a:solidFill>
                  <a:schemeClr val="bg1">
                    <a:lumMod val="50000"/>
                  </a:schemeClr>
                </a:solidFill>
                <a:latin typeface="Rix모던고딕 M" panose="02020603020101020101" pitchFamily="18" charset="-127"/>
                <a:ea typeface="Rix모던고딕 M" panose="02020603020101020101" pitchFamily="18" charset="-127"/>
              </a:rPr>
              <a:t>국가연구개발사업</a:t>
            </a:r>
            <a:r>
              <a:rPr lang="ko-KR" altLang="en-US" sz="900" b="1" dirty="0" smtClean="0">
                <a:solidFill>
                  <a:schemeClr val="bg1">
                    <a:lumMod val="50000"/>
                  </a:schemeClr>
                </a:solidFill>
                <a:latin typeface="Rix모던고딕 M" panose="02020603020101020101" pitchFamily="18" charset="-127"/>
                <a:ea typeface="Rix모던고딕 M" panose="02020603020101020101" pitchFamily="18" charset="-127"/>
              </a:rPr>
              <a:t> </a:t>
            </a:r>
            <a:r>
              <a:rPr lang="ko-KR" altLang="en-US"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종합해양과학기지 구축 및 활용연구 </a:t>
            </a:r>
            <a:r>
              <a:rPr lang="en-US" altLang="ko-KR"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2</a:t>
            </a:r>
            <a:r>
              <a:rPr lang="ko-KR" altLang="en-US"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단계</a:t>
            </a:r>
            <a:r>
              <a:rPr lang="ko-KR" altLang="en-US" sz="900" b="1" dirty="0" smtClean="0">
                <a:solidFill>
                  <a:schemeClr val="bg1">
                    <a:lumMod val="50000"/>
                  </a:schemeClr>
                </a:solidFill>
                <a:latin typeface="Rix모던고딕 M" panose="02020603020101020101" pitchFamily="18" charset="-127"/>
                <a:ea typeface="Rix모던고딕 M" panose="02020603020101020101" pitchFamily="18" charset="-127"/>
              </a:rPr>
              <a:t> </a:t>
            </a:r>
            <a:r>
              <a:rPr lang="en-US" altLang="ko-KR" sz="8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(2015~2020)</a:t>
            </a:r>
            <a:endParaRPr lang="ko-KR" altLang="en-US" sz="800" b="1" dirty="0">
              <a:solidFill>
                <a:schemeClr val="tx1">
                  <a:lumMod val="75000"/>
                  <a:lumOff val="25000"/>
                </a:schemeClr>
              </a:solidFill>
              <a:latin typeface="Rix모던고딕 M" panose="02020603020101020101" pitchFamily="18" charset="-127"/>
              <a:ea typeface="Rix모던고딕 M" panose="02020603020101020101" pitchFamily="18" charset="-127"/>
            </a:endParaRPr>
          </a:p>
        </p:txBody>
      </p:sp>
      <p:sp>
        <p:nvSpPr>
          <p:cNvPr id="8" name="제목 1"/>
          <p:cNvSpPr>
            <a:spLocks noGrp="1"/>
          </p:cNvSpPr>
          <p:nvPr userDrawn="1"/>
        </p:nvSpPr>
        <p:spPr>
          <a:xfrm>
            <a:off x="223882" y="152817"/>
            <a:ext cx="8920192" cy="430887"/>
          </a:xfrm>
          <a:prstGeom prst="rect">
            <a:avLst/>
          </a:prstGeom>
        </p:spPr>
        <p:txBody>
          <a:bodyPr lIns="0" tIns="0" rIns="0" bIns="0">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altLang="ko-KR" sz="2800" baseline="0" dirty="0" smtClean="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rPr>
              <a:t>       </a:t>
            </a:r>
            <a:endParaRPr lang="ko-KR" altLang="en-US" sz="2800" dirty="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endParaRPr>
          </a:p>
        </p:txBody>
      </p:sp>
      <p:sp>
        <p:nvSpPr>
          <p:cNvPr id="7" name="직사각형 6"/>
          <p:cNvSpPr/>
          <p:nvPr userDrawn="1"/>
        </p:nvSpPr>
        <p:spPr>
          <a:xfrm>
            <a:off x="6551210" y="0"/>
            <a:ext cx="4142190" cy="244604"/>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IV. </a:t>
            </a:r>
            <a:r>
              <a:rPr lang="ko-KR" altLang="en-US"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연구수행</a:t>
            </a:r>
            <a:r>
              <a:rPr lang="ko-KR" altLang="en-US" sz="1400" i="0" baseline="0" dirty="0" smtClean="0">
                <a:gradFill>
                  <a:gsLst>
                    <a:gs pos="0">
                      <a:srgbClr val="1F497D"/>
                    </a:gs>
                    <a:gs pos="100000">
                      <a:srgbClr val="4F81BD"/>
                    </a:gs>
                  </a:gsLst>
                  <a:lin ang="5400000" scaled="1"/>
                </a:gradFill>
                <a:latin typeface="나눔고딕 ExtraBold" pitchFamily="50" charset="-127"/>
                <a:ea typeface="나눔고딕 ExtraBold" pitchFamily="50" charset="-127"/>
              </a:rPr>
              <a:t>방법</a:t>
            </a:r>
            <a:endParaRPr lang="ko-KR" altLang="en-US" sz="1400" i="0" dirty="0" smtClean="0">
              <a:gradFill>
                <a:gsLst>
                  <a:gs pos="0">
                    <a:srgbClr val="1F497D"/>
                  </a:gs>
                  <a:gs pos="100000">
                    <a:srgbClr val="4F81BD"/>
                  </a:gs>
                </a:gsLst>
                <a:lin ang="5400000" scaled="1"/>
              </a:gradFill>
              <a:latin typeface="나눔고딕 ExtraBold" pitchFamily="50" charset="-127"/>
              <a:ea typeface="나눔고딕 ExtraBold" pitchFamily="50" charset="-127"/>
            </a:endParaRPr>
          </a:p>
        </p:txBody>
      </p:sp>
    </p:spTree>
    <p:extLst>
      <p:ext uri="{BB962C8B-B14F-4D97-AF65-F5344CB8AC3E}">
        <p14:creationId xmlns="" xmlns:p14="http://schemas.microsoft.com/office/powerpoint/2010/main" val="189425760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내지">
    <p:spTree>
      <p:nvGrpSpPr>
        <p:cNvPr id="1" name=""/>
        <p:cNvGrpSpPr/>
        <p:nvPr/>
      </p:nvGrpSpPr>
      <p:grpSpPr>
        <a:xfrm>
          <a:off x="0" y="0"/>
          <a:ext cx="0" cy="0"/>
          <a:chOff x="0" y="0"/>
          <a:chExt cx="0" cy="0"/>
        </a:xfrm>
      </p:grpSpPr>
      <p:pic>
        <p:nvPicPr>
          <p:cNvPr id="5" name="그림 4" descr="한국해양과학기술원_템플릿_내지.jpg"/>
          <p:cNvPicPr>
            <a:picLocks noChangeAspect="1"/>
          </p:cNvPicPr>
          <p:nvPr userDrawn="1"/>
        </p:nvPicPr>
        <p:blipFill>
          <a:blip r:embed="rId2" cstate="print"/>
          <a:stretch>
            <a:fillRect/>
          </a:stretch>
        </p:blipFill>
        <p:spPr>
          <a:xfrm>
            <a:off x="-1" y="1523"/>
            <a:ext cx="10693401" cy="7558635"/>
          </a:xfrm>
          <a:prstGeom prst="rect">
            <a:avLst/>
          </a:prstGeom>
        </p:spPr>
      </p:pic>
      <p:sp>
        <p:nvSpPr>
          <p:cNvPr id="6" name="TextBox 5"/>
          <p:cNvSpPr txBox="1"/>
          <p:nvPr userDrawn="1"/>
        </p:nvSpPr>
        <p:spPr>
          <a:xfrm>
            <a:off x="10192166" y="7253576"/>
            <a:ext cx="420643" cy="305379"/>
          </a:xfrm>
          <a:prstGeom prst="rect">
            <a:avLst/>
          </a:prstGeom>
          <a:noFill/>
        </p:spPr>
        <p:txBody>
          <a:bodyPr wrap="none" lIns="104306" tIns="52153" rIns="104306" bIns="52153" rtlCol="0">
            <a:spAutoFit/>
          </a:bodyPr>
          <a:lstStyle/>
          <a:p>
            <a:pPr algn="ctr"/>
            <a:fld id="{160EE795-7524-45A2-A63C-71570D9B2440}" type="slidenum">
              <a:rPr lang="ko-KR" altLang="en-US" sz="1300" smtClean="0">
                <a:solidFill>
                  <a:schemeClr val="tx1">
                    <a:lumMod val="65000"/>
                    <a:lumOff val="35000"/>
                  </a:schemeClr>
                </a:solidFill>
                <a:latin typeface="Rix모던고딕 EB" pitchFamily="18" charset="-127"/>
                <a:ea typeface="Rix모던고딕 EB" pitchFamily="18" charset="-127"/>
              </a:rPr>
              <a:pPr algn="ctr"/>
              <a:t>‹#›</a:t>
            </a:fld>
            <a:endParaRPr lang="ko-KR" altLang="en-US" sz="1300" dirty="0">
              <a:solidFill>
                <a:schemeClr val="tx1">
                  <a:lumMod val="65000"/>
                  <a:lumOff val="35000"/>
                </a:schemeClr>
              </a:solidFill>
              <a:latin typeface="Rix모던고딕 EB" pitchFamily="18" charset="-127"/>
              <a:ea typeface="Rix모던고딕 EB" pitchFamily="18" charset="-127"/>
            </a:endParaRPr>
          </a:p>
        </p:txBody>
      </p:sp>
      <p:sp>
        <p:nvSpPr>
          <p:cNvPr id="4" name="TextBox 3"/>
          <p:cNvSpPr txBox="1"/>
          <p:nvPr userDrawn="1"/>
        </p:nvSpPr>
        <p:spPr>
          <a:xfrm>
            <a:off x="-2" y="7286846"/>
            <a:ext cx="3475631" cy="230832"/>
          </a:xfrm>
          <a:prstGeom prst="rect">
            <a:avLst/>
          </a:prstGeom>
          <a:solidFill>
            <a:srgbClr val="FFFFFF"/>
          </a:solidFill>
        </p:spPr>
        <p:txBody>
          <a:bodyPr wrap="none" rtlCol="0">
            <a:spAutoFit/>
          </a:bodyPr>
          <a:lstStyle/>
          <a:p>
            <a:r>
              <a:rPr lang="ko-KR" altLang="en-US" sz="700" b="0" dirty="0" smtClean="0">
                <a:solidFill>
                  <a:schemeClr val="bg1">
                    <a:lumMod val="50000"/>
                  </a:schemeClr>
                </a:solidFill>
                <a:latin typeface="Rix모던고딕 M" panose="02020603020101020101" pitchFamily="18" charset="-127"/>
                <a:ea typeface="Rix모던고딕 M" panose="02020603020101020101" pitchFamily="18" charset="-127"/>
              </a:rPr>
              <a:t>국가연구개발사업</a:t>
            </a:r>
            <a:r>
              <a:rPr lang="ko-KR" altLang="en-US" sz="900" b="1" dirty="0" smtClean="0">
                <a:solidFill>
                  <a:schemeClr val="bg1">
                    <a:lumMod val="50000"/>
                  </a:schemeClr>
                </a:solidFill>
                <a:latin typeface="Rix모던고딕 M" panose="02020603020101020101" pitchFamily="18" charset="-127"/>
                <a:ea typeface="Rix모던고딕 M" panose="02020603020101020101" pitchFamily="18" charset="-127"/>
              </a:rPr>
              <a:t> </a:t>
            </a:r>
            <a:r>
              <a:rPr lang="ko-KR" altLang="en-US"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종합해양과학기지 구축 및 활용연구 </a:t>
            </a:r>
            <a:r>
              <a:rPr lang="en-US" altLang="ko-KR"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2</a:t>
            </a:r>
            <a:r>
              <a:rPr lang="ko-KR" altLang="en-US"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단계</a:t>
            </a:r>
            <a:r>
              <a:rPr lang="ko-KR" altLang="en-US" sz="900" b="1" dirty="0" smtClean="0">
                <a:solidFill>
                  <a:schemeClr val="bg1">
                    <a:lumMod val="50000"/>
                  </a:schemeClr>
                </a:solidFill>
                <a:latin typeface="Rix모던고딕 M" panose="02020603020101020101" pitchFamily="18" charset="-127"/>
                <a:ea typeface="Rix모던고딕 M" panose="02020603020101020101" pitchFamily="18" charset="-127"/>
              </a:rPr>
              <a:t> </a:t>
            </a:r>
            <a:r>
              <a:rPr lang="en-US" altLang="ko-KR" sz="8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(2015~2020)</a:t>
            </a:r>
            <a:endParaRPr lang="ko-KR" altLang="en-US" sz="800" b="1" dirty="0">
              <a:solidFill>
                <a:schemeClr val="tx1">
                  <a:lumMod val="75000"/>
                  <a:lumOff val="25000"/>
                </a:schemeClr>
              </a:solidFill>
              <a:latin typeface="Rix모던고딕 M" panose="02020603020101020101" pitchFamily="18" charset="-127"/>
              <a:ea typeface="Rix모던고딕 M" panose="02020603020101020101" pitchFamily="18" charset="-127"/>
            </a:endParaRPr>
          </a:p>
        </p:txBody>
      </p:sp>
      <p:sp>
        <p:nvSpPr>
          <p:cNvPr id="8" name="제목 1"/>
          <p:cNvSpPr>
            <a:spLocks noGrp="1"/>
          </p:cNvSpPr>
          <p:nvPr userDrawn="1"/>
        </p:nvSpPr>
        <p:spPr>
          <a:xfrm>
            <a:off x="223882" y="152817"/>
            <a:ext cx="8920192" cy="430887"/>
          </a:xfrm>
          <a:prstGeom prst="rect">
            <a:avLst/>
          </a:prstGeom>
        </p:spPr>
        <p:txBody>
          <a:bodyPr lIns="0" tIns="0" rIns="0" bIns="0">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altLang="ko-KR" sz="2800" baseline="0" dirty="0" smtClean="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rPr>
              <a:t>       </a:t>
            </a:r>
            <a:endParaRPr lang="ko-KR" altLang="en-US" sz="2800" dirty="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endParaRPr>
          </a:p>
        </p:txBody>
      </p:sp>
      <p:sp>
        <p:nvSpPr>
          <p:cNvPr id="7" name="직사각형 6"/>
          <p:cNvSpPr/>
          <p:nvPr userDrawn="1"/>
        </p:nvSpPr>
        <p:spPr>
          <a:xfrm>
            <a:off x="6551210" y="0"/>
            <a:ext cx="4142190" cy="244604"/>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V. </a:t>
            </a:r>
            <a:r>
              <a:rPr lang="ko-KR" altLang="en-US"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연구성과 활용방안</a:t>
            </a:r>
          </a:p>
        </p:txBody>
      </p:sp>
    </p:spTree>
    <p:extLst>
      <p:ext uri="{BB962C8B-B14F-4D97-AF65-F5344CB8AC3E}">
        <p14:creationId xmlns="" xmlns:p14="http://schemas.microsoft.com/office/powerpoint/2010/main" val="4683113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내지">
    <p:spTree>
      <p:nvGrpSpPr>
        <p:cNvPr id="1" name=""/>
        <p:cNvGrpSpPr/>
        <p:nvPr/>
      </p:nvGrpSpPr>
      <p:grpSpPr>
        <a:xfrm>
          <a:off x="0" y="0"/>
          <a:ext cx="0" cy="0"/>
          <a:chOff x="0" y="0"/>
          <a:chExt cx="0" cy="0"/>
        </a:xfrm>
      </p:grpSpPr>
      <p:pic>
        <p:nvPicPr>
          <p:cNvPr id="5" name="그림 4" descr="한국해양과학기술원_템플릿_내지.jpg"/>
          <p:cNvPicPr>
            <a:picLocks noChangeAspect="1"/>
          </p:cNvPicPr>
          <p:nvPr userDrawn="1"/>
        </p:nvPicPr>
        <p:blipFill>
          <a:blip r:embed="rId2" cstate="print"/>
          <a:stretch>
            <a:fillRect/>
          </a:stretch>
        </p:blipFill>
        <p:spPr>
          <a:xfrm>
            <a:off x="-1" y="1523"/>
            <a:ext cx="10693401" cy="7558635"/>
          </a:xfrm>
          <a:prstGeom prst="rect">
            <a:avLst/>
          </a:prstGeom>
        </p:spPr>
      </p:pic>
      <p:sp>
        <p:nvSpPr>
          <p:cNvPr id="6" name="TextBox 5"/>
          <p:cNvSpPr txBox="1"/>
          <p:nvPr userDrawn="1"/>
        </p:nvSpPr>
        <p:spPr>
          <a:xfrm>
            <a:off x="10192166" y="7253576"/>
            <a:ext cx="420643" cy="305379"/>
          </a:xfrm>
          <a:prstGeom prst="rect">
            <a:avLst/>
          </a:prstGeom>
          <a:noFill/>
        </p:spPr>
        <p:txBody>
          <a:bodyPr wrap="none" lIns="104306" tIns="52153" rIns="104306" bIns="52153" rtlCol="0">
            <a:spAutoFit/>
          </a:bodyPr>
          <a:lstStyle/>
          <a:p>
            <a:pPr algn="ctr"/>
            <a:fld id="{160EE795-7524-45A2-A63C-71570D9B2440}" type="slidenum">
              <a:rPr lang="ko-KR" altLang="en-US" sz="1300" smtClean="0">
                <a:solidFill>
                  <a:schemeClr val="tx1">
                    <a:lumMod val="65000"/>
                    <a:lumOff val="35000"/>
                  </a:schemeClr>
                </a:solidFill>
                <a:latin typeface="Rix모던고딕 EB" pitchFamily="18" charset="-127"/>
                <a:ea typeface="Rix모던고딕 EB" pitchFamily="18" charset="-127"/>
              </a:rPr>
              <a:pPr algn="ctr"/>
              <a:t>‹#›</a:t>
            </a:fld>
            <a:endParaRPr lang="ko-KR" altLang="en-US" sz="1300" dirty="0">
              <a:solidFill>
                <a:schemeClr val="tx1">
                  <a:lumMod val="65000"/>
                  <a:lumOff val="35000"/>
                </a:schemeClr>
              </a:solidFill>
              <a:latin typeface="Rix모던고딕 EB" pitchFamily="18" charset="-127"/>
              <a:ea typeface="Rix모던고딕 EB" pitchFamily="18" charset="-127"/>
            </a:endParaRPr>
          </a:p>
        </p:txBody>
      </p:sp>
      <p:sp>
        <p:nvSpPr>
          <p:cNvPr id="4" name="TextBox 3"/>
          <p:cNvSpPr txBox="1"/>
          <p:nvPr userDrawn="1"/>
        </p:nvSpPr>
        <p:spPr>
          <a:xfrm>
            <a:off x="-2" y="7286846"/>
            <a:ext cx="3475631" cy="230832"/>
          </a:xfrm>
          <a:prstGeom prst="rect">
            <a:avLst/>
          </a:prstGeom>
          <a:solidFill>
            <a:srgbClr val="FFFFFF"/>
          </a:solidFill>
        </p:spPr>
        <p:txBody>
          <a:bodyPr wrap="none" rtlCol="0">
            <a:spAutoFit/>
          </a:bodyPr>
          <a:lstStyle/>
          <a:p>
            <a:r>
              <a:rPr lang="ko-KR" altLang="en-US" sz="700" b="0" dirty="0" smtClean="0">
                <a:solidFill>
                  <a:schemeClr val="bg1">
                    <a:lumMod val="50000"/>
                  </a:schemeClr>
                </a:solidFill>
                <a:latin typeface="Rix모던고딕 M" panose="02020603020101020101" pitchFamily="18" charset="-127"/>
                <a:ea typeface="Rix모던고딕 M" panose="02020603020101020101" pitchFamily="18" charset="-127"/>
              </a:rPr>
              <a:t>국가연구개발사업</a:t>
            </a:r>
            <a:r>
              <a:rPr lang="ko-KR" altLang="en-US" sz="900" b="1" dirty="0" smtClean="0">
                <a:solidFill>
                  <a:schemeClr val="bg1">
                    <a:lumMod val="50000"/>
                  </a:schemeClr>
                </a:solidFill>
                <a:latin typeface="Rix모던고딕 M" panose="02020603020101020101" pitchFamily="18" charset="-127"/>
                <a:ea typeface="Rix모던고딕 M" panose="02020603020101020101" pitchFamily="18" charset="-127"/>
              </a:rPr>
              <a:t> </a:t>
            </a:r>
            <a:r>
              <a:rPr lang="ko-KR" altLang="en-US"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종합해양과학기지 구축 및 활용연구 </a:t>
            </a:r>
            <a:r>
              <a:rPr lang="en-US" altLang="ko-KR"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2</a:t>
            </a:r>
            <a:r>
              <a:rPr lang="ko-KR" altLang="en-US" sz="9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단계</a:t>
            </a:r>
            <a:r>
              <a:rPr lang="ko-KR" altLang="en-US" sz="900" b="1" dirty="0" smtClean="0">
                <a:solidFill>
                  <a:schemeClr val="bg1">
                    <a:lumMod val="50000"/>
                  </a:schemeClr>
                </a:solidFill>
                <a:latin typeface="Rix모던고딕 M" panose="02020603020101020101" pitchFamily="18" charset="-127"/>
                <a:ea typeface="Rix모던고딕 M" panose="02020603020101020101" pitchFamily="18" charset="-127"/>
              </a:rPr>
              <a:t> </a:t>
            </a:r>
            <a:r>
              <a:rPr lang="en-US" altLang="ko-KR" sz="800" b="1" dirty="0" smtClean="0">
                <a:solidFill>
                  <a:schemeClr val="tx1">
                    <a:lumMod val="75000"/>
                    <a:lumOff val="25000"/>
                  </a:schemeClr>
                </a:solidFill>
                <a:latin typeface="Rix모던고딕 M" panose="02020603020101020101" pitchFamily="18" charset="-127"/>
                <a:ea typeface="Rix모던고딕 M" panose="02020603020101020101" pitchFamily="18" charset="-127"/>
              </a:rPr>
              <a:t>(2015~2020)</a:t>
            </a:r>
            <a:endParaRPr lang="ko-KR" altLang="en-US" sz="800" b="1" dirty="0">
              <a:solidFill>
                <a:schemeClr val="tx1">
                  <a:lumMod val="75000"/>
                  <a:lumOff val="25000"/>
                </a:schemeClr>
              </a:solidFill>
              <a:latin typeface="Rix모던고딕 M" panose="02020603020101020101" pitchFamily="18" charset="-127"/>
              <a:ea typeface="Rix모던고딕 M" panose="02020603020101020101" pitchFamily="18" charset="-127"/>
            </a:endParaRPr>
          </a:p>
        </p:txBody>
      </p:sp>
      <p:sp>
        <p:nvSpPr>
          <p:cNvPr id="8" name="제목 1"/>
          <p:cNvSpPr>
            <a:spLocks noGrp="1"/>
          </p:cNvSpPr>
          <p:nvPr userDrawn="1"/>
        </p:nvSpPr>
        <p:spPr>
          <a:xfrm>
            <a:off x="223882" y="152817"/>
            <a:ext cx="8920192" cy="430887"/>
          </a:xfrm>
          <a:prstGeom prst="rect">
            <a:avLst/>
          </a:prstGeom>
        </p:spPr>
        <p:txBody>
          <a:bodyPr lIns="0" tIns="0" rIns="0" bIns="0">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altLang="ko-KR" sz="2800" baseline="0" dirty="0" smtClean="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rPr>
              <a:t>       </a:t>
            </a:r>
            <a:endParaRPr lang="ko-KR" altLang="en-US" sz="2800" dirty="0">
              <a:gradFill>
                <a:gsLst>
                  <a:gs pos="0">
                    <a:schemeClr val="bg1"/>
                  </a:gs>
                  <a:gs pos="100000">
                    <a:schemeClr val="bg1"/>
                  </a:gs>
                </a:gsLst>
                <a:lin ang="5400000" scaled="0"/>
              </a:gradFill>
              <a:effectLst>
                <a:glow rad="63500">
                  <a:schemeClr val="accent1">
                    <a:satMod val="175000"/>
                    <a:alpha val="40000"/>
                  </a:schemeClr>
                </a:glow>
              </a:effectLst>
              <a:latin typeface="나눔고딕 ExtraBold" pitchFamily="50" charset="-127"/>
              <a:ea typeface="나눔고딕 ExtraBold" pitchFamily="50" charset="-127"/>
            </a:endParaRPr>
          </a:p>
        </p:txBody>
      </p:sp>
      <p:sp>
        <p:nvSpPr>
          <p:cNvPr id="7" name="직사각형 6"/>
          <p:cNvSpPr/>
          <p:nvPr userDrawn="1"/>
        </p:nvSpPr>
        <p:spPr>
          <a:xfrm>
            <a:off x="6551210" y="0"/>
            <a:ext cx="4142190" cy="244604"/>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VI. </a:t>
            </a:r>
            <a:r>
              <a:rPr lang="ko-KR" altLang="en-US" sz="1400" i="0" dirty="0" smtClean="0">
                <a:gradFill>
                  <a:gsLst>
                    <a:gs pos="0">
                      <a:srgbClr val="1F497D"/>
                    </a:gs>
                    <a:gs pos="100000">
                      <a:srgbClr val="4F81BD"/>
                    </a:gs>
                  </a:gsLst>
                  <a:lin ang="5400000" scaled="1"/>
                </a:gradFill>
                <a:latin typeface="나눔고딕 ExtraBold" pitchFamily="50" charset="-127"/>
                <a:ea typeface="나눔고딕 ExtraBold" pitchFamily="50" charset="-127"/>
              </a:rPr>
              <a:t>연구수행능력</a:t>
            </a:r>
          </a:p>
        </p:txBody>
      </p:sp>
    </p:spTree>
    <p:extLst>
      <p:ext uri="{BB962C8B-B14F-4D97-AF65-F5344CB8AC3E}">
        <p14:creationId xmlns="" xmlns:p14="http://schemas.microsoft.com/office/powerpoint/2010/main" val="31335598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5" r:id="rId4"/>
    <p:sldLayoutId id="2147483660" r:id="rId5"/>
    <p:sldLayoutId id="2147483661" r:id="rId6"/>
    <p:sldLayoutId id="2147483662" r:id="rId7"/>
    <p:sldLayoutId id="2147483663" r:id="rId8"/>
    <p:sldLayoutId id="2147483664" r:id="rId9"/>
    <p:sldLayoutId id="2147483665" r:id="rId10"/>
    <p:sldLayoutId id="2147483659" r:id="rId11"/>
    <p:sldLayoutId id="2147483666" r:id="rId12"/>
  </p:sldLayoutIdLst>
  <p:txStyles>
    <p:titleStyle>
      <a:lvl1pPr algn="ctr" defTabSz="1043056" rtl="0" eaLnBrk="1" latinLnBrk="1" hangingPunct="1">
        <a:spcBef>
          <a:spcPct val="0"/>
        </a:spcBef>
        <a:buNone/>
        <a:defRPr sz="5000" kern="1200">
          <a:solidFill>
            <a:schemeClr val="tx1"/>
          </a:solidFill>
          <a:latin typeface="+mj-lt"/>
          <a:ea typeface="+mj-ea"/>
          <a:cs typeface="+mj-cs"/>
        </a:defRPr>
      </a:lvl1pPr>
    </p:titleStyle>
    <p:bodyStyle>
      <a:lvl1pPr marL="391146" indent="-391146" algn="l" defTabSz="1043056" rtl="0" eaLnBrk="1" latinLnBrk="1" hangingPunct="1">
        <a:spcBef>
          <a:spcPct val="20000"/>
        </a:spcBef>
        <a:buFont typeface="Arial" pitchFamily="34" charset="0"/>
        <a:buChar char="•"/>
        <a:defRPr sz="3700" kern="1200">
          <a:solidFill>
            <a:schemeClr val="tx1"/>
          </a:solidFill>
          <a:latin typeface="+mn-lt"/>
          <a:ea typeface="+mn-ea"/>
          <a:cs typeface="+mn-cs"/>
        </a:defRPr>
      </a:lvl1pPr>
      <a:lvl2pPr marL="847483" indent="-325955" algn="l" defTabSz="1043056" rtl="0" eaLnBrk="1" latinLnBrk="1" hangingPunct="1">
        <a:spcBef>
          <a:spcPct val="20000"/>
        </a:spcBef>
        <a:buFont typeface="Arial" pitchFamily="34" charset="0"/>
        <a:buChar char="–"/>
        <a:defRPr sz="3200" kern="1200">
          <a:solidFill>
            <a:schemeClr val="tx1"/>
          </a:solidFill>
          <a:latin typeface="+mn-lt"/>
          <a:ea typeface="+mn-ea"/>
          <a:cs typeface="+mn-cs"/>
        </a:defRPr>
      </a:lvl2pPr>
      <a:lvl3pPr marL="1303820" indent="-260764" algn="l" defTabSz="1043056" rtl="0" eaLnBrk="1" latinLnBrk="1" hangingPunct="1">
        <a:spcBef>
          <a:spcPct val="20000"/>
        </a:spcBef>
        <a:buFont typeface="Arial" pitchFamily="34" charset="0"/>
        <a:buChar char="•"/>
        <a:defRPr sz="2700" kern="1200">
          <a:solidFill>
            <a:schemeClr val="tx1"/>
          </a:solidFill>
          <a:latin typeface="+mn-lt"/>
          <a:ea typeface="+mn-ea"/>
          <a:cs typeface="+mn-cs"/>
        </a:defRPr>
      </a:lvl3pPr>
      <a:lvl4pPr marL="1825348"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4pPr>
      <a:lvl5pPr marL="2346876"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5pPr>
      <a:lvl6pPr marL="2868404"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ko-KR"/>
      </a:defPPr>
      <a:lvl1pPr marL="0" algn="l" defTabSz="1043056" rtl="0" eaLnBrk="1" latinLnBrk="1" hangingPunct="1">
        <a:defRPr sz="2100" kern="1200">
          <a:solidFill>
            <a:schemeClr val="tx1"/>
          </a:solidFill>
          <a:latin typeface="+mn-lt"/>
          <a:ea typeface="+mn-ea"/>
          <a:cs typeface="+mn-cs"/>
        </a:defRPr>
      </a:lvl1pPr>
      <a:lvl2pPr marL="521528" algn="l" defTabSz="1043056" rtl="0" eaLnBrk="1" latinLnBrk="1" hangingPunct="1">
        <a:defRPr sz="2100" kern="1200">
          <a:solidFill>
            <a:schemeClr val="tx1"/>
          </a:solidFill>
          <a:latin typeface="+mn-lt"/>
          <a:ea typeface="+mn-ea"/>
          <a:cs typeface="+mn-cs"/>
        </a:defRPr>
      </a:lvl2pPr>
      <a:lvl3pPr marL="1043056" algn="l" defTabSz="1043056" rtl="0" eaLnBrk="1" latinLnBrk="1" hangingPunct="1">
        <a:defRPr sz="2100" kern="1200">
          <a:solidFill>
            <a:schemeClr val="tx1"/>
          </a:solidFill>
          <a:latin typeface="+mn-lt"/>
          <a:ea typeface="+mn-ea"/>
          <a:cs typeface="+mn-cs"/>
        </a:defRPr>
      </a:lvl3pPr>
      <a:lvl4pPr marL="1564584" algn="l" defTabSz="1043056" rtl="0" eaLnBrk="1" latinLnBrk="1" hangingPunct="1">
        <a:defRPr sz="2100" kern="1200">
          <a:solidFill>
            <a:schemeClr val="tx1"/>
          </a:solidFill>
          <a:latin typeface="+mn-lt"/>
          <a:ea typeface="+mn-ea"/>
          <a:cs typeface="+mn-cs"/>
        </a:defRPr>
      </a:lvl4pPr>
      <a:lvl5pPr marL="2086112" algn="l" defTabSz="1043056" rtl="0" eaLnBrk="1" latinLnBrk="1" hangingPunct="1">
        <a:defRPr sz="2100" kern="1200">
          <a:solidFill>
            <a:schemeClr val="tx1"/>
          </a:solidFill>
          <a:latin typeface="+mn-lt"/>
          <a:ea typeface="+mn-ea"/>
          <a:cs typeface="+mn-cs"/>
        </a:defRPr>
      </a:lvl5pPr>
      <a:lvl6pPr marL="2607640" algn="l" defTabSz="1043056" rtl="0" eaLnBrk="1" latinLnBrk="1" hangingPunct="1">
        <a:defRPr sz="2100" kern="1200">
          <a:solidFill>
            <a:schemeClr val="tx1"/>
          </a:solidFill>
          <a:latin typeface="+mn-lt"/>
          <a:ea typeface="+mn-ea"/>
          <a:cs typeface="+mn-cs"/>
        </a:defRPr>
      </a:lvl6pPr>
      <a:lvl7pPr marL="3129168" algn="l" defTabSz="1043056" rtl="0" eaLnBrk="1" latinLnBrk="1" hangingPunct="1">
        <a:defRPr sz="2100" kern="1200">
          <a:solidFill>
            <a:schemeClr val="tx1"/>
          </a:solidFill>
          <a:latin typeface="+mn-lt"/>
          <a:ea typeface="+mn-ea"/>
          <a:cs typeface="+mn-cs"/>
        </a:defRPr>
      </a:lvl7pPr>
      <a:lvl8pPr marL="3650696" algn="l" defTabSz="1043056" rtl="0" eaLnBrk="1" latinLnBrk="1" hangingPunct="1">
        <a:defRPr sz="2100" kern="1200">
          <a:solidFill>
            <a:schemeClr val="tx1"/>
          </a:solidFill>
          <a:latin typeface="+mn-lt"/>
          <a:ea typeface="+mn-ea"/>
          <a:cs typeface="+mn-cs"/>
        </a:defRPr>
      </a:lvl8pPr>
      <a:lvl9pPr marL="4172224" algn="l" defTabSz="1043056" rtl="0" eaLnBrk="1" latinLnBrk="1"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5.gif"/><Relationship Id="rId13" Type="http://schemas.openxmlformats.org/officeDocument/2006/relationships/image" Target="../media/image70.png"/><Relationship Id="rId18" Type="http://schemas.openxmlformats.org/officeDocument/2006/relationships/image" Target="../media/image75.jpeg"/><Relationship Id="rId3" Type="http://schemas.openxmlformats.org/officeDocument/2006/relationships/image" Target="../media/image54.png"/><Relationship Id="rId21" Type="http://schemas.openxmlformats.org/officeDocument/2006/relationships/image" Target="../media/image78.png"/><Relationship Id="rId7" Type="http://schemas.openxmlformats.org/officeDocument/2006/relationships/image" Target="../media/image64.gif"/><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14.xml"/><Relationship Id="rId16" Type="http://schemas.openxmlformats.org/officeDocument/2006/relationships/image" Target="../media/image73.jpeg"/><Relationship Id="rId20" Type="http://schemas.openxmlformats.org/officeDocument/2006/relationships/image" Target="../media/image77.jpeg"/><Relationship Id="rId1" Type="http://schemas.openxmlformats.org/officeDocument/2006/relationships/slideLayout" Target="../slideLayouts/slideLayout4.xml"/><Relationship Id="rId6" Type="http://schemas.openxmlformats.org/officeDocument/2006/relationships/image" Target="../media/image63.gif"/><Relationship Id="rId11" Type="http://schemas.openxmlformats.org/officeDocument/2006/relationships/image" Target="../media/image68.jpeg"/><Relationship Id="rId5" Type="http://schemas.openxmlformats.org/officeDocument/2006/relationships/image" Target="../media/image62.gif"/><Relationship Id="rId15" Type="http://schemas.openxmlformats.org/officeDocument/2006/relationships/image" Target="../media/image72.png"/><Relationship Id="rId10" Type="http://schemas.openxmlformats.org/officeDocument/2006/relationships/image" Target="../media/image67.gif"/><Relationship Id="rId19" Type="http://schemas.openxmlformats.org/officeDocument/2006/relationships/image" Target="../media/image76.jpeg"/><Relationship Id="rId4" Type="http://schemas.openxmlformats.org/officeDocument/2006/relationships/image" Target="../media/image55.png"/><Relationship Id="rId9" Type="http://schemas.openxmlformats.org/officeDocument/2006/relationships/image" Target="../media/image66.gif"/><Relationship Id="rId14" Type="http://schemas.openxmlformats.org/officeDocument/2006/relationships/image" Target="../media/image71.png"/><Relationship Id="rId22"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3" Type="http://schemas.openxmlformats.org/officeDocument/2006/relationships/image" Target="../media/image54.pn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notesSlide" Target="../notesSlides/notesSlide15.xml"/><Relationship Id="rId16" Type="http://schemas.openxmlformats.org/officeDocument/2006/relationships/image" Target="../media/image91.png"/><Relationship Id="rId1" Type="http://schemas.openxmlformats.org/officeDocument/2006/relationships/slideLayout" Target="../slideLayouts/slideLayout4.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5" Type="http://schemas.openxmlformats.org/officeDocument/2006/relationships/image" Target="../media/image90.jpeg"/><Relationship Id="rId10" Type="http://schemas.openxmlformats.org/officeDocument/2006/relationships/image" Target="../media/image85.jpeg"/><Relationship Id="rId4" Type="http://schemas.openxmlformats.org/officeDocument/2006/relationships/image" Target="../media/image55.png"/><Relationship Id="rId9" Type="http://schemas.openxmlformats.org/officeDocument/2006/relationships/image" Target="../media/image84.jpeg"/><Relationship Id="rId14" Type="http://schemas.openxmlformats.org/officeDocument/2006/relationships/image" Target="../media/image89.jpeg"/></Relationships>
</file>

<file path=ppt/slides/_rels/slide1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54.png"/><Relationship Id="rId7"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55.png"/><Relationship Id="rId9" Type="http://schemas.openxmlformats.org/officeDocument/2006/relationships/image" Target="../media/image96.jpe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4.png"/><Relationship Id="rId7"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55.png"/><Relationship Id="rId9" Type="http://schemas.openxmlformats.org/officeDocument/2006/relationships/image" Target="../media/image101.jpeg"/></Relationships>
</file>

<file path=ppt/slides/_rels/slide1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54.png"/><Relationship Id="rId7"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55.png"/><Relationship Id="rId9" Type="http://schemas.openxmlformats.org/officeDocument/2006/relationships/image" Target="../media/image106.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13.png"/><Relationship Id="rId4"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114.png"/><Relationship Id="rId1" Type="http://schemas.openxmlformats.org/officeDocument/2006/relationships/slideLayout" Target="../slideLayouts/slideLayout4.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26.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125.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jpeg"/><Relationship Id="rId2" Type="http://schemas.openxmlformats.org/officeDocument/2006/relationships/image" Target="../media/image132.png"/><Relationship Id="rId1" Type="http://schemas.openxmlformats.org/officeDocument/2006/relationships/slideLayout" Target="../slideLayouts/slideLayout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53.png"/><Relationship Id="rId4" Type="http://schemas.openxmlformats.org/officeDocument/2006/relationships/image" Target="../media/image152.png"/></Relationships>
</file>

<file path=ppt/slides/_rels/slide3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55.png"/></Relationships>
</file>

<file path=ppt/slides/_rels/slide35.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5.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s>
</file>

<file path=ppt/slides/_rels/slide36.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png"/><Relationship Id="rId3" Type="http://schemas.openxmlformats.org/officeDocument/2006/relationships/image" Target="../media/image168.png"/><Relationship Id="rId7" Type="http://schemas.openxmlformats.org/officeDocument/2006/relationships/image" Target="../media/image172.png"/><Relationship Id="rId12" Type="http://schemas.openxmlformats.org/officeDocument/2006/relationships/image" Target="../media/image177.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png"/><Relationship Id="rId14" Type="http://schemas.openxmlformats.org/officeDocument/2006/relationships/image" Target="../media/image179.png"/></Relationships>
</file>

<file path=ppt/slides/_rels/slide37.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pn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89.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 Id="rId14" Type="http://schemas.openxmlformats.org/officeDocument/2006/relationships/image" Target="../media/image191.png"/></Relationships>
</file>

<file path=ppt/slides/_rels/slide38.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2.pn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201.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95.png"/><Relationship Id="rId11" Type="http://schemas.openxmlformats.org/officeDocument/2006/relationships/image" Target="../media/image200.png"/><Relationship Id="rId5" Type="http://schemas.openxmlformats.org/officeDocument/2006/relationships/image" Target="../media/image194.png"/><Relationship Id="rId10" Type="http://schemas.openxmlformats.org/officeDocument/2006/relationships/image" Target="../media/image199.png"/><Relationship Id="rId4" Type="http://schemas.openxmlformats.org/officeDocument/2006/relationships/image" Target="../media/image193.png"/><Relationship Id="rId9" Type="http://schemas.openxmlformats.org/officeDocument/2006/relationships/image" Target="../media/image198.png"/><Relationship Id="rId14" Type="http://schemas.openxmlformats.org/officeDocument/2006/relationships/image" Target="../media/image203.png"/></Relationships>
</file>

<file path=ppt/slides/_rels/slide39.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png"/><Relationship Id="rId3" Type="http://schemas.openxmlformats.org/officeDocument/2006/relationships/image" Target="../media/image204.png"/><Relationship Id="rId7" Type="http://schemas.openxmlformats.org/officeDocument/2006/relationships/image" Target="../media/image208.png"/><Relationship Id="rId12" Type="http://schemas.openxmlformats.org/officeDocument/2006/relationships/image" Target="../media/image213.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206.png"/><Relationship Id="rId10" Type="http://schemas.openxmlformats.org/officeDocument/2006/relationships/image" Target="../media/image211.png"/><Relationship Id="rId4" Type="http://schemas.openxmlformats.org/officeDocument/2006/relationships/image" Target="../media/image205.png"/><Relationship Id="rId9" Type="http://schemas.openxmlformats.org/officeDocument/2006/relationships/image" Target="../media/image210.png"/><Relationship Id="rId14" Type="http://schemas.openxmlformats.org/officeDocument/2006/relationships/image" Target="../media/image2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26.png"/><Relationship Id="rId3" Type="http://schemas.openxmlformats.org/officeDocument/2006/relationships/image" Target="../media/image216.png"/><Relationship Id="rId7" Type="http://schemas.openxmlformats.org/officeDocument/2006/relationships/image" Target="../media/image220.png"/><Relationship Id="rId12" Type="http://schemas.openxmlformats.org/officeDocument/2006/relationships/image" Target="../media/image225.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19.png"/><Relationship Id="rId11" Type="http://schemas.openxmlformats.org/officeDocument/2006/relationships/image" Target="../media/image224.png"/><Relationship Id="rId5" Type="http://schemas.openxmlformats.org/officeDocument/2006/relationships/image" Target="../media/image218.png"/><Relationship Id="rId10" Type="http://schemas.openxmlformats.org/officeDocument/2006/relationships/image" Target="../media/image223.png"/><Relationship Id="rId4" Type="http://schemas.openxmlformats.org/officeDocument/2006/relationships/image" Target="../media/image217.png"/><Relationship Id="rId9" Type="http://schemas.openxmlformats.org/officeDocument/2006/relationships/image" Target="../media/image222.png"/><Relationship Id="rId14" Type="http://schemas.openxmlformats.org/officeDocument/2006/relationships/image" Target="../media/image227.png"/></Relationships>
</file>

<file path=ppt/slides/_rels/slide41.xml.rels><?xml version="1.0" encoding="UTF-8" standalone="yes"?>
<Relationships xmlns="http://schemas.openxmlformats.org/package/2006/relationships"><Relationship Id="rId8" Type="http://schemas.openxmlformats.org/officeDocument/2006/relationships/image" Target="../media/image233.png"/><Relationship Id="rId13" Type="http://schemas.openxmlformats.org/officeDocument/2006/relationships/image" Target="../media/image238.png"/><Relationship Id="rId3" Type="http://schemas.openxmlformats.org/officeDocument/2006/relationships/image" Target="../media/image228.png"/><Relationship Id="rId7" Type="http://schemas.openxmlformats.org/officeDocument/2006/relationships/image" Target="../media/image232.png"/><Relationship Id="rId12" Type="http://schemas.openxmlformats.org/officeDocument/2006/relationships/image" Target="../media/image23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231.png"/><Relationship Id="rId11" Type="http://schemas.openxmlformats.org/officeDocument/2006/relationships/image" Target="../media/image236.png"/><Relationship Id="rId5" Type="http://schemas.openxmlformats.org/officeDocument/2006/relationships/image" Target="../media/image230.png"/><Relationship Id="rId10" Type="http://schemas.openxmlformats.org/officeDocument/2006/relationships/image" Target="../media/image235.png"/><Relationship Id="rId4" Type="http://schemas.openxmlformats.org/officeDocument/2006/relationships/image" Target="../media/image229.png"/><Relationship Id="rId9" Type="http://schemas.openxmlformats.org/officeDocument/2006/relationships/image" Target="../media/image234.png"/><Relationship Id="rId14" Type="http://schemas.openxmlformats.org/officeDocument/2006/relationships/image" Target="../media/image239.png"/></Relationships>
</file>

<file path=ppt/slides/_rels/slide42.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png"/><Relationship Id="rId3" Type="http://schemas.openxmlformats.org/officeDocument/2006/relationships/image" Target="../media/image240.png"/><Relationship Id="rId7" Type="http://schemas.openxmlformats.org/officeDocument/2006/relationships/image" Target="../media/image244.png"/><Relationship Id="rId12" Type="http://schemas.openxmlformats.org/officeDocument/2006/relationships/image" Target="../media/image249.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243.png"/><Relationship Id="rId11" Type="http://schemas.openxmlformats.org/officeDocument/2006/relationships/image" Target="../media/image248.png"/><Relationship Id="rId5" Type="http://schemas.openxmlformats.org/officeDocument/2006/relationships/image" Target="../media/image242.png"/><Relationship Id="rId10" Type="http://schemas.openxmlformats.org/officeDocument/2006/relationships/image" Target="../media/image247.png"/><Relationship Id="rId4" Type="http://schemas.openxmlformats.org/officeDocument/2006/relationships/image" Target="../media/image241.png"/><Relationship Id="rId9" Type="http://schemas.openxmlformats.org/officeDocument/2006/relationships/image" Target="../media/image246.png"/><Relationship Id="rId14" Type="http://schemas.openxmlformats.org/officeDocument/2006/relationships/image" Target="../media/image251.png"/></Relationships>
</file>

<file path=ppt/slides/_rels/slide43.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52.png"/><Relationship Id="rId7" Type="http://schemas.openxmlformats.org/officeDocument/2006/relationships/image" Target="../media/image25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55.png"/><Relationship Id="rId5" Type="http://schemas.openxmlformats.org/officeDocument/2006/relationships/image" Target="../media/image254.png"/><Relationship Id="rId10" Type="http://schemas.openxmlformats.org/officeDocument/2006/relationships/image" Target="../media/image259.png"/><Relationship Id="rId4" Type="http://schemas.openxmlformats.org/officeDocument/2006/relationships/image" Target="../media/image253.png"/><Relationship Id="rId9" Type="http://schemas.openxmlformats.org/officeDocument/2006/relationships/image" Target="../media/image258.png"/></Relationships>
</file>

<file path=ppt/slides/_rels/slide4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60.png"/><Relationship Id="rId7"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jpeg"/><Relationship Id="rId10" Type="http://schemas.openxmlformats.org/officeDocument/2006/relationships/image" Target="../media/image261.png"/><Relationship Id="rId4" Type="http://schemas.openxmlformats.org/officeDocument/2006/relationships/image" Target="../media/image119.png"/><Relationship Id="rId9"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65.jpeg"/><Relationship Id="rId5" Type="http://schemas.openxmlformats.org/officeDocument/2006/relationships/image" Target="../media/image264.jpeg"/><Relationship Id="rId4" Type="http://schemas.openxmlformats.org/officeDocument/2006/relationships/image" Target="../media/image263.png"/></Relationships>
</file>

<file path=ppt/slides/_rels/slide46.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4.xml"/><Relationship Id="rId7" Type="http://schemas.openxmlformats.org/officeDocument/2006/relationships/image" Target="../media/image32.png"/><Relationship Id="rId2" Type="http://schemas.openxmlformats.org/officeDocument/2006/relationships/video" Target="file:///E:\&#54532;&#47196;&#51229;&#53944;\&#51060;&#50612;&#46020;\&#48156;&#54364;\&#44277;&#54617;&#49464;&#48120;&#45208;(200608)\10_01_00&#49345;.mpg" TargetMode="External"/><Relationship Id="rId1" Type="http://schemas.openxmlformats.org/officeDocument/2006/relationships/video" Target="file:///E:\&#54532;&#47196;&#51229;&#53944;\&#51060;&#50612;&#46020;\&#48156;&#54364;\&#44277;&#54617;&#49464;&#48120;&#45208;(200608)\10_01_00&#54616;.mpg"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직사각형 12"/>
          <p:cNvSpPr/>
          <p:nvPr/>
        </p:nvSpPr>
        <p:spPr>
          <a:xfrm>
            <a:off x="-2674" y="1723233"/>
            <a:ext cx="10696074" cy="45056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2674" y="1908423"/>
            <a:ext cx="10696074" cy="4104456"/>
          </a:xfrm>
          <a:prstGeom prst="rect">
            <a:avLst/>
          </a:prstGeom>
          <a:solidFill>
            <a:schemeClr val="accent1">
              <a:tint val="66000"/>
              <a:satMod val="1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p:cNvSpPr txBox="1"/>
          <p:nvPr/>
        </p:nvSpPr>
        <p:spPr>
          <a:xfrm>
            <a:off x="1242244" y="3483074"/>
            <a:ext cx="184731" cy="584775"/>
          </a:xfrm>
          <a:prstGeom prst="rect">
            <a:avLst/>
          </a:prstGeom>
          <a:noFill/>
        </p:spPr>
        <p:txBody>
          <a:bodyPr wrap="none" rtlCol="0">
            <a:spAutoFit/>
          </a:bodyPr>
          <a:lstStyle/>
          <a:p>
            <a:endParaRPr lang="ko-KR" altLang="en-US" sz="3200" b="1" dirty="0"/>
          </a:p>
        </p:txBody>
      </p:sp>
      <p:sp>
        <p:nvSpPr>
          <p:cNvPr id="6" name="Rectangle 5"/>
          <p:cNvSpPr>
            <a:spLocks noChangeArrowheads="1"/>
          </p:cNvSpPr>
          <p:nvPr/>
        </p:nvSpPr>
        <p:spPr bwMode="auto">
          <a:xfrm>
            <a:off x="0" y="0"/>
            <a:ext cx="1069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5" name="TextBox 4"/>
          <p:cNvSpPr txBox="1"/>
          <p:nvPr/>
        </p:nvSpPr>
        <p:spPr>
          <a:xfrm>
            <a:off x="700811" y="1107624"/>
            <a:ext cx="9055684" cy="584775"/>
          </a:xfrm>
          <a:prstGeom prst="rect">
            <a:avLst/>
          </a:prstGeom>
          <a:noFill/>
        </p:spPr>
        <p:txBody>
          <a:bodyPr wrap="none" rtlCol="0">
            <a:spAutoFit/>
          </a:bodyPr>
          <a:lstStyle/>
          <a:p>
            <a:pPr algn="ctr"/>
            <a:r>
              <a:rPr lang="en-US" altLang="ko-KR" sz="3200" dirty="0" smtClean="0">
                <a:latin typeface="Times New Roman" panose="02020603050405020304" pitchFamily="18" charset="0"/>
                <a:cs typeface="Times New Roman" panose="02020603050405020304" pitchFamily="18" charset="0"/>
              </a:rPr>
              <a:t>Introduction to the Ocean Research Stations in Korea </a:t>
            </a:r>
          </a:p>
        </p:txBody>
      </p:sp>
      <p:sp>
        <p:nvSpPr>
          <p:cNvPr id="7" name="TextBox 6"/>
          <p:cNvSpPr txBox="1"/>
          <p:nvPr/>
        </p:nvSpPr>
        <p:spPr>
          <a:xfrm>
            <a:off x="90116" y="6344463"/>
            <a:ext cx="10471005" cy="892552"/>
          </a:xfrm>
          <a:prstGeom prst="rect">
            <a:avLst/>
          </a:prstGeom>
          <a:noFill/>
        </p:spPr>
        <p:txBody>
          <a:bodyPr wrap="square" rtlCol="0">
            <a:spAutoFit/>
          </a:bodyPr>
          <a:lstStyle/>
          <a:p>
            <a:pPr algn="ctr"/>
            <a:r>
              <a:rPr lang="en-US" altLang="ko-KR" sz="2000" b="1" u="sng" dirty="0" err="1" smtClean="0">
                <a:latin typeface="Times New Roman" panose="02020603050405020304" pitchFamily="18" charset="0"/>
                <a:cs typeface="Times New Roman" panose="02020603050405020304" pitchFamily="18" charset="0"/>
              </a:rPr>
              <a:t>Jinyong</a:t>
            </a:r>
            <a:r>
              <a:rPr lang="en-US" altLang="ko-KR" sz="2000" b="1" u="sng" dirty="0" smtClean="0">
                <a:latin typeface="Times New Roman" panose="02020603050405020304" pitchFamily="18" charset="0"/>
                <a:cs typeface="Times New Roman" panose="02020603050405020304" pitchFamily="18" charset="0"/>
              </a:rPr>
              <a:t> Jeong</a:t>
            </a:r>
            <a:r>
              <a:rPr lang="en-US" altLang="ko-KR" sz="2000" u="sng" baseline="30000" dirty="0" smtClean="0">
                <a:latin typeface="Times New Roman" panose="02020603050405020304" pitchFamily="18" charset="0"/>
                <a:cs typeface="Times New Roman" panose="02020603050405020304" pitchFamily="18" charset="0"/>
              </a:rPr>
              <a:t>1</a:t>
            </a:r>
            <a:r>
              <a:rPr lang="en-US" altLang="ko-KR" sz="2000" dirty="0" smtClean="0">
                <a:latin typeface="Times New Roman" panose="02020603050405020304" pitchFamily="18" charset="0"/>
                <a:cs typeface="Times New Roman" panose="02020603050405020304" pitchFamily="18" charset="0"/>
              </a:rPr>
              <a:t>, </a:t>
            </a:r>
            <a:r>
              <a:rPr lang="en-US" altLang="ko-KR" sz="2000" dirty="0" err="1" smtClean="0">
                <a:latin typeface="Times New Roman" panose="02020603050405020304" pitchFamily="18" charset="0"/>
                <a:cs typeface="Times New Roman" panose="02020603050405020304" pitchFamily="18" charset="0"/>
              </a:rPr>
              <a:t>Jooyoung</a:t>
            </a:r>
            <a:r>
              <a:rPr lang="en-US" altLang="ko-KR" sz="2000" dirty="0" smtClean="0">
                <a:latin typeface="Times New Roman" panose="02020603050405020304" pitchFamily="18" charset="0"/>
                <a:cs typeface="Times New Roman" panose="02020603050405020304" pitchFamily="18" charset="0"/>
              </a:rPr>
              <a:t> Lee</a:t>
            </a:r>
            <a:r>
              <a:rPr lang="en-US" altLang="ko-KR" sz="2000" baseline="30000" dirty="0" smtClean="0">
                <a:latin typeface="Times New Roman" panose="02020603050405020304" pitchFamily="18" charset="0"/>
                <a:cs typeface="Times New Roman" panose="02020603050405020304" pitchFamily="18" charset="0"/>
              </a:rPr>
              <a:t>2</a:t>
            </a:r>
            <a:r>
              <a:rPr lang="en-US" altLang="ko-KR" sz="2000" dirty="0" smtClean="0">
                <a:latin typeface="Times New Roman" panose="02020603050405020304" pitchFamily="18" charset="0"/>
                <a:cs typeface="Times New Roman" panose="02020603050405020304" pitchFamily="18" charset="0"/>
              </a:rPr>
              <a:t>, Jae-</a:t>
            </a:r>
            <a:r>
              <a:rPr lang="en-US" altLang="ko-KR" sz="2000" dirty="0" err="1" smtClean="0">
                <a:latin typeface="Times New Roman" panose="02020603050405020304" pitchFamily="18" charset="0"/>
                <a:cs typeface="Times New Roman" panose="02020603050405020304" pitchFamily="18" charset="0"/>
              </a:rPr>
              <a:t>Seol</a:t>
            </a:r>
            <a:r>
              <a:rPr lang="en-US" altLang="ko-KR" sz="2000" dirty="0" smtClean="0">
                <a:latin typeface="Times New Roman" panose="02020603050405020304" pitchFamily="18" charset="0"/>
                <a:cs typeface="Times New Roman" panose="02020603050405020304" pitchFamily="18" charset="0"/>
              </a:rPr>
              <a:t> Shim</a:t>
            </a:r>
            <a:r>
              <a:rPr lang="en-US" altLang="ko-KR" sz="2000" baseline="30000" dirty="0">
                <a:latin typeface="Times New Roman" panose="02020603050405020304" pitchFamily="18" charset="0"/>
                <a:cs typeface="Times New Roman" panose="02020603050405020304" pitchFamily="18" charset="0"/>
              </a:rPr>
              <a:t>1</a:t>
            </a:r>
            <a:r>
              <a:rPr lang="en-US" altLang="ko-KR" sz="2000" dirty="0" smtClean="0">
                <a:latin typeface="Times New Roman" panose="02020603050405020304" pitchFamily="18" charset="0"/>
                <a:cs typeface="Times New Roman" panose="02020603050405020304" pitchFamily="18" charset="0"/>
              </a:rPr>
              <a:t>, Do-</a:t>
            </a:r>
            <a:r>
              <a:rPr lang="en-US" altLang="ko-KR" sz="2000" dirty="0" err="1" smtClean="0">
                <a:latin typeface="Times New Roman" panose="02020603050405020304" pitchFamily="18" charset="0"/>
                <a:cs typeface="Times New Roman" panose="02020603050405020304" pitchFamily="18" charset="0"/>
              </a:rPr>
              <a:t>Seong</a:t>
            </a:r>
            <a:r>
              <a:rPr lang="en-US" altLang="ko-KR" sz="2000" dirty="0" smtClean="0">
                <a:latin typeface="Times New Roman" panose="02020603050405020304" pitchFamily="18" charset="0"/>
                <a:cs typeface="Times New Roman" panose="02020603050405020304" pitchFamily="18" charset="0"/>
              </a:rPr>
              <a:t> Byun</a:t>
            </a:r>
            <a:r>
              <a:rPr lang="en-US" altLang="ko-KR" sz="2000" baseline="30000" dirty="0" smtClean="0">
                <a:latin typeface="Times New Roman" panose="02020603050405020304" pitchFamily="18" charset="0"/>
                <a:cs typeface="Times New Roman" panose="02020603050405020304" pitchFamily="18" charset="0"/>
              </a:rPr>
              <a:t>2</a:t>
            </a:r>
            <a:r>
              <a:rPr lang="en-US" altLang="ko-KR" sz="2000" dirty="0" smtClean="0">
                <a:latin typeface="Times New Roman" panose="02020603050405020304" pitchFamily="18" charset="0"/>
                <a:cs typeface="Times New Roman" panose="02020603050405020304" pitchFamily="18" charset="0"/>
              </a:rPr>
              <a:t>, </a:t>
            </a:r>
            <a:r>
              <a:rPr lang="en-US" altLang="ko-KR" sz="2000" dirty="0" err="1" smtClean="0">
                <a:latin typeface="Times New Roman" panose="02020603050405020304" pitchFamily="18" charset="0"/>
                <a:cs typeface="Times New Roman" panose="02020603050405020304" pitchFamily="18" charset="0"/>
              </a:rPr>
              <a:t>JongMin</a:t>
            </a:r>
            <a:r>
              <a:rPr lang="en-US" altLang="ko-KR" sz="2000" dirty="0">
                <a:latin typeface="Times New Roman" panose="02020603050405020304" pitchFamily="18" charset="0"/>
                <a:cs typeface="Times New Roman" panose="02020603050405020304" pitchFamily="18" charset="0"/>
              </a:rPr>
              <a:t> </a:t>
            </a:r>
            <a:r>
              <a:rPr lang="en-US" altLang="ko-KR" sz="2000" dirty="0" smtClean="0">
                <a:latin typeface="Times New Roman" panose="02020603050405020304" pitchFamily="18" charset="0"/>
                <a:cs typeface="Times New Roman" panose="02020603050405020304" pitchFamily="18" charset="0"/>
              </a:rPr>
              <a:t>Jeong</a:t>
            </a:r>
            <a:r>
              <a:rPr lang="en-US" altLang="ko-KR" sz="2000" baseline="30000" dirty="0">
                <a:latin typeface="Times New Roman" panose="02020603050405020304" pitchFamily="18" charset="0"/>
                <a:cs typeface="Times New Roman" panose="02020603050405020304" pitchFamily="18" charset="0"/>
              </a:rPr>
              <a:t>1</a:t>
            </a:r>
            <a:endParaRPr lang="en-US" altLang="ko-KR" sz="2000" dirty="0" smtClean="0">
              <a:latin typeface="Times New Roman" panose="02020603050405020304" pitchFamily="18" charset="0"/>
              <a:cs typeface="Times New Roman" panose="02020603050405020304" pitchFamily="18" charset="0"/>
            </a:endParaRPr>
          </a:p>
          <a:p>
            <a:pPr algn="ctr"/>
            <a:r>
              <a:rPr lang="en-US" altLang="ko-KR" sz="1600" baseline="30000" dirty="0" smtClean="0">
                <a:latin typeface="Times New Roman" panose="02020603050405020304" pitchFamily="18" charset="0"/>
                <a:cs typeface="Times New Roman" panose="02020603050405020304" pitchFamily="18" charset="0"/>
              </a:rPr>
              <a:t>1</a:t>
            </a:r>
            <a:r>
              <a:rPr lang="en-US" altLang="ko-KR" sz="1600" i="1" dirty="0" smtClean="0">
                <a:latin typeface="Times New Roman" panose="02020603050405020304" pitchFamily="18" charset="0"/>
                <a:cs typeface="Times New Roman" panose="02020603050405020304" pitchFamily="18" charset="0"/>
              </a:rPr>
              <a:t>Korea </a:t>
            </a:r>
            <a:r>
              <a:rPr lang="en-US" altLang="ko-KR" sz="1600" i="1" dirty="0" err="1" smtClean="0">
                <a:latin typeface="Times New Roman" panose="02020603050405020304" pitchFamily="18" charset="0"/>
                <a:cs typeface="Times New Roman" panose="02020603050405020304" pitchFamily="18" charset="0"/>
              </a:rPr>
              <a:t>Instiute</a:t>
            </a:r>
            <a:r>
              <a:rPr lang="en-US" altLang="ko-KR" sz="1600" i="1" dirty="0" smtClean="0">
                <a:latin typeface="Times New Roman" panose="02020603050405020304" pitchFamily="18" charset="0"/>
                <a:cs typeface="Times New Roman" panose="02020603050405020304" pitchFamily="18" charset="0"/>
              </a:rPr>
              <a:t> of Ocean Science &amp; Technology, </a:t>
            </a:r>
          </a:p>
          <a:p>
            <a:pPr algn="ctr"/>
            <a:r>
              <a:rPr lang="en-US" altLang="ko-KR" sz="1600" baseline="30000" dirty="0" smtClean="0">
                <a:latin typeface="Times New Roman" panose="02020603050405020304" pitchFamily="18" charset="0"/>
                <a:cs typeface="Times New Roman" panose="02020603050405020304" pitchFamily="18" charset="0"/>
              </a:rPr>
              <a:t>2</a:t>
            </a:r>
            <a:r>
              <a:rPr lang="en-US" altLang="ko-KR" sz="1600" i="1" dirty="0" smtClean="0">
                <a:latin typeface="Times New Roman" panose="02020603050405020304" pitchFamily="18" charset="0"/>
                <a:cs typeface="Times New Roman" panose="02020603050405020304" pitchFamily="18" charset="0"/>
              </a:rPr>
              <a:t>Korea Hydrographic and Oceanographic Agency</a:t>
            </a:r>
          </a:p>
        </p:txBody>
      </p:sp>
      <p:pic>
        <p:nvPicPr>
          <p:cNvPr id="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134346" y="129889"/>
            <a:ext cx="1244298" cy="807297"/>
          </a:xfrm>
          <a:prstGeom prst="rect">
            <a:avLst/>
          </a:prstGeom>
          <a:noFill/>
          <a:ln w="9525">
            <a:noFill/>
            <a:miter lim="800000"/>
            <a:headEnd/>
            <a:tailEnd/>
          </a:ln>
          <a:effectLst/>
        </p:spPr>
      </p:pic>
      <p:pic>
        <p:nvPicPr>
          <p:cNvPr id="9" name="Picture 2" descr="X:\Work pictures\Logo\KHOA\nori_banner05.gif"/>
          <p:cNvPicPr>
            <a:picLocks noChangeAspect="1" noChangeArrowheads="1"/>
          </p:cNvPicPr>
          <p:nvPr/>
        </p:nvPicPr>
        <p:blipFill rotWithShape="1">
          <a:blip r:embed="rId4" cstate="print">
            <a:clrChange>
              <a:clrFrom>
                <a:srgbClr val="FFFFFF"/>
              </a:clrFrom>
              <a:clrTo>
                <a:srgbClr val="FFFFFF">
                  <a:alpha val="0"/>
                </a:srgbClr>
              </a:clrTo>
            </a:clrChange>
          </a:blip>
          <a:srcRect l="4220" b="7686"/>
          <a:stretch/>
        </p:blipFill>
        <p:spPr bwMode="auto">
          <a:xfrm>
            <a:off x="0" y="9266"/>
            <a:ext cx="1634574" cy="1035061"/>
          </a:xfrm>
          <a:prstGeom prst="rect">
            <a:avLst/>
          </a:prstGeom>
          <a:noFill/>
        </p:spPr>
      </p:pic>
      <p:pic>
        <p:nvPicPr>
          <p:cNvPr id="5122" name="Picture 2" descr="Y:\Work pictures\이어도\이어도 전경\이어도전경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826420" y="2193792"/>
            <a:ext cx="4819735" cy="36004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X:\Work pictures\가거초\2014_10_07_가거초 기지\가거초준공서진2.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29622" t="6654" r="29227" b="9852"/>
          <a:stretch/>
        </p:blipFill>
        <p:spPr bwMode="auto">
          <a:xfrm>
            <a:off x="-2674" y="2193792"/>
            <a:ext cx="3216759" cy="3590123"/>
          </a:xfrm>
          <a:prstGeom prst="rect">
            <a:avLst/>
          </a:prstGeom>
          <a:noFill/>
          <a:ln>
            <a:noFill/>
          </a:ln>
          <a:extLst/>
        </p:spPr>
      </p:pic>
      <p:pic>
        <p:nvPicPr>
          <p:cNvPr id="11" name="_x202668880" descr="EMB000024481490"/>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23654" t="13734" r="28589"/>
          <a:stretch/>
        </p:blipFill>
        <p:spPr bwMode="auto">
          <a:xfrm>
            <a:off x="7146900" y="2193791"/>
            <a:ext cx="3546500" cy="3600401"/>
          </a:xfrm>
          <a:prstGeom prst="rect">
            <a:avLst/>
          </a:prstGeom>
          <a:noFill/>
          <a:ln>
            <a:noFill/>
          </a:ln>
          <a:extLst/>
        </p:spPr>
      </p:pic>
      <p:sp>
        <p:nvSpPr>
          <p:cNvPr id="4" name="직사각형 3"/>
          <p:cNvSpPr/>
          <p:nvPr/>
        </p:nvSpPr>
        <p:spPr>
          <a:xfrm>
            <a:off x="1602284" y="0"/>
            <a:ext cx="2952328" cy="118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8188" y="1044327"/>
            <a:ext cx="4194572" cy="2870660"/>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1">
                <a:solidFill>
                  <a:srgbClr val="FFFFFF"/>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 name="Picture 5" descr="DSC03586"/>
          <p:cNvPicPr>
            <a:picLocks noChangeAspect="1" noChangeArrowheads="1"/>
          </p:cNvPicPr>
          <p:nvPr/>
        </p:nvPicPr>
        <p:blipFill>
          <a:blip r:embed="rId4" cstate="print"/>
          <a:srcRect/>
          <a:stretch>
            <a:fillRect/>
          </a:stretch>
        </p:blipFill>
        <p:spPr bwMode="auto">
          <a:xfrm>
            <a:off x="5490716" y="1044327"/>
            <a:ext cx="4345465" cy="2870660"/>
          </a:xfrm>
          <a:prstGeom prst="rect">
            <a:avLst/>
          </a:prstGeom>
          <a:noFill/>
          <a:ln w="3175">
            <a:noFill/>
            <a:miter lim="800000"/>
            <a:headEnd/>
            <a:tailEnd/>
          </a:ln>
        </p:spPr>
      </p:pic>
      <p:sp>
        <p:nvSpPr>
          <p:cNvPr id="4"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The IORS : Construction &amp; Installation</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pic>
        <p:nvPicPr>
          <p:cNvPr id="5" name="Picture 2" descr="021004 Jacket floting"/>
          <p:cNvPicPr>
            <a:picLocks noChangeAspect="1" noChangeArrowheads="1"/>
          </p:cNvPicPr>
          <p:nvPr/>
        </p:nvPicPr>
        <p:blipFill>
          <a:blip r:embed="rId5" cstate="print"/>
          <a:srcRect/>
          <a:stretch>
            <a:fillRect/>
          </a:stretch>
        </p:blipFill>
        <p:spPr bwMode="auto">
          <a:xfrm>
            <a:off x="738188" y="4218994"/>
            <a:ext cx="4194572" cy="2971018"/>
          </a:xfrm>
          <a:prstGeom prst="rect">
            <a:avLst/>
          </a:prstGeom>
          <a:noFill/>
        </p:spPr>
      </p:pic>
      <p:pic>
        <p:nvPicPr>
          <p:cNvPr id="6" name="Picture 2" descr="공사 후 전경1"/>
          <p:cNvPicPr>
            <a:picLocks noChangeAspect="1" noChangeArrowheads="1"/>
          </p:cNvPicPr>
          <p:nvPr/>
        </p:nvPicPr>
        <p:blipFill>
          <a:blip r:embed="rId6" cstate="print"/>
          <a:srcRect/>
          <a:stretch>
            <a:fillRect/>
          </a:stretch>
        </p:blipFill>
        <p:spPr bwMode="auto">
          <a:xfrm>
            <a:off x="5490716" y="4193199"/>
            <a:ext cx="4414788" cy="2987055"/>
          </a:xfrm>
          <a:prstGeom prst="rect">
            <a:avLst/>
          </a:prstGeom>
          <a:noFill/>
          <a:ln w="9525">
            <a:noFill/>
            <a:miter lim="800000"/>
            <a:headEnd/>
            <a:tailEnd/>
          </a:ln>
        </p:spPr>
      </p:pic>
    </p:spTree>
    <p:extLst>
      <p:ext uri="{BB962C8B-B14F-4D97-AF65-F5344CB8AC3E}">
        <p14:creationId xmlns="" xmlns:p14="http://schemas.microsoft.com/office/powerpoint/2010/main" val="31673167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ft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0156" y="1116335"/>
            <a:ext cx="7872875" cy="5903289"/>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6" descr="lift1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22764" y="1118511"/>
            <a:ext cx="4183831" cy="590465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The IORS : </a:t>
            </a:r>
            <a:r>
              <a:rPr lang="en-US" altLang="ko-KR" sz="3200" b="1" dirty="0" smtClean="0">
                <a:latin typeface="Times New Roman" panose="02020603050405020304" pitchFamily="18" charset="0"/>
                <a:ea typeface="나눔고딕 ExtraBold" pitchFamily="50" charset="-127"/>
                <a:cs typeface="Times New Roman" panose="02020603050405020304" pitchFamily="18" charset="0"/>
              </a:rPr>
              <a:t>Completion</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pic>
        <p:nvPicPr>
          <p:cNvPr id="6" name="Picture 4"/>
          <p:cNvPicPr>
            <a:picLocks noChangeAspect="1" noChangeArrowheads="1"/>
          </p:cNvPicPr>
          <p:nvPr/>
        </p:nvPicPr>
        <p:blipFill>
          <a:blip r:embed="rId5" cstate="print"/>
          <a:stretch>
            <a:fillRect/>
          </a:stretch>
        </p:blipFill>
        <p:spPr>
          <a:xfrm>
            <a:off x="2331645" y="5724847"/>
            <a:ext cx="2331645" cy="1748532"/>
          </a:xfrm>
          <a:prstGeom prst="rect">
            <a:avLst/>
          </a:prstGeom>
          <a:ln/>
        </p:spPr>
      </p:pic>
    </p:spTree>
    <p:extLst>
      <p:ext uri="{BB962C8B-B14F-4D97-AF65-F5344CB8AC3E}">
        <p14:creationId xmlns="" xmlns:p14="http://schemas.microsoft.com/office/powerpoint/2010/main" val="2058759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직사각형 24"/>
          <p:cNvSpPr/>
          <p:nvPr/>
        </p:nvSpPr>
        <p:spPr>
          <a:xfrm>
            <a:off x="-5047" y="4002624"/>
            <a:ext cx="10708399" cy="3094233"/>
          </a:xfrm>
          <a:prstGeom prst="rect">
            <a:avLst/>
          </a:prstGeom>
          <a:gradFill>
            <a:gsLst>
              <a:gs pos="0">
                <a:schemeClr val="tx2">
                  <a:lumMod val="60000"/>
                  <a:lumOff val="40000"/>
                </a:schemeClr>
              </a:gs>
              <a:gs pos="50000">
                <a:schemeClr val="tx2">
                  <a:lumMod val="40000"/>
                  <a:lumOff val="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2" name="그룹 1"/>
          <p:cNvGrpSpPr/>
          <p:nvPr/>
        </p:nvGrpSpPr>
        <p:grpSpPr>
          <a:xfrm>
            <a:off x="1818308" y="872837"/>
            <a:ext cx="4439115" cy="5755564"/>
            <a:chOff x="12465944" y="10870045"/>
            <a:chExt cx="8916457" cy="11560680"/>
          </a:xfrm>
        </p:grpSpPr>
        <p:grpSp>
          <p:nvGrpSpPr>
            <p:cNvPr id="3" name="그룹 71"/>
            <p:cNvGrpSpPr/>
            <p:nvPr/>
          </p:nvGrpSpPr>
          <p:grpSpPr>
            <a:xfrm>
              <a:off x="15287272" y="10870045"/>
              <a:ext cx="6095129" cy="6274534"/>
              <a:chOff x="4743332" y="6557895"/>
              <a:chExt cx="20738304" cy="19802200"/>
            </a:xfrm>
          </p:grpSpPr>
          <p:pic>
            <p:nvPicPr>
              <p:cNvPr id="23" name="Picture 2" descr="C:\Users\JM\Desktop\DSC_8458.png"/>
              <p:cNvPicPr>
                <a:picLocks noChangeAspect="1" noChangeArrowheads="1"/>
              </p:cNvPicPr>
              <p:nvPr/>
            </p:nvPicPr>
            <p:blipFill>
              <a:blip r:embed="rId3" cstate="print"/>
              <a:srcRect l="18613" t="3503" r="20471" b="8917"/>
              <a:stretch>
                <a:fillRect/>
              </a:stretch>
            </p:blipFill>
            <p:spPr bwMode="auto">
              <a:xfrm>
                <a:off x="4743332" y="6557895"/>
                <a:ext cx="20738304" cy="19802200"/>
              </a:xfrm>
              <a:prstGeom prst="rect">
                <a:avLst/>
              </a:prstGeom>
              <a:noFill/>
            </p:spPr>
          </p:pic>
          <p:pic>
            <p:nvPicPr>
              <p:cNvPr id="24" name="Picture 2" descr="C:\Users\JM\Desktop\사본 -기지전경2(모모새).png"/>
              <p:cNvPicPr>
                <a:picLocks noChangeAspect="1" noChangeArrowheads="1"/>
              </p:cNvPicPr>
              <p:nvPr/>
            </p:nvPicPr>
            <p:blipFill>
              <a:blip r:embed="rId4" cstate="print"/>
              <a:srcRect/>
              <a:stretch>
                <a:fillRect/>
              </a:stretch>
            </p:blipFill>
            <p:spPr bwMode="auto">
              <a:xfrm>
                <a:off x="9282041" y="8046996"/>
                <a:ext cx="573087" cy="2206625"/>
              </a:xfrm>
              <a:prstGeom prst="rect">
                <a:avLst/>
              </a:prstGeom>
              <a:noFill/>
            </p:spPr>
          </p:pic>
        </p:grpSp>
        <p:cxnSp>
          <p:nvCxnSpPr>
            <p:cNvPr id="4" name="직선 연결선 3"/>
            <p:cNvCxnSpPr/>
            <p:nvPr/>
          </p:nvCxnSpPr>
          <p:spPr bwMode="auto">
            <a:xfrm>
              <a:off x="14172115" y="16234747"/>
              <a:ext cx="2885087" cy="0"/>
            </a:xfrm>
            <a:prstGeom prst="line">
              <a:avLst/>
            </a:prstGeom>
            <a:noFill/>
            <a:ln w="9525" cap="flat" cmpd="sng" algn="ctr">
              <a:solidFill>
                <a:schemeClr val="tx1"/>
              </a:solidFill>
              <a:prstDash val="solid"/>
              <a:round/>
              <a:headEnd type="none" w="med" len="med"/>
              <a:tailEnd type="none" w="med" len="med"/>
            </a:ln>
            <a:effectLst/>
          </p:spPr>
        </p:cxnSp>
        <p:cxnSp>
          <p:nvCxnSpPr>
            <p:cNvPr id="5" name="직선 연결선 4"/>
            <p:cNvCxnSpPr/>
            <p:nvPr/>
          </p:nvCxnSpPr>
          <p:spPr bwMode="auto">
            <a:xfrm flipV="1">
              <a:off x="15968106" y="16280019"/>
              <a:ext cx="0" cy="837527"/>
            </a:xfrm>
            <a:prstGeom prst="line">
              <a:avLst/>
            </a:prstGeom>
            <a:noFill/>
            <a:ln w="6350" cap="flat" cmpd="sng" algn="ctr">
              <a:solidFill>
                <a:schemeClr val="tx1"/>
              </a:solidFill>
              <a:prstDash val="sysDot"/>
              <a:round/>
              <a:headEnd type="triangle" w="sm" len="med"/>
              <a:tailEnd type="triangle" w="sm" len="med"/>
            </a:ln>
            <a:effectLst/>
          </p:spPr>
        </p:cxnSp>
        <p:sp>
          <p:nvSpPr>
            <p:cNvPr id="6" name="TextBox 43"/>
            <p:cNvSpPr txBox="1"/>
            <p:nvPr/>
          </p:nvSpPr>
          <p:spPr>
            <a:xfrm>
              <a:off x="12868420" y="1597201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8m</a:t>
              </a:r>
              <a:endParaRPr lang="ko-KR" altLang="en-US" sz="1100" b="1" dirty="0">
                <a:solidFill>
                  <a:schemeClr val="tx1"/>
                </a:solidFill>
                <a:latin typeface="맑은 고딕" pitchFamily="50" charset="-127"/>
                <a:ea typeface="맑은 고딕" pitchFamily="50" charset="-127"/>
              </a:endParaRPr>
            </a:p>
          </p:txBody>
        </p:sp>
        <p:cxnSp>
          <p:nvCxnSpPr>
            <p:cNvPr id="7" name="직선 연결선 6"/>
            <p:cNvCxnSpPr/>
            <p:nvPr/>
          </p:nvCxnSpPr>
          <p:spPr bwMode="auto">
            <a:xfrm>
              <a:off x="13985555" y="15035045"/>
              <a:ext cx="3113639" cy="0"/>
            </a:xfrm>
            <a:prstGeom prst="line">
              <a:avLst/>
            </a:prstGeom>
            <a:noFill/>
            <a:ln w="9525" cap="flat" cmpd="sng" algn="ctr">
              <a:solidFill>
                <a:schemeClr val="tx1"/>
              </a:solidFill>
              <a:prstDash val="solid"/>
              <a:round/>
              <a:headEnd type="none" w="med" len="med"/>
              <a:tailEnd type="none" w="med" len="med"/>
            </a:ln>
            <a:effectLst/>
          </p:spPr>
        </p:cxnSp>
        <p:cxnSp>
          <p:nvCxnSpPr>
            <p:cNvPr id="8" name="직선 연결선 7"/>
            <p:cNvCxnSpPr/>
            <p:nvPr/>
          </p:nvCxnSpPr>
          <p:spPr bwMode="auto">
            <a:xfrm>
              <a:off x="13774145" y="13790073"/>
              <a:ext cx="3094093" cy="0"/>
            </a:xfrm>
            <a:prstGeom prst="line">
              <a:avLst/>
            </a:prstGeom>
            <a:noFill/>
            <a:ln w="9525" cap="flat" cmpd="sng" algn="ctr">
              <a:solidFill>
                <a:schemeClr val="tx1"/>
              </a:solidFill>
              <a:prstDash val="solid"/>
              <a:round/>
              <a:headEnd type="none" w="med" len="med"/>
              <a:tailEnd type="none" w="med" len="med"/>
            </a:ln>
            <a:effectLst/>
          </p:spPr>
        </p:cxnSp>
        <p:cxnSp>
          <p:nvCxnSpPr>
            <p:cNvPr id="9" name="직선 연결선 8"/>
            <p:cNvCxnSpPr/>
            <p:nvPr/>
          </p:nvCxnSpPr>
          <p:spPr bwMode="auto">
            <a:xfrm>
              <a:off x="13774145" y="12975180"/>
              <a:ext cx="2590185" cy="0"/>
            </a:xfrm>
            <a:prstGeom prst="line">
              <a:avLst/>
            </a:prstGeom>
            <a:noFill/>
            <a:ln w="9525" cap="flat" cmpd="sng" algn="ctr">
              <a:solidFill>
                <a:schemeClr val="tx1"/>
              </a:solidFill>
              <a:prstDash val="solid"/>
              <a:round/>
              <a:headEnd type="none" w="med" len="med"/>
              <a:tailEnd type="none" w="med" len="med"/>
            </a:ln>
            <a:effectLst/>
          </p:spPr>
        </p:cxnSp>
        <p:cxnSp>
          <p:nvCxnSpPr>
            <p:cNvPr id="10" name="직선 연결선 9"/>
            <p:cNvCxnSpPr/>
            <p:nvPr/>
          </p:nvCxnSpPr>
          <p:spPr bwMode="auto">
            <a:xfrm>
              <a:off x="13774145" y="12228196"/>
              <a:ext cx="2590187" cy="0"/>
            </a:xfrm>
            <a:prstGeom prst="line">
              <a:avLst/>
            </a:prstGeom>
            <a:noFill/>
            <a:ln w="9525" cap="flat" cmpd="sng" algn="ctr">
              <a:solidFill>
                <a:schemeClr val="tx1"/>
              </a:solidFill>
              <a:prstDash val="solid"/>
              <a:round/>
              <a:headEnd type="none" w="med" len="med"/>
              <a:tailEnd type="none" w="med" len="med"/>
            </a:ln>
            <a:effectLst/>
          </p:spPr>
        </p:cxnSp>
        <p:cxnSp>
          <p:nvCxnSpPr>
            <p:cNvPr id="11" name="직선 연결선 10"/>
            <p:cNvCxnSpPr/>
            <p:nvPr/>
          </p:nvCxnSpPr>
          <p:spPr bwMode="auto">
            <a:xfrm>
              <a:off x="13774145" y="11843387"/>
              <a:ext cx="5340676" cy="0"/>
            </a:xfrm>
            <a:prstGeom prst="line">
              <a:avLst/>
            </a:prstGeom>
            <a:noFill/>
            <a:ln w="9525" cap="flat" cmpd="sng" algn="ctr">
              <a:solidFill>
                <a:schemeClr val="tx1"/>
              </a:solidFill>
              <a:prstDash val="solid"/>
              <a:round/>
              <a:headEnd type="none" w="med" len="med"/>
              <a:tailEnd type="none" w="med" len="med"/>
            </a:ln>
            <a:effectLst/>
          </p:spPr>
        </p:cxnSp>
        <p:cxnSp>
          <p:nvCxnSpPr>
            <p:cNvPr id="12" name="직선 연결선 11"/>
            <p:cNvCxnSpPr/>
            <p:nvPr/>
          </p:nvCxnSpPr>
          <p:spPr bwMode="auto">
            <a:xfrm flipV="1">
              <a:off x="15699449" y="15057682"/>
              <a:ext cx="0" cy="2059865"/>
            </a:xfrm>
            <a:prstGeom prst="line">
              <a:avLst/>
            </a:prstGeom>
            <a:noFill/>
            <a:ln w="6350" cap="flat" cmpd="sng" algn="ctr">
              <a:solidFill>
                <a:schemeClr val="tx1"/>
              </a:solidFill>
              <a:prstDash val="sysDot"/>
              <a:round/>
              <a:headEnd type="triangle" w="sm" len="med"/>
              <a:tailEnd type="triangle" w="sm" len="med"/>
            </a:ln>
            <a:effectLst/>
          </p:spPr>
        </p:cxnSp>
        <p:cxnSp>
          <p:nvCxnSpPr>
            <p:cNvPr id="13" name="직선 연결선 12"/>
            <p:cNvCxnSpPr/>
            <p:nvPr/>
          </p:nvCxnSpPr>
          <p:spPr bwMode="auto">
            <a:xfrm flipV="1">
              <a:off x="15417261" y="13812709"/>
              <a:ext cx="0" cy="3304838"/>
            </a:xfrm>
            <a:prstGeom prst="line">
              <a:avLst/>
            </a:prstGeom>
            <a:noFill/>
            <a:ln w="6350" cap="flat" cmpd="sng" algn="ctr">
              <a:solidFill>
                <a:schemeClr val="tx1"/>
              </a:solidFill>
              <a:prstDash val="sysDot"/>
              <a:round/>
              <a:headEnd type="triangle" w="sm" len="med"/>
              <a:tailEnd type="triangle" w="sm" len="med"/>
            </a:ln>
            <a:effectLst/>
          </p:spPr>
        </p:cxnSp>
        <p:cxnSp>
          <p:nvCxnSpPr>
            <p:cNvPr id="14" name="직선 연결선 13"/>
            <p:cNvCxnSpPr/>
            <p:nvPr/>
          </p:nvCxnSpPr>
          <p:spPr bwMode="auto">
            <a:xfrm flipV="1">
              <a:off x="15135073" y="12997817"/>
              <a:ext cx="0" cy="4119730"/>
            </a:xfrm>
            <a:prstGeom prst="line">
              <a:avLst/>
            </a:prstGeom>
            <a:noFill/>
            <a:ln w="6350" cap="flat" cmpd="sng" algn="ctr">
              <a:solidFill>
                <a:schemeClr val="tx1"/>
              </a:solidFill>
              <a:prstDash val="sysDot"/>
              <a:round/>
              <a:headEnd type="triangle" w="sm" len="med"/>
              <a:tailEnd type="triangle" w="sm" len="med"/>
            </a:ln>
            <a:effectLst/>
          </p:spPr>
        </p:cxnSp>
        <p:cxnSp>
          <p:nvCxnSpPr>
            <p:cNvPr id="15" name="직선 연결선 14"/>
            <p:cNvCxnSpPr/>
            <p:nvPr/>
          </p:nvCxnSpPr>
          <p:spPr bwMode="auto">
            <a:xfrm flipV="1">
              <a:off x="14868002" y="12228197"/>
              <a:ext cx="0" cy="4889350"/>
            </a:xfrm>
            <a:prstGeom prst="line">
              <a:avLst/>
            </a:prstGeom>
            <a:noFill/>
            <a:ln w="6350" cap="flat" cmpd="sng" algn="ctr">
              <a:solidFill>
                <a:schemeClr val="tx1"/>
              </a:solidFill>
              <a:prstDash val="sysDot"/>
              <a:round/>
              <a:headEnd type="triangle" w="sm" len="med"/>
              <a:tailEnd type="triangle" w="sm" len="med"/>
            </a:ln>
            <a:effectLst/>
          </p:spPr>
        </p:cxnSp>
        <p:cxnSp>
          <p:nvCxnSpPr>
            <p:cNvPr id="16" name="직선 연결선 15"/>
            <p:cNvCxnSpPr/>
            <p:nvPr/>
          </p:nvCxnSpPr>
          <p:spPr bwMode="auto">
            <a:xfrm flipV="1">
              <a:off x="14595053" y="11843387"/>
              <a:ext cx="0" cy="5274160"/>
            </a:xfrm>
            <a:prstGeom prst="line">
              <a:avLst/>
            </a:prstGeom>
            <a:noFill/>
            <a:ln w="6350" cap="flat" cmpd="sng" algn="ctr">
              <a:solidFill>
                <a:schemeClr val="tx1"/>
              </a:solidFill>
              <a:prstDash val="sysDot"/>
              <a:round/>
              <a:headEnd type="triangle" w="sm" len="med"/>
              <a:tailEnd type="triangle" w="sm" len="med"/>
            </a:ln>
            <a:effectLst/>
          </p:spPr>
        </p:cxnSp>
        <p:sp>
          <p:nvSpPr>
            <p:cNvPr id="17" name="TextBox 43"/>
            <p:cNvSpPr txBox="1"/>
            <p:nvPr/>
          </p:nvSpPr>
          <p:spPr>
            <a:xfrm>
              <a:off x="12704210" y="14794946"/>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16m</a:t>
              </a:r>
              <a:endParaRPr lang="ko-KR" altLang="en-US" sz="1100" b="1" dirty="0">
                <a:solidFill>
                  <a:schemeClr val="tx1"/>
                </a:solidFill>
                <a:latin typeface="맑은 고딕" pitchFamily="50" charset="-127"/>
                <a:ea typeface="맑은 고딕" pitchFamily="50" charset="-127"/>
              </a:endParaRPr>
            </a:p>
          </p:txBody>
        </p:sp>
        <p:sp>
          <p:nvSpPr>
            <p:cNvPr id="18" name="TextBox 44"/>
            <p:cNvSpPr txBox="1"/>
            <p:nvPr/>
          </p:nvSpPr>
          <p:spPr>
            <a:xfrm>
              <a:off x="12704210" y="1354997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24m</a:t>
              </a:r>
              <a:endParaRPr lang="ko-KR" altLang="en-US" sz="1100" b="1" dirty="0">
                <a:solidFill>
                  <a:schemeClr val="tx1"/>
                </a:solidFill>
                <a:latin typeface="맑은 고딕" pitchFamily="50" charset="-127"/>
                <a:ea typeface="맑은 고딕" pitchFamily="50" charset="-127"/>
              </a:endParaRPr>
            </a:p>
          </p:txBody>
        </p:sp>
        <p:sp>
          <p:nvSpPr>
            <p:cNvPr id="19" name="TextBox 45"/>
            <p:cNvSpPr txBox="1"/>
            <p:nvPr/>
          </p:nvSpPr>
          <p:spPr>
            <a:xfrm>
              <a:off x="12704210" y="12735081"/>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29m</a:t>
              </a:r>
              <a:endParaRPr lang="ko-KR" altLang="en-US" sz="1100" b="1" dirty="0">
                <a:solidFill>
                  <a:schemeClr val="tx1"/>
                </a:solidFill>
                <a:latin typeface="맑은 고딕" pitchFamily="50" charset="-127"/>
                <a:ea typeface="맑은 고딕" pitchFamily="50" charset="-127"/>
              </a:endParaRPr>
            </a:p>
          </p:txBody>
        </p:sp>
        <p:sp>
          <p:nvSpPr>
            <p:cNvPr id="20" name="TextBox 51"/>
            <p:cNvSpPr txBox="1"/>
            <p:nvPr/>
          </p:nvSpPr>
          <p:spPr>
            <a:xfrm>
              <a:off x="12465944" y="12041074"/>
              <a:ext cx="1198414"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33.5m</a:t>
              </a:r>
              <a:endParaRPr lang="ko-KR" altLang="en-US" sz="1100" b="1" dirty="0">
                <a:solidFill>
                  <a:schemeClr val="tx1"/>
                </a:solidFill>
                <a:latin typeface="맑은 고딕" pitchFamily="50" charset="-127"/>
                <a:ea typeface="맑은 고딕" pitchFamily="50" charset="-127"/>
              </a:endParaRPr>
            </a:p>
          </p:txBody>
        </p:sp>
        <p:sp>
          <p:nvSpPr>
            <p:cNvPr id="21" name="TextBox 52"/>
            <p:cNvSpPr txBox="1"/>
            <p:nvPr/>
          </p:nvSpPr>
          <p:spPr>
            <a:xfrm>
              <a:off x="12704209" y="1151560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36m</a:t>
              </a:r>
              <a:endParaRPr lang="ko-KR" altLang="en-US" sz="1100" b="1" dirty="0">
                <a:solidFill>
                  <a:schemeClr val="tx1"/>
                </a:solidFill>
                <a:latin typeface="맑은 고딕" pitchFamily="50" charset="-127"/>
                <a:ea typeface="맑은 고딕" pitchFamily="50" charset="-127"/>
              </a:endParaRPr>
            </a:p>
          </p:txBody>
        </p:sp>
        <p:cxnSp>
          <p:nvCxnSpPr>
            <p:cNvPr id="22" name="직선 연결선 21"/>
            <p:cNvCxnSpPr/>
            <p:nvPr/>
          </p:nvCxnSpPr>
          <p:spPr bwMode="auto">
            <a:xfrm flipV="1">
              <a:off x="14595053" y="17156565"/>
              <a:ext cx="0" cy="5274160"/>
            </a:xfrm>
            <a:prstGeom prst="line">
              <a:avLst/>
            </a:prstGeom>
            <a:noFill/>
            <a:ln w="6350" cap="flat" cmpd="sng" algn="ctr">
              <a:solidFill>
                <a:schemeClr val="tx1"/>
              </a:solidFill>
              <a:prstDash val="sysDot"/>
              <a:round/>
              <a:headEnd type="triangle" w="sm" len="med"/>
              <a:tailEnd type="triangle" w="sm" len="med"/>
            </a:ln>
            <a:effectLst/>
          </p:spPr>
        </p:cxnSp>
        <p:cxnSp>
          <p:nvCxnSpPr>
            <p:cNvPr id="99" name="직선 연결선 98"/>
            <p:cNvCxnSpPr/>
            <p:nvPr/>
          </p:nvCxnSpPr>
          <p:spPr bwMode="auto">
            <a:xfrm>
              <a:off x="14172115" y="16849462"/>
              <a:ext cx="2885087" cy="0"/>
            </a:xfrm>
            <a:prstGeom prst="line">
              <a:avLst/>
            </a:prstGeom>
            <a:noFill/>
            <a:ln w="9525" cap="flat" cmpd="sng" algn="ctr">
              <a:solidFill>
                <a:schemeClr val="tx1"/>
              </a:solidFill>
              <a:prstDash val="solid"/>
              <a:round/>
              <a:headEnd type="none" w="med" len="med"/>
              <a:tailEnd type="none" w="med" len="med"/>
            </a:ln>
            <a:effectLst/>
          </p:spPr>
        </p:cxnSp>
        <p:sp>
          <p:nvSpPr>
            <p:cNvPr id="100" name="TextBox 43"/>
            <p:cNvSpPr txBox="1"/>
            <p:nvPr/>
          </p:nvSpPr>
          <p:spPr>
            <a:xfrm>
              <a:off x="12868420" y="1657392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a:solidFill>
                    <a:schemeClr val="tx1"/>
                  </a:solidFill>
                  <a:latin typeface="맑은 고딕" pitchFamily="50" charset="-127"/>
                  <a:ea typeface="맑은 고딕" pitchFamily="50" charset="-127"/>
                </a:rPr>
                <a:t>2</a:t>
              </a:r>
              <a:r>
                <a:rPr lang="en-US" altLang="ko-KR" sz="1100" b="1" dirty="0" smtClean="0">
                  <a:solidFill>
                    <a:schemeClr val="tx1"/>
                  </a:solidFill>
                  <a:latin typeface="맑은 고딕" pitchFamily="50" charset="-127"/>
                  <a:ea typeface="맑은 고딕" pitchFamily="50" charset="-127"/>
                </a:rPr>
                <a:t>m</a:t>
              </a:r>
              <a:endParaRPr lang="ko-KR" altLang="en-US" sz="1100" b="1" dirty="0">
                <a:solidFill>
                  <a:schemeClr val="tx1"/>
                </a:solidFill>
                <a:latin typeface="맑은 고딕" pitchFamily="50" charset="-127"/>
                <a:ea typeface="맑은 고딕" pitchFamily="50" charset="-127"/>
              </a:endParaRPr>
            </a:p>
          </p:txBody>
        </p:sp>
      </p:grpSp>
      <p:sp>
        <p:nvSpPr>
          <p:cNvPr id="26" name="직사각형 25"/>
          <p:cNvSpPr/>
          <p:nvPr/>
        </p:nvSpPr>
        <p:spPr>
          <a:xfrm>
            <a:off x="-5047" y="6598934"/>
            <a:ext cx="10708399" cy="497923"/>
          </a:xfrm>
          <a:prstGeom prst="rect">
            <a:avLst/>
          </a:prstGeom>
          <a:gradFill>
            <a:gsLst>
              <a:gs pos="0">
                <a:schemeClr val="bg2">
                  <a:lumMod val="50000"/>
                </a:schemeClr>
              </a:gs>
              <a:gs pos="50000">
                <a:schemeClr val="bg2">
                  <a:lumMod val="90000"/>
                </a:schemeClr>
              </a:gs>
              <a:gs pos="100000">
                <a:schemeClr val="bg1">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27" name="그룹 26"/>
          <p:cNvGrpSpPr/>
          <p:nvPr/>
        </p:nvGrpSpPr>
        <p:grpSpPr>
          <a:xfrm>
            <a:off x="-2070124" y="3789229"/>
            <a:ext cx="15553728" cy="533489"/>
            <a:chOff x="-3552289" y="5929330"/>
            <a:chExt cx="15179044" cy="428629"/>
          </a:xfrm>
          <a:solidFill>
            <a:schemeClr val="tx2">
              <a:lumMod val="20000"/>
              <a:lumOff val="80000"/>
              <a:alpha val="44000"/>
            </a:schemeClr>
          </a:solidFill>
        </p:grpSpPr>
        <p:sp>
          <p:nvSpPr>
            <p:cNvPr id="28" name="자유형 27"/>
            <p:cNvSpPr/>
            <p:nvPr/>
          </p:nvSpPr>
          <p:spPr>
            <a:xfrm>
              <a:off x="-785851" y="5929331"/>
              <a:ext cx="9699329"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29" name="자유형 28"/>
            <p:cNvSpPr/>
            <p:nvPr/>
          </p:nvSpPr>
          <p:spPr>
            <a:xfrm>
              <a:off x="-1571668" y="5929330"/>
              <a:ext cx="13057876"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0" name="자유형 29"/>
            <p:cNvSpPr/>
            <p:nvPr/>
          </p:nvSpPr>
          <p:spPr>
            <a:xfrm>
              <a:off x="-3552289" y="5929330"/>
              <a:ext cx="15179044"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1" name="자유형 30"/>
            <p:cNvSpPr/>
            <p:nvPr/>
          </p:nvSpPr>
          <p:spPr>
            <a:xfrm>
              <a:off x="-1936001" y="5929330"/>
              <a:ext cx="12789750"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grpSp>
      <p:sp>
        <p:nvSpPr>
          <p:cNvPr id="32" name="TextBox 52"/>
          <p:cNvSpPr txBox="1"/>
          <p:nvPr/>
        </p:nvSpPr>
        <p:spPr>
          <a:xfrm>
            <a:off x="1353196" y="5354129"/>
            <a:ext cx="478016" cy="26161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41m</a:t>
            </a:r>
            <a:endParaRPr lang="ko-KR" altLang="en-US" sz="1100" b="1" dirty="0">
              <a:solidFill>
                <a:schemeClr val="tx1"/>
              </a:solidFill>
              <a:latin typeface="맑은 고딕" pitchFamily="50" charset="-127"/>
              <a:ea typeface="맑은 고딕" pitchFamily="50" charset="-127"/>
            </a:endParaRPr>
          </a:p>
        </p:txBody>
      </p:sp>
      <p:sp>
        <p:nvSpPr>
          <p:cNvPr id="33" name="원통 32"/>
          <p:cNvSpPr/>
          <p:nvPr/>
        </p:nvSpPr>
        <p:spPr>
          <a:xfrm>
            <a:off x="8796326" y="6378425"/>
            <a:ext cx="248961" cy="14226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36" name="TextBox 35"/>
          <p:cNvSpPr txBox="1"/>
          <p:nvPr/>
        </p:nvSpPr>
        <p:spPr>
          <a:xfrm>
            <a:off x="8680300" y="6591821"/>
            <a:ext cx="712054" cy="369332"/>
          </a:xfrm>
          <a:prstGeom prst="rect">
            <a:avLst/>
          </a:prstGeom>
          <a:noFill/>
        </p:spPr>
        <p:txBody>
          <a:bodyPr wrap="none" rtlCol="0">
            <a:spAutoFit/>
          </a:bodyPr>
          <a:lstStyle/>
          <a:p>
            <a:r>
              <a:rPr lang="en-US" altLang="ko-KR" sz="900" b="1" dirty="0" smtClean="0"/>
              <a:t>ADCP</a:t>
            </a:r>
          </a:p>
          <a:p>
            <a:r>
              <a:rPr lang="en-US" altLang="ko-KR" sz="900" dirty="0" smtClean="0"/>
              <a:t>(planning)</a:t>
            </a:r>
            <a:endParaRPr lang="ko-KR" altLang="en-US" sz="900" dirty="0"/>
          </a:p>
        </p:txBody>
      </p:sp>
      <p:sp>
        <p:nvSpPr>
          <p:cNvPr id="37" name="TextBox 155"/>
          <p:cNvSpPr txBox="1"/>
          <p:nvPr/>
        </p:nvSpPr>
        <p:spPr>
          <a:xfrm>
            <a:off x="3800503" y="4428703"/>
            <a:ext cx="569055" cy="369331"/>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(10m) </a:t>
            </a:r>
          </a:p>
        </p:txBody>
      </p:sp>
      <p:sp>
        <p:nvSpPr>
          <p:cNvPr id="38" name="자유형 37"/>
          <p:cNvSpPr/>
          <p:nvPr/>
        </p:nvSpPr>
        <p:spPr>
          <a:xfrm>
            <a:off x="8815295" y="5062488"/>
            <a:ext cx="213396" cy="1280722"/>
          </a:xfrm>
          <a:custGeom>
            <a:avLst/>
            <a:gdLst>
              <a:gd name="connsiteX0" fmla="*/ 0 w 1643074"/>
              <a:gd name="connsiteY0" fmla="*/ 205384 h 4143404"/>
              <a:gd name="connsiteX1" fmla="*/ 821537 w 1643074"/>
              <a:gd name="connsiteY1" fmla="*/ 410769 h 4143404"/>
              <a:gd name="connsiteX2" fmla="*/ 1643074 w 1643074"/>
              <a:gd name="connsiteY2" fmla="*/ 205386 h 4143404"/>
              <a:gd name="connsiteX3" fmla="*/ 1643074 w 1643074"/>
              <a:gd name="connsiteY3" fmla="*/ 3938020 h 4143404"/>
              <a:gd name="connsiteX4" fmla="*/ 938899 w 1643074"/>
              <a:gd name="connsiteY4" fmla="*/ 4141297 h 4143404"/>
              <a:gd name="connsiteX5" fmla="*/ 704174 w 1643074"/>
              <a:gd name="connsiteY5" fmla="*/ 4141297 h 4143404"/>
              <a:gd name="connsiteX6" fmla="*/ 0 w 1643074"/>
              <a:gd name="connsiteY6" fmla="*/ 3938019 h 4143404"/>
              <a:gd name="connsiteX7" fmla="*/ 0 w 1643074"/>
              <a:gd name="connsiteY7" fmla="*/ 205384 h 4143404"/>
              <a:gd name="connsiteX0" fmla="*/ 0 w 1643074"/>
              <a:gd name="connsiteY0" fmla="*/ 205384 h 4143404"/>
              <a:gd name="connsiteX1" fmla="*/ 704175 w 1643074"/>
              <a:gd name="connsiteY1" fmla="*/ 2107 h 4143404"/>
              <a:gd name="connsiteX2" fmla="*/ 938900 w 1643074"/>
              <a:gd name="connsiteY2" fmla="*/ 2107 h 4143404"/>
              <a:gd name="connsiteX3" fmla="*/ 1643074 w 1643074"/>
              <a:gd name="connsiteY3" fmla="*/ 205386 h 4143404"/>
              <a:gd name="connsiteX4" fmla="*/ 938899 w 1643074"/>
              <a:gd name="connsiteY4" fmla="*/ 408663 h 4143404"/>
              <a:gd name="connsiteX5" fmla="*/ 704174 w 1643074"/>
              <a:gd name="connsiteY5" fmla="*/ 408663 h 4143404"/>
              <a:gd name="connsiteX6" fmla="*/ 0 w 1643074"/>
              <a:gd name="connsiteY6" fmla="*/ 205385 h 4143404"/>
              <a:gd name="connsiteX7" fmla="*/ 0 w 1643074"/>
              <a:gd name="connsiteY7" fmla="*/ 205384 h 4143404"/>
              <a:gd name="connsiteX0" fmla="*/ 1643074 w 1643074"/>
              <a:gd name="connsiteY0" fmla="*/ 205384 h 4143404"/>
              <a:gd name="connsiteX1" fmla="*/ 938899 w 1643074"/>
              <a:gd name="connsiteY1" fmla="*/ 408661 h 4143404"/>
              <a:gd name="connsiteX2" fmla="*/ 704174 w 1643074"/>
              <a:gd name="connsiteY2" fmla="*/ 408661 h 4143404"/>
              <a:gd name="connsiteX3" fmla="*/ 0 w 1643074"/>
              <a:gd name="connsiteY3" fmla="*/ 205383 h 4143404"/>
              <a:gd name="connsiteX4" fmla="*/ 704175 w 1643074"/>
              <a:gd name="connsiteY4" fmla="*/ 2106 h 4143404"/>
              <a:gd name="connsiteX5" fmla="*/ 938900 w 1643074"/>
              <a:gd name="connsiteY5" fmla="*/ 2106 h 4143404"/>
              <a:gd name="connsiteX6" fmla="*/ 1643074 w 1643074"/>
              <a:gd name="connsiteY6" fmla="*/ 205385 h 4143404"/>
              <a:gd name="connsiteX7" fmla="*/ 1643074 w 1643074"/>
              <a:gd name="connsiteY7" fmla="*/ 3938020 h 4143404"/>
              <a:gd name="connsiteX8" fmla="*/ 938899 w 1643074"/>
              <a:gd name="connsiteY8" fmla="*/ 4141297 h 4143404"/>
              <a:gd name="connsiteX9" fmla="*/ 704174 w 1643074"/>
              <a:gd name="connsiteY9" fmla="*/ 4141297 h 4143404"/>
              <a:gd name="connsiteX10" fmla="*/ 0 w 1643074"/>
              <a:gd name="connsiteY10" fmla="*/ 3938019 h 4143404"/>
              <a:gd name="connsiteX11" fmla="*/ 0 w 1643074"/>
              <a:gd name="connsiteY11" fmla="*/ 205384 h 4143404"/>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1500200 w 1643080"/>
              <a:gd name="connsiteY7" fmla="*/ 3786917 h 4144809"/>
              <a:gd name="connsiteX8" fmla="*/ 938901 w 1643080"/>
              <a:gd name="connsiteY8" fmla="*/ 4142000 h 4144809"/>
              <a:gd name="connsiteX9" fmla="*/ 704176 w 1643080"/>
              <a:gd name="connsiteY9" fmla="*/ 4142000 h 4144809"/>
              <a:gd name="connsiteX10" fmla="*/ 2 w 1643080"/>
              <a:gd name="connsiteY10" fmla="*/ 3938722 h 4144809"/>
              <a:gd name="connsiteX11" fmla="*/ 2 w 1643080"/>
              <a:gd name="connsiteY11"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3938722 h 4144809"/>
              <a:gd name="connsiteX10" fmla="*/ 2 w 1643080"/>
              <a:gd name="connsiteY10"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938901 w 1643080"/>
              <a:gd name="connsiteY3" fmla="*/ 4142000 h 4144809"/>
              <a:gd name="connsiteX4" fmla="*/ 704176 w 1643080"/>
              <a:gd name="connsiteY4" fmla="*/ 4142000 h 4144809"/>
              <a:gd name="connsiteX5" fmla="*/ 2 w 1643080"/>
              <a:gd name="connsiteY5" fmla="*/ 3938722 h 4144809"/>
              <a:gd name="connsiteX6" fmla="*/ 2 w 1643080"/>
              <a:gd name="connsiteY6"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206087 h 4144809"/>
              <a:gd name="connsiteX0" fmla="*/ 19560 w 1662638"/>
              <a:gd name="connsiteY0" fmla="*/ 206087 h 4144809"/>
              <a:gd name="connsiteX1" fmla="*/ 841097 w 1662638"/>
              <a:gd name="connsiteY1" fmla="*/ 411472 h 4144809"/>
              <a:gd name="connsiteX2" fmla="*/ 1662634 w 1662638"/>
              <a:gd name="connsiteY2" fmla="*/ 206089 h 4144809"/>
              <a:gd name="connsiteX3" fmla="*/ 958459 w 1662638"/>
              <a:gd name="connsiteY3" fmla="*/ 4142000 h 4144809"/>
              <a:gd name="connsiteX4" fmla="*/ 723734 w 1662638"/>
              <a:gd name="connsiteY4" fmla="*/ 4142000 h 4144809"/>
              <a:gd name="connsiteX5" fmla="*/ 19560 w 1662638"/>
              <a:gd name="connsiteY5" fmla="*/ 206087 h 4144809"/>
              <a:gd name="connsiteX0" fmla="*/ 19560 w 1662638"/>
              <a:gd name="connsiteY0" fmla="*/ 206087 h 4144809"/>
              <a:gd name="connsiteX1" fmla="*/ 723735 w 1662638"/>
              <a:gd name="connsiteY1" fmla="*/ 2810 h 4144809"/>
              <a:gd name="connsiteX2" fmla="*/ 958460 w 1662638"/>
              <a:gd name="connsiteY2" fmla="*/ 2810 h 4144809"/>
              <a:gd name="connsiteX3" fmla="*/ 1662634 w 1662638"/>
              <a:gd name="connsiteY3" fmla="*/ 206089 h 4144809"/>
              <a:gd name="connsiteX4" fmla="*/ 958459 w 1662638"/>
              <a:gd name="connsiteY4" fmla="*/ 409366 h 4144809"/>
              <a:gd name="connsiteX5" fmla="*/ 723734 w 1662638"/>
              <a:gd name="connsiteY5" fmla="*/ 409366 h 4144809"/>
              <a:gd name="connsiteX6" fmla="*/ 19560 w 1662638"/>
              <a:gd name="connsiteY6" fmla="*/ 206088 h 4144809"/>
              <a:gd name="connsiteX7" fmla="*/ 19560 w 1662638"/>
              <a:gd name="connsiteY7" fmla="*/ 206087 h 4144809"/>
              <a:gd name="connsiteX0" fmla="*/ 1662634 w 1662638"/>
              <a:gd name="connsiteY0" fmla="*/ 206087 h 4144809"/>
              <a:gd name="connsiteX1" fmla="*/ 958459 w 1662638"/>
              <a:gd name="connsiteY1" fmla="*/ 409364 h 4144809"/>
              <a:gd name="connsiteX2" fmla="*/ 723734 w 1662638"/>
              <a:gd name="connsiteY2" fmla="*/ 409364 h 4144809"/>
              <a:gd name="connsiteX3" fmla="*/ 19560 w 1662638"/>
              <a:gd name="connsiteY3" fmla="*/ 206086 h 4144809"/>
              <a:gd name="connsiteX4" fmla="*/ 723735 w 1662638"/>
              <a:gd name="connsiteY4" fmla="*/ 2809 h 4144809"/>
              <a:gd name="connsiteX5" fmla="*/ 958460 w 1662638"/>
              <a:gd name="connsiteY5" fmla="*/ 2809 h 4144809"/>
              <a:gd name="connsiteX6" fmla="*/ 1662634 w 1662638"/>
              <a:gd name="connsiteY6" fmla="*/ 206088 h 4144809"/>
              <a:gd name="connsiteX7" fmla="*/ 958459 w 1662638"/>
              <a:gd name="connsiteY7" fmla="*/ 4142000 h 4144809"/>
              <a:gd name="connsiteX8" fmla="*/ 723734 w 1662638"/>
              <a:gd name="connsiteY8" fmla="*/ 4142000 h 4144809"/>
              <a:gd name="connsiteX9" fmla="*/ 19560 w 1662638"/>
              <a:gd name="connsiteY9" fmla="*/ 206087 h 4144809"/>
              <a:gd name="connsiteX0" fmla="*/ 104120 w 1747198"/>
              <a:gd name="connsiteY0" fmla="*/ 206087 h 4144809"/>
              <a:gd name="connsiteX1" fmla="*/ 925657 w 1747198"/>
              <a:gd name="connsiteY1" fmla="*/ 411472 h 4144809"/>
              <a:gd name="connsiteX2" fmla="*/ 1747194 w 1747198"/>
              <a:gd name="connsiteY2" fmla="*/ 206089 h 4144809"/>
              <a:gd name="connsiteX3" fmla="*/ 1043019 w 1747198"/>
              <a:gd name="connsiteY3" fmla="*/ 4142000 h 4144809"/>
              <a:gd name="connsiteX4" fmla="*/ 808294 w 1747198"/>
              <a:gd name="connsiteY4" fmla="*/ 4142000 h 4144809"/>
              <a:gd name="connsiteX5" fmla="*/ 461310 w 1747198"/>
              <a:gd name="connsiteY5" fmla="*/ 2358158 h 4144809"/>
              <a:gd name="connsiteX6" fmla="*/ 104120 w 1747198"/>
              <a:gd name="connsiteY6" fmla="*/ 206087 h 4144809"/>
              <a:gd name="connsiteX0" fmla="*/ 104120 w 1747198"/>
              <a:gd name="connsiteY0" fmla="*/ 206087 h 4144809"/>
              <a:gd name="connsiteX1" fmla="*/ 808295 w 1747198"/>
              <a:gd name="connsiteY1" fmla="*/ 2810 h 4144809"/>
              <a:gd name="connsiteX2" fmla="*/ 1043020 w 1747198"/>
              <a:gd name="connsiteY2" fmla="*/ 2810 h 4144809"/>
              <a:gd name="connsiteX3" fmla="*/ 1747194 w 1747198"/>
              <a:gd name="connsiteY3" fmla="*/ 206089 h 4144809"/>
              <a:gd name="connsiteX4" fmla="*/ 1043019 w 1747198"/>
              <a:gd name="connsiteY4" fmla="*/ 409366 h 4144809"/>
              <a:gd name="connsiteX5" fmla="*/ 808294 w 1747198"/>
              <a:gd name="connsiteY5" fmla="*/ 409366 h 4144809"/>
              <a:gd name="connsiteX6" fmla="*/ 104120 w 1747198"/>
              <a:gd name="connsiteY6" fmla="*/ 206088 h 4144809"/>
              <a:gd name="connsiteX7" fmla="*/ 104120 w 1747198"/>
              <a:gd name="connsiteY7" fmla="*/ 206087 h 4144809"/>
              <a:gd name="connsiteX0" fmla="*/ 1747194 w 1747198"/>
              <a:gd name="connsiteY0" fmla="*/ 206087 h 4144809"/>
              <a:gd name="connsiteX1" fmla="*/ 1043019 w 1747198"/>
              <a:gd name="connsiteY1" fmla="*/ 409364 h 4144809"/>
              <a:gd name="connsiteX2" fmla="*/ 808294 w 1747198"/>
              <a:gd name="connsiteY2" fmla="*/ 409364 h 4144809"/>
              <a:gd name="connsiteX3" fmla="*/ 104120 w 1747198"/>
              <a:gd name="connsiteY3" fmla="*/ 206086 h 4144809"/>
              <a:gd name="connsiteX4" fmla="*/ 808295 w 1747198"/>
              <a:gd name="connsiteY4" fmla="*/ 2809 h 4144809"/>
              <a:gd name="connsiteX5" fmla="*/ 1043020 w 1747198"/>
              <a:gd name="connsiteY5" fmla="*/ 2809 h 4144809"/>
              <a:gd name="connsiteX6" fmla="*/ 1747194 w 1747198"/>
              <a:gd name="connsiteY6" fmla="*/ 206088 h 4144809"/>
              <a:gd name="connsiteX7" fmla="*/ 1043019 w 1747198"/>
              <a:gd name="connsiteY7" fmla="*/ 4142000 h 4144809"/>
              <a:gd name="connsiteX8" fmla="*/ 808294 w 1747198"/>
              <a:gd name="connsiteY8" fmla="*/ 4142000 h 4144809"/>
              <a:gd name="connsiteX9" fmla="*/ 104120 w 1747198"/>
              <a:gd name="connsiteY9" fmla="*/ 206087 h 4144809"/>
              <a:gd name="connsiteX0" fmla="*/ 19560 w 1662638"/>
              <a:gd name="connsiteY0" fmla="*/ 206087 h 4144809"/>
              <a:gd name="connsiteX1" fmla="*/ 841097 w 1662638"/>
              <a:gd name="connsiteY1" fmla="*/ 411472 h 4144809"/>
              <a:gd name="connsiteX2" fmla="*/ 1662634 w 1662638"/>
              <a:gd name="connsiteY2" fmla="*/ 206089 h 4144809"/>
              <a:gd name="connsiteX3" fmla="*/ 958459 w 1662638"/>
              <a:gd name="connsiteY3" fmla="*/ 4142000 h 4144809"/>
              <a:gd name="connsiteX4" fmla="*/ 723734 w 1662638"/>
              <a:gd name="connsiteY4" fmla="*/ 4142000 h 4144809"/>
              <a:gd name="connsiteX5" fmla="*/ 19560 w 1662638"/>
              <a:gd name="connsiteY5" fmla="*/ 206087 h 4144809"/>
              <a:gd name="connsiteX0" fmla="*/ 19560 w 1662638"/>
              <a:gd name="connsiteY0" fmla="*/ 206087 h 4144809"/>
              <a:gd name="connsiteX1" fmla="*/ 723735 w 1662638"/>
              <a:gd name="connsiteY1" fmla="*/ 2810 h 4144809"/>
              <a:gd name="connsiteX2" fmla="*/ 958460 w 1662638"/>
              <a:gd name="connsiteY2" fmla="*/ 2810 h 4144809"/>
              <a:gd name="connsiteX3" fmla="*/ 1662634 w 1662638"/>
              <a:gd name="connsiteY3" fmla="*/ 206089 h 4144809"/>
              <a:gd name="connsiteX4" fmla="*/ 958459 w 1662638"/>
              <a:gd name="connsiteY4" fmla="*/ 409366 h 4144809"/>
              <a:gd name="connsiteX5" fmla="*/ 723734 w 1662638"/>
              <a:gd name="connsiteY5" fmla="*/ 409366 h 4144809"/>
              <a:gd name="connsiteX6" fmla="*/ 19560 w 1662638"/>
              <a:gd name="connsiteY6" fmla="*/ 206088 h 4144809"/>
              <a:gd name="connsiteX7" fmla="*/ 19560 w 1662638"/>
              <a:gd name="connsiteY7" fmla="*/ 206087 h 4144809"/>
              <a:gd name="connsiteX0" fmla="*/ 1662634 w 1662638"/>
              <a:gd name="connsiteY0" fmla="*/ 206087 h 4144809"/>
              <a:gd name="connsiteX1" fmla="*/ 958459 w 1662638"/>
              <a:gd name="connsiteY1" fmla="*/ 409364 h 4144809"/>
              <a:gd name="connsiteX2" fmla="*/ 723734 w 1662638"/>
              <a:gd name="connsiteY2" fmla="*/ 409364 h 4144809"/>
              <a:gd name="connsiteX3" fmla="*/ 19560 w 1662638"/>
              <a:gd name="connsiteY3" fmla="*/ 206086 h 4144809"/>
              <a:gd name="connsiteX4" fmla="*/ 723735 w 1662638"/>
              <a:gd name="connsiteY4" fmla="*/ 2809 h 4144809"/>
              <a:gd name="connsiteX5" fmla="*/ 958460 w 1662638"/>
              <a:gd name="connsiteY5" fmla="*/ 2809 h 4144809"/>
              <a:gd name="connsiteX6" fmla="*/ 1662634 w 1662638"/>
              <a:gd name="connsiteY6" fmla="*/ 206088 h 4144809"/>
              <a:gd name="connsiteX7" fmla="*/ 958459 w 1662638"/>
              <a:gd name="connsiteY7" fmla="*/ 4142000 h 4144809"/>
              <a:gd name="connsiteX8" fmla="*/ 723734 w 1662638"/>
              <a:gd name="connsiteY8" fmla="*/ 4142000 h 4144809"/>
              <a:gd name="connsiteX9" fmla="*/ 19560 w 1662638"/>
              <a:gd name="connsiteY9" fmla="*/ 206087 h 414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2638" h="4144809" stroke="0" extrusionOk="0">
                <a:moveTo>
                  <a:pt x="19560" y="206087"/>
                </a:moveTo>
                <a:cubicBezTo>
                  <a:pt x="19558" y="319518"/>
                  <a:pt x="387373" y="411472"/>
                  <a:pt x="841097" y="411472"/>
                </a:cubicBezTo>
                <a:cubicBezTo>
                  <a:pt x="1294818" y="411472"/>
                  <a:pt x="1662632" y="319519"/>
                  <a:pt x="1662634" y="206089"/>
                </a:cubicBezTo>
                <a:lnTo>
                  <a:pt x="958459" y="4142000"/>
                </a:lnTo>
                <a:cubicBezTo>
                  <a:pt x="880621" y="4144809"/>
                  <a:pt x="801573" y="4144809"/>
                  <a:pt x="723734" y="4142000"/>
                </a:cubicBezTo>
                <a:cubicBezTo>
                  <a:pt x="567251" y="3486015"/>
                  <a:pt x="0" y="827842"/>
                  <a:pt x="19560" y="206087"/>
                </a:cubicBezTo>
                <a:close/>
              </a:path>
              <a:path w="1662638" h="4144809" fill="lighten" stroke="0" extrusionOk="0">
                <a:moveTo>
                  <a:pt x="19560" y="206087"/>
                </a:moveTo>
                <a:cubicBezTo>
                  <a:pt x="19562" y="103991"/>
                  <a:pt x="319539" y="17396"/>
                  <a:pt x="723735" y="2810"/>
                </a:cubicBezTo>
                <a:cubicBezTo>
                  <a:pt x="801573" y="1"/>
                  <a:pt x="880621" y="1"/>
                  <a:pt x="958460" y="2810"/>
                </a:cubicBezTo>
                <a:cubicBezTo>
                  <a:pt x="1362660" y="17395"/>
                  <a:pt x="1662638" y="103992"/>
                  <a:pt x="1662634" y="206089"/>
                </a:cubicBezTo>
                <a:cubicBezTo>
                  <a:pt x="1662634" y="308185"/>
                  <a:pt x="1362656" y="394781"/>
                  <a:pt x="958459" y="409366"/>
                </a:cubicBezTo>
                <a:cubicBezTo>
                  <a:pt x="880621" y="412175"/>
                  <a:pt x="801573" y="412175"/>
                  <a:pt x="723734" y="409366"/>
                </a:cubicBezTo>
                <a:cubicBezTo>
                  <a:pt x="319536" y="394781"/>
                  <a:pt x="19558" y="308184"/>
                  <a:pt x="19560" y="206088"/>
                </a:cubicBezTo>
                <a:lnTo>
                  <a:pt x="19560" y="206087"/>
                </a:lnTo>
                <a:close/>
              </a:path>
              <a:path w="1662638" h="4144809" fill="none" extrusionOk="0">
                <a:moveTo>
                  <a:pt x="1662634" y="206087"/>
                </a:moveTo>
                <a:cubicBezTo>
                  <a:pt x="1662634" y="308183"/>
                  <a:pt x="1362656" y="394779"/>
                  <a:pt x="958459" y="409364"/>
                </a:cubicBezTo>
                <a:cubicBezTo>
                  <a:pt x="880621" y="412173"/>
                  <a:pt x="801573" y="412173"/>
                  <a:pt x="723734" y="409364"/>
                </a:cubicBezTo>
                <a:cubicBezTo>
                  <a:pt x="319536" y="394779"/>
                  <a:pt x="19558" y="308182"/>
                  <a:pt x="19560" y="206086"/>
                </a:cubicBezTo>
                <a:cubicBezTo>
                  <a:pt x="19562" y="103990"/>
                  <a:pt x="319539" y="17395"/>
                  <a:pt x="723735" y="2809"/>
                </a:cubicBezTo>
                <a:cubicBezTo>
                  <a:pt x="801573" y="0"/>
                  <a:pt x="880621" y="0"/>
                  <a:pt x="958460" y="2809"/>
                </a:cubicBezTo>
                <a:cubicBezTo>
                  <a:pt x="1362660" y="17394"/>
                  <a:pt x="1662638" y="103991"/>
                  <a:pt x="1662634" y="206088"/>
                </a:cubicBezTo>
                <a:lnTo>
                  <a:pt x="958459" y="4142000"/>
                </a:lnTo>
                <a:cubicBezTo>
                  <a:pt x="880621" y="4144809"/>
                  <a:pt x="801573" y="4144809"/>
                  <a:pt x="723734" y="4142000"/>
                </a:cubicBezTo>
                <a:cubicBezTo>
                  <a:pt x="567251" y="3486015"/>
                  <a:pt x="166263" y="1026069"/>
                  <a:pt x="19560" y="206087"/>
                </a:cubicBezTo>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39" name="자유형 38"/>
          <p:cNvSpPr/>
          <p:nvPr/>
        </p:nvSpPr>
        <p:spPr>
          <a:xfrm rot="900000">
            <a:off x="9034720" y="5215021"/>
            <a:ext cx="213396" cy="1174024"/>
          </a:xfrm>
          <a:custGeom>
            <a:avLst/>
            <a:gdLst>
              <a:gd name="connsiteX0" fmla="*/ 0 w 1643074"/>
              <a:gd name="connsiteY0" fmla="*/ 205384 h 4143404"/>
              <a:gd name="connsiteX1" fmla="*/ 821537 w 1643074"/>
              <a:gd name="connsiteY1" fmla="*/ 410769 h 4143404"/>
              <a:gd name="connsiteX2" fmla="*/ 1643074 w 1643074"/>
              <a:gd name="connsiteY2" fmla="*/ 205386 h 4143404"/>
              <a:gd name="connsiteX3" fmla="*/ 1643074 w 1643074"/>
              <a:gd name="connsiteY3" fmla="*/ 3938020 h 4143404"/>
              <a:gd name="connsiteX4" fmla="*/ 938899 w 1643074"/>
              <a:gd name="connsiteY4" fmla="*/ 4141297 h 4143404"/>
              <a:gd name="connsiteX5" fmla="*/ 704174 w 1643074"/>
              <a:gd name="connsiteY5" fmla="*/ 4141297 h 4143404"/>
              <a:gd name="connsiteX6" fmla="*/ 0 w 1643074"/>
              <a:gd name="connsiteY6" fmla="*/ 3938019 h 4143404"/>
              <a:gd name="connsiteX7" fmla="*/ 0 w 1643074"/>
              <a:gd name="connsiteY7" fmla="*/ 205384 h 4143404"/>
              <a:gd name="connsiteX0" fmla="*/ 0 w 1643074"/>
              <a:gd name="connsiteY0" fmla="*/ 205384 h 4143404"/>
              <a:gd name="connsiteX1" fmla="*/ 704175 w 1643074"/>
              <a:gd name="connsiteY1" fmla="*/ 2107 h 4143404"/>
              <a:gd name="connsiteX2" fmla="*/ 938900 w 1643074"/>
              <a:gd name="connsiteY2" fmla="*/ 2107 h 4143404"/>
              <a:gd name="connsiteX3" fmla="*/ 1643074 w 1643074"/>
              <a:gd name="connsiteY3" fmla="*/ 205386 h 4143404"/>
              <a:gd name="connsiteX4" fmla="*/ 938899 w 1643074"/>
              <a:gd name="connsiteY4" fmla="*/ 408663 h 4143404"/>
              <a:gd name="connsiteX5" fmla="*/ 704174 w 1643074"/>
              <a:gd name="connsiteY5" fmla="*/ 408663 h 4143404"/>
              <a:gd name="connsiteX6" fmla="*/ 0 w 1643074"/>
              <a:gd name="connsiteY6" fmla="*/ 205385 h 4143404"/>
              <a:gd name="connsiteX7" fmla="*/ 0 w 1643074"/>
              <a:gd name="connsiteY7" fmla="*/ 205384 h 4143404"/>
              <a:gd name="connsiteX0" fmla="*/ 1643074 w 1643074"/>
              <a:gd name="connsiteY0" fmla="*/ 205384 h 4143404"/>
              <a:gd name="connsiteX1" fmla="*/ 938899 w 1643074"/>
              <a:gd name="connsiteY1" fmla="*/ 408661 h 4143404"/>
              <a:gd name="connsiteX2" fmla="*/ 704174 w 1643074"/>
              <a:gd name="connsiteY2" fmla="*/ 408661 h 4143404"/>
              <a:gd name="connsiteX3" fmla="*/ 0 w 1643074"/>
              <a:gd name="connsiteY3" fmla="*/ 205383 h 4143404"/>
              <a:gd name="connsiteX4" fmla="*/ 704175 w 1643074"/>
              <a:gd name="connsiteY4" fmla="*/ 2106 h 4143404"/>
              <a:gd name="connsiteX5" fmla="*/ 938900 w 1643074"/>
              <a:gd name="connsiteY5" fmla="*/ 2106 h 4143404"/>
              <a:gd name="connsiteX6" fmla="*/ 1643074 w 1643074"/>
              <a:gd name="connsiteY6" fmla="*/ 205385 h 4143404"/>
              <a:gd name="connsiteX7" fmla="*/ 1643074 w 1643074"/>
              <a:gd name="connsiteY7" fmla="*/ 3938020 h 4143404"/>
              <a:gd name="connsiteX8" fmla="*/ 938899 w 1643074"/>
              <a:gd name="connsiteY8" fmla="*/ 4141297 h 4143404"/>
              <a:gd name="connsiteX9" fmla="*/ 704174 w 1643074"/>
              <a:gd name="connsiteY9" fmla="*/ 4141297 h 4143404"/>
              <a:gd name="connsiteX10" fmla="*/ 0 w 1643074"/>
              <a:gd name="connsiteY10" fmla="*/ 3938019 h 4143404"/>
              <a:gd name="connsiteX11" fmla="*/ 0 w 1643074"/>
              <a:gd name="connsiteY11" fmla="*/ 205384 h 4143404"/>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1500200 w 1643080"/>
              <a:gd name="connsiteY7" fmla="*/ 3786917 h 4144809"/>
              <a:gd name="connsiteX8" fmla="*/ 938901 w 1643080"/>
              <a:gd name="connsiteY8" fmla="*/ 4142000 h 4144809"/>
              <a:gd name="connsiteX9" fmla="*/ 704176 w 1643080"/>
              <a:gd name="connsiteY9" fmla="*/ 4142000 h 4144809"/>
              <a:gd name="connsiteX10" fmla="*/ 2 w 1643080"/>
              <a:gd name="connsiteY10" fmla="*/ 3938722 h 4144809"/>
              <a:gd name="connsiteX11" fmla="*/ 2 w 1643080"/>
              <a:gd name="connsiteY11"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3938722 h 4144809"/>
              <a:gd name="connsiteX10" fmla="*/ 2 w 1643080"/>
              <a:gd name="connsiteY10"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938901 w 1643080"/>
              <a:gd name="connsiteY3" fmla="*/ 4142000 h 4144809"/>
              <a:gd name="connsiteX4" fmla="*/ 704176 w 1643080"/>
              <a:gd name="connsiteY4" fmla="*/ 4142000 h 4144809"/>
              <a:gd name="connsiteX5" fmla="*/ 2 w 1643080"/>
              <a:gd name="connsiteY5" fmla="*/ 3938722 h 4144809"/>
              <a:gd name="connsiteX6" fmla="*/ 2 w 1643080"/>
              <a:gd name="connsiteY6"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206087 h 4144809"/>
              <a:gd name="connsiteX0" fmla="*/ 19560 w 1662638"/>
              <a:gd name="connsiteY0" fmla="*/ 206087 h 4144809"/>
              <a:gd name="connsiteX1" fmla="*/ 841097 w 1662638"/>
              <a:gd name="connsiteY1" fmla="*/ 411472 h 4144809"/>
              <a:gd name="connsiteX2" fmla="*/ 1662634 w 1662638"/>
              <a:gd name="connsiteY2" fmla="*/ 206089 h 4144809"/>
              <a:gd name="connsiteX3" fmla="*/ 958459 w 1662638"/>
              <a:gd name="connsiteY3" fmla="*/ 4142000 h 4144809"/>
              <a:gd name="connsiteX4" fmla="*/ 723734 w 1662638"/>
              <a:gd name="connsiteY4" fmla="*/ 4142000 h 4144809"/>
              <a:gd name="connsiteX5" fmla="*/ 19560 w 1662638"/>
              <a:gd name="connsiteY5" fmla="*/ 206087 h 4144809"/>
              <a:gd name="connsiteX0" fmla="*/ 19560 w 1662638"/>
              <a:gd name="connsiteY0" fmla="*/ 206087 h 4144809"/>
              <a:gd name="connsiteX1" fmla="*/ 723735 w 1662638"/>
              <a:gd name="connsiteY1" fmla="*/ 2810 h 4144809"/>
              <a:gd name="connsiteX2" fmla="*/ 958460 w 1662638"/>
              <a:gd name="connsiteY2" fmla="*/ 2810 h 4144809"/>
              <a:gd name="connsiteX3" fmla="*/ 1662634 w 1662638"/>
              <a:gd name="connsiteY3" fmla="*/ 206089 h 4144809"/>
              <a:gd name="connsiteX4" fmla="*/ 958459 w 1662638"/>
              <a:gd name="connsiteY4" fmla="*/ 409366 h 4144809"/>
              <a:gd name="connsiteX5" fmla="*/ 723734 w 1662638"/>
              <a:gd name="connsiteY5" fmla="*/ 409366 h 4144809"/>
              <a:gd name="connsiteX6" fmla="*/ 19560 w 1662638"/>
              <a:gd name="connsiteY6" fmla="*/ 206088 h 4144809"/>
              <a:gd name="connsiteX7" fmla="*/ 19560 w 1662638"/>
              <a:gd name="connsiteY7" fmla="*/ 206087 h 4144809"/>
              <a:gd name="connsiteX0" fmla="*/ 1662634 w 1662638"/>
              <a:gd name="connsiteY0" fmla="*/ 206087 h 4144809"/>
              <a:gd name="connsiteX1" fmla="*/ 958459 w 1662638"/>
              <a:gd name="connsiteY1" fmla="*/ 409364 h 4144809"/>
              <a:gd name="connsiteX2" fmla="*/ 723734 w 1662638"/>
              <a:gd name="connsiteY2" fmla="*/ 409364 h 4144809"/>
              <a:gd name="connsiteX3" fmla="*/ 19560 w 1662638"/>
              <a:gd name="connsiteY3" fmla="*/ 206086 h 4144809"/>
              <a:gd name="connsiteX4" fmla="*/ 723735 w 1662638"/>
              <a:gd name="connsiteY4" fmla="*/ 2809 h 4144809"/>
              <a:gd name="connsiteX5" fmla="*/ 958460 w 1662638"/>
              <a:gd name="connsiteY5" fmla="*/ 2809 h 4144809"/>
              <a:gd name="connsiteX6" fmla="*/ 1662634 w 1662638"/>
              <a:gd name="connsiteY6" fmla="*/ 206088 h 4144809"/>
              <a:gd name="connsiteX7" fmla="*/ 958459 w 1662638"/>
              <a:gd name="connsiteY7" fmla="*/ 4142000 h 4144809"/>
              <a:gd name="connsiteX8" fmla="*/ 723734 w 1662638"/>
              <a:gd name="connsiteY8" fmla="*/ 4142000 h 4144809"/>
              <a:gd name="connsiteX9" fmla="*/ 19560 w 1662638"/>
              <a:gd name="connsiteY9" fmla="*/ 206087 h 4144809"/>
              <a:gd name="connsiteX0" fmla="*/ 104120 w 1747198"/>
              <a:gd name="connsiteY0" fmla="*/ 206087 h 4144809"/>
              <a:gd name="connsiteX1" fmla="*/ 925657 w 1747198"/>
              <a:gd name="connsiteY1" fmla="*/ 411472 h 4144809"/>
              <a:gd name="connsiteX2" fmla="*/ 1747194 w 1747198"/>
              <a:gd name="connsiteY2" fmla="*/ 206089 h 4144809"/>
              <a:gd name="connsiteX3" fmla="*/ 1043019 w 1747198"/>
              <a:gd name="connsiteY3" fmla="*/ 4142000 h 4144809"/>
              <a:gd name="connsiteX4" fmla="*/ 808294 w 1747198"/>
              <a:gd name="connsiteY4" fmla="*/ 4142000 h 4144809"/>
              <a:gd name="connsiteX5" fmla="*/ 461310 w 1747198"/>
              <a:gd name="connsiteY5" fmla="*/ 2358158 h 4144809"/>
              <a:gd name="connsiteX6" fmla="*/ 104120 w 1747198"/>
              <a:gd name="connsiteY6" fmla="*/ 206087 h 4144809"/>
              <a:gd name="connsiteX0" fmla="*/ 104120 w 1747198"/>
              <a:gd name="connsiteY0" fmla="*/ 206087 h 4144809"/>
              <a:gd name="connsiteX1" fmla="*/ 808295 w 1747198"/>
              <a:gd name="connsiteY1" fmla="*/ 2810 h 4144809"/>
              <a:gd name="connsiteX2" fmla="*/ 1043020 w 1747198"/>
              <a:gd name="connsiteY2" fmla="*/ 2810 h 4144809"/>
              <a:gd name="connsiteX3" fmla="*/ 1747194 w 1747198"/>
              <a:gd name="connsiteY3" fmla="*/ 206089 h 4144809"/>
              <a:gd name="connsiteX4" fmla="*/ 1043019 w 1747198"/>
              <a:gd name="connsiteY4" fmla="*/ 409366 h 4144809"/>
              <a:gd name="connsiteX5" fmla="*/ 808294 w 1747198"/>
              <a:gd name="connsiteY5" fmla="*/ 409366 h 4144809"/>
              <a:gd name="connsiteX6" fmla="*/ 104120 w 1747198"/>
              <a:gd name="connsiteY6" fmla="*/ 206088 h 4144809"/>
              <a:gd name="connsiteX7" fmla="*/ 104120 w 1747198"/>
              <a:gd name="connsiteY7" fmla="*/ 206087 h 4144809"/>
              <a:gd name="connsiteX0" fmla="*/ 1747194 w 1747198"/>
              <a:gd name="connsiteY0" fmla="*/ 206087 h 4144809"/>
              <a:gd name="connsiteX1" fmla="*/ 1043019 w 1747198"/>
              <a:gd name="connsiteY1" fmla="*/ 409364 h 4144809"/>
              <a:gd name="connsiteX2" fmla="*/ 808294 w 1747198"/>
              <a:gd name="connsiteY2" fmla="*/ 409364 h 4144809"/>
              <a:gd name="connsiteX3" fmla="*/ 104120 w 1747198"/>
              <a:gd name="connsiteY3" fmla="*/ 206086 h 4144809"/>
              <a:gd name="connsiteX4" fmla="*/ 808295 w 1747198"/>
              <a:gd name="connsiteY4" fmla="*/ 2809 h 4144809"/>
              <a:gd name="connsiteX5" fmla="*/ 1043020 w 1747198"/>
              <a:gd name="connsiteY5" fmla="*/ 2809 h 4144809"/>
              <a:gd name="connsiteX6" fmla="*/ 1747194 w 1747198"/>
              <a:gd name="connsiteY6" fmla="*/ 206088 h 4144809"/>
              <a:gd name="connsiteX7" fmla="*/ 1043019 w 1747198"/>
              <a:gd name="connsiteY7" fmla="*/ 4142000 h 4144809"/>
              <a:gd name="connsiteX8" fmla="*/ 808294 w 1747198"/>
              <a:gd name="connsiteY8" fmla="*/ 4142000 h 4144809"/>
              <a:gd name="connsiteX9" fmla="*/ 104120 w 1747198"/>
              <a:gd name="connsiteY9" fmla="*/ 206087 h 4144809"/>
              <a:gd name="connsiteX0" fmla="*/ 19560 w 1662638"/>
              <a:gd name="connsiteY0" fmla="*/ 206087 h 4144809"/>
              <a:gd name="connsiteX1" fmla="*/ 841097 w 1662638"/>
              <a:gd name="connsiteY1" fmla="*/ 411472 h 4144809"/>
              <a:gd name="connsiteX2" fmla="*/ 1662634 w 1662638"/>
              <a:gd name="connsiteY2" fmla="*/ 206089 h 4144809"/>
              <a:gd name="connsiteX3" fmla="*/ 958459 w 1662638"/>
              <a:gd name="connsiteY3" fmla="*/ 4142000 h 4144809"/>
              <a:gd name="connsiteX4" fmla="*/ 723734 w 1662638"/>
              <a:gd name="connsiteY4" fmla="*/ 4142000 h 4144809"/>
              <a:gd name="connsiteX5" fmla="*/ 19560 w 1662638"/>
              <a:gd name="connsiteY5" fmla="*/ 206087 h 4144809"/>
              <a:gd name="connsiteX0" fmla="*/ 19560 w 1662638"/>
              <a:gd name="connsiteY0" fmla="*/ 206087 h 4144809"/>
              <a:gd name="connsiteX1" fmla="*/ 723735 w 1662638"/>
              <a:gd name="connsiteY1" fmla="*/ 2810 h 4144809"/>
              <a:gd name="connsiteX2" fmla="*/ 958460 w 1662638"/>
              <a:gd name="connsiteY2" fmla="*/ 2810 h 4144809"/>
              <a:gd name="connsiteX3" fmla="*/ 1662634 w 1662638"/>
              <a:gd name="connsiteY3" fmla="*/ 206089 h 4144809"/>
              <a:gd name="connsiteX4" fmla="*/ 958459 w 1662638"/>
              <a:gd name="connsiteY4" fmla="*/ 409366 h 4144809"/>
              <a:gd name="connsiteX5" fmla="*/ 723734 w 1662638"/>
              <a:gd name="connsiteY5" fmla="*/ 409366 h 4144809"/>
              <a:gd name="connsiteX6" fmla="*/ 19560 w 1662638"/>
              <a:gd name="connsiteY6" fmla="*/ 206088 h 4144809"/>
              <a:gd name="connsiteX7" fmla="*/ 19560 w 1662638"/>
              <a:gd name="connsiteY7" fmla="*/ 206087 h 4144809"/>
              <a:gd name="connsiteX0" fmla="*/ 1662634 w 1662638"/>
              <a:gd name="connsiteY0" fmla="*/ 206087 h 4144809"/>
              <a:gd name="connsiteX1" fmla="*/ 958459 w 1662638"/>
              <a:gd name="connsiteY1" fmla="*/ 409364 h 4144809"/>
              <a:gd name="connsiteX2" fmla="*/ 723734 w 1662638"/>
              <a:gd name="connsiteY2" fmla="*/ 409364 h 4144809"/>
              <a:gd name="connsiteX3" fmla="*/ 19560 w 1662638"/>
              <a:gd name="connsiteY3" fmla="*/ 206086 h 4144809"/>
              <a:gd name="connsiteX4" fmla="*/ 723735 w 1662638"/>
              <a:gd name="connsiteY4" fmla="*/ 2809 h 4144809"/>
              <a:gd name="connsiteX5" fmla="*/ 958460 w 1662638"/>
              <a:gd name="connsiteY5" fmla="*/ 2809 h 4144809"/>
              <a:gd name="connsiteX6" fmla="*/ 1662634 w 1662638"/>
              <a:gd name="connsiteY6" fmla="*/ 206088 h 4144809"/>
              <a:gd name="connsiteX7" fmla="*/ 958459 w 1662638"/>
              <a:gd name="connsiteY7" fmla="*/ 4142000 h 4144809"/>
              <a:gd name="connsiteX8" fmla="*/ 723734 w 1662638"/>
              <a:gd name="connsiteY8" fmla="*/ 4142000 h 4144809"/>
              <a:gd name="connsiteX9" fmla="*/ 19560 w 1662638"/>
              <a:gd name="connsiteY9" fmla="*/ 206087 h 414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2638" h="4144809" stroke="0" extrusionOk="0">
                <a:moveTo>
                  <a:pt x="19560" y="206087"/>
                </a:moveTo>
                <a:cubicBezTo>
                  <a:pt x="19558" y="319518"/>
                  <a:pt x="387373" y="411472"/>
                  <a:pt x="841097" y="411472"/>
                </a:cubicBezTo>
                <a:cubicBezTo>
                  <a:pt x="1294818" y="411472"/>
                  <a:pt x="1662632" y="319519"/>
                  <a:pt x="1662634" y="206089"/>
                </a:cubicBezTo>
                <a:lnTo>
                  <a:pt x="958459" y="4142000"/>
                </a:lnTo>
                <a:cubicBezTo>
                  <a:pt x="880621" y="4144809"/>
                  <a:pt x="801573" y="4144809"/>
                  <a:pt x="723734" y="4142000"/>
                </a:cubicBezTo>
                <a:cubicBezTo>
                  <a:pt x="567251" y="3486015"/>
                  <a:pt x="0" y="827842"/>
                  <a:pt x="19560" y="206087"/>
                </a:cubicBezTo>
                <a:close/>
              </a:path>
              <a:path w="1662638" h="4144809" fill="lighten" stroke="0" extrusionOk="0">
                <a:moveTo>
                  <a:pt x="19560" y="206087"/>
                </a:moveTo>
                <a:cubicBezTo>
                  <a:pt x="19562" y="103991"/>
                  <a:pt x="319539" y="17396"/>
                  <a:pt x="723735" y="2810"/>
                </a:cubicBezTo>
                <a:cubicBezTo>
                  <a:pt x="801573" y="1"/>
                  <a:pt x="880621" y="1"/>
                  <a:pt x="958460" y="2810"/>
                </a:cubicBezTo>
                <a:cubicBezTo>
                  <a:pt x="1362660" y="17395"/>
                  <a:pt x="1662638" y="103992"/>
                  <a:pt x="1662634" y="206089"/>
                </a:cubicBezTo>
                <a:cubicBezTo>
                  <a:pt x="1662634" y="308185"/>
                  <a:pt x="1362656" y="394781"/>
                  <a:pt x="958459" y="409366"/>
                </a:cubicBezTo>
                <a:cubicBezTo>
                  <a:pt x="880621" y="412175"/>
                  <a:pt x="801573" y="412175"/>
                  <a:pt x="723734" y="409366"/>
                </a:cubicBezTo>
                <a:cubicBezTo>
                  <a:pt x="319536" y="394781"/>
                  <a:pt x="19558" y="308184"/>
                  <a:pt x="19560" y="206088"/>
                </a:cubicBezTo>
                <a:lnTo>
                  <a:pt x="19560" y="206087"/>
                </a:lnTo>
                <a:close/>
              </a:path>
              <a:path w="1662638" h="4144809" fill="none" extrusionOk="0">
                <a:moveTo>
                  <a:pt x="1662634" y="206087"/>
                </a:moveTo>
                <a:cubicBezTo>
                  <a:pt x="1662634" y="308183"/>
                  <a:pt x="1362656" y="394779"/>
                  <a:pt x="958459" y="409364"/>
                </a:cubicBezTo>
                <a:cubicBezTo>
                  <a:pt x="880621" y="412173"/>
                  <a:pt x="801573" y="412173"/>
                  <a:pt x="723734" y="409364"/>
                </a:cubicBezTo>
                <a:cubicBezTo>
                  <a:pt x="319536" y="394779"/>
                  <a:pt x="19558" y="308182"/>
                  <a:pt x="19560" y="206086"/>
                </a:cubicBezTo>
                <a:cubicBezTo>
                  <a:pt x="19562" y="103990"/>
                  <a:pt x="319539" y="17395"/>
                  <a:pt x="723735" y="2809"/>
                </a:cubicBezTo>
                <a:cubicBezTo>
                  <a:pt x="801573" y="0"/>
                  <a:pt x="880621" y="0"/>
                  <a:pt x="958460" y="2809"/>
                </a:cubicBezTo>
                <a:cubicBezTo>
                  <a:pt x="1362660" y="17394"/>
                  <a:pt x="1662638" y="103991"/>
                  <a:pt x="1662634" y="206088"/>
                </a:cubicBezTo>
                <a:lnTo>
                  <a:pt x="958459" y="4142000"/>
                </a:lnTo>
                <a:cubicBezTo>
                  <a:pt x="880621" y="4144809"/>
                  <a:pt x="801573" y="4144809"/>
                  <a:pt x="723734" y="4142000"/>
                </a:cubicBezTo>
                <a:cubicBezTo>
                  <a:pt x="567251" y="3486015"/>
                  <a:pt x="166263" y="1026069"/>
                  <a:pt x="19560" y="206087"/>
                </a:cubicBezTo>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40" name="자유형 39"/>
          <p:cNvSpPr/>
          <p:nvPr/>
        </p:nvSpPr>
        <p:spPr>
          <a:xfrm rot="20700000">
            <a:off x="8595868" y="5215021"/>
            <a:ext cx="213396" cy="1174024"/>
          </a:xfrm>
          <a:custGeom>
            <a:avLst/>
            <a:gdLst>
              <a:gd name="connsiteX0" fmla="*/ 0 w 1643074"/>
              <a:gd name="connsiteY0" fmla="*/ 205384 h 4143404"/>
              <a:gd name="connsiteX1" fmla="*/ 821537 w 1643074"/>
              <a:gd name="connsiteY1" fmla="*/ 410769 h 4143404"/>
              <a:gd name="connsiteX2" fmla="*/ 1643074 w 1643074"/>
              <a:gd name="connsiteY2" fmla="*/ 205386 h 4143404"/>
              <a:gd name="connsiteX3" fmla="*/ 1643074 w 1643074"/>
              <a:gd name="connsiteY3" fmla="*/ 3938020 h 4143404"/>
              <a:gd name="connsiteX4" fmla="*/ 938899 w 1643074"/>
              <a:gd name="connsiteY4" fmla="*/ 4141297 h 4143404"/>
              <a:gd name="connsiteX5" fmla="*/ 704174 w 1643074"/>
              <a:gd name="connsiteY5" fmla="*/ 4141297 h 4143404"/>
              <a:gd name="connsiteX6" fmla="*/ 0 w 1643074"/>
              <a:gd name="connsiteY6" fmla="*/ 3938019 h 4143404"/>
              <a:gd name="connsiteX7" fmla="*/ 0 w 1643074"/>
              <a:gd name="connsiteY7" fmla="*/ 205384 h 4143404"/>
              <a:gd name="connsiteX0" fmla="*/ 0 w 1643074"/>
              <a:gd name="connsiteY0" fmla="*/ 205384 h 4143404"/>
              <a:gd name="connsiteX1" fmla="*/ 704175 w 1643074"/>
              <a:gd name="connsiteY1" fmla="*/ 2107 h 4143404"/>
              <a:gd name="connsiteX2" fmla="*/ 938900 w 1643074"/>
              <a:gd name="connsiteY2" fmla="*/ 2107 h 4143404"/>
              <a:gd name="connsiteX3" fmla="*/ 1643074 w 1643074"/>
              <a:gd name="connsiteY3" fmla="*/ 205386 h 4143404"/>
              <a:gd name="connsiteX4" fmla="*/ 938899 w 1643074"/>
              <a:gd name="connsiteY4" fmla="*/ 408663 h 4143404"/>
              <a:gd name="connsiteX5" fmla="*/ 704174 w 1643074"/>
              <a:gd name="connsiteY5" fmla="*/ 408663 h 4143404"/>
              <a:gd name="connsiteX6" fmla="*/ 0 w 1643074"/>
              <a:gd name="connsiteY6" fmla="*/ 205385 h 4143404"/>
              <a:gd name="connsiteX7" fmla="*/ 0 w 1643074"/>
              <a:gd name="connsiteY7" fmla="*/ 205384 h 4143404"/>
              <a:gd name="connsiteX0" fmla="*/ 1643074 w 1643074"/>
              <a:gd name="connsiteY0" fmla="*/ 205384 h 4143404"/>
              <a:gd name="connsiteX1" fmla="*/ 938899 w 1643074"/>
              <a:gd name="connsiteY1" fmla="*/ 408661 h 4143404"/>
              <a:gd name="connsiteX2" fmla="*/ 704174 w 1643074"/>
              <a:gd name="connsiteY2" fmla="*/ 408661 h 4143404"/>
              <a:gd name="connsiteX3" fmla="*/ 0 w 1643074"/>
              <a:gd name="connsiteY3" fmla="*/ 205383 h 4143404"/>
              <a:gd name="connsiteX4" fmla="*/ 704175 w 1643074"/>
              <a:gd name="connsiteY4" fmla="*/ 2106 h 4143404"/>
              <a:gd name="connsiteX5" fmla="*/ 938900 w 1643074"/>
              <a:gd name="connsiteY5" fmla="*/ 2106 h 4143404"/>
              <a:gd name="connsiteX6" fmla="*/ 1643074 w 1643074"/>
              <a:gd name="connsiteY6" fmla="*/ 205385 h 4143404"/>
              <a:gd name="connsiteX7" fmla="*/ 1643074 w 1643074"/>
              <a:gd name="connsiteY7" fmla="*/ 3938020 h 4143404"/>
              <a:gd name="connsiteX8" fmla="*/ 938899 w 1643074"/>
              <a:gd name="connsiteY8" fmla="*/ 4141297 h 4143404"/>
              <a:gd name="connsiteX9" fmla="*/ 704174 w 1643074"/>
              <a:gd name="connsiteY9" fmla="*/ 4141297 h 4143404"/>
              <a:gd name="connsiteX10" fmla="*/ 0 w 1643074"/>
              <a:gd name="connsiteY10" fmla="*/ 3938019 h 4143404"/>
              <a:gd name="connsiteX11" fmla="*/ 0 w 1643074"/>
              <a:gd name="connsiteY11" fmla="*/ 205384 h 4143404"/>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1500200 w 1643080"/>
              <a:gd name="connsiteY7" fmla="*/ 3786917 h 4144809"/>
              <a:gd name="connsiteX8" fmla="*/ 938901 w 1643080"/>
              <a:gd name="connsiteY8" fmla="*/ 4142000 h 4144809"/>
              <a:gd name="connsiteX9" fmla="*/ 704176 w 1643080"/>
              <a:gd name="connsiteY9" fmla="*/ 4142000 h 4144809"/>
              <a:gd name="connsiteX10" fmla="*/ 2 w 1643080"/>
              <a:gd name="connsiteY10" fmla="*/ 3938722 h 4144809"/>
              <a:gd name="connsiteX11" fmla="*/ 2 w 1643080"/>
              <a:gd name="connsiteY11"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3938722 h 4144809"/>
              <a:gd name="connsiteX10" fmla="*/ 2 w 1643080"/>
              <a:gd name="connsiteY10"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938901 w 1643080"/>
              <a:gd name="connsiteY3" fmla="*/ 4142000 h 4144809"/>
              <a:gd name="connsiteX4" fmla="*/ 704176 w 1643080"/>
              <a:gd name="connsiteY4" fmla="*/ 4142000 h 4144809"/>
              <a:gd name="connsiteX5" fmla="*/ 2 w 1643080"/>
              <a:gd name="connsiteY5" fmla="*/ 3938722 h 4144809"/>
              <a:gd name="connsiteX6" fmla="*/ 2 w 1643080"/>
              <a:gd name="connsiteY6"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206087 h 4144809"/>
              <a:gd name="connsiteX0" fmla="*/ 19560 w 1662638"/>
              <a:gd name="connsiteY0" fmla="*/ 206087 h 4144809"/>
              <a:gd name="connsiteX1" fmla="*/ 841097 w 1662638"/>
              <a:gd name="connsiteY1" fmla="*/ 411472 h 4144809"/>
              <a:gd name="connsiteX2" fmla="*/ 1662634 w 1662638"/>
              <a:gd name="connsiteY2" fmla="*/ 206089 h 4144809"/>
              <a:gd name="connsiteX3" fmla="*/ 958459 w 1662638"/>
              <a:gd name="connsiteY3" fmla="*/ 4142000 h 4144809"/>
              <a:gd name="connsiteX4" fmla="*/ 723734 w 1662638"/>
              <a:gd name="connsiteY4" fmla="*/ 4142000 h 4144809"/>
              <a:gd name="connsiteX5" fmla="*/ 19560 w 1662638"/>
              <a:gd name="connsiteY5" fmla="*/ 206087 h 4144809"/>
              <a:gd name="connsiteX0" fmla="*/ 19560 w 1662638"/>
              <a:gd name="connsiteY0" fmla="*/ 206087 h 4144809"/>
              <a:gd name="connsiteX1" fmla="*/ 723735 w 1662638"/>
              <a:gd name="connsiteY1" fmla="*/ 2810 h 4144809"/>
              <a:gd name="connsiteX2" fmla="*/ 958460 w 1662638"/>
              <a:gd name="connsiteY2" fmla="*/ 2810 h 4144809"/>
              <a:gd name="connsiteX3" fmla="*/ 1662634 w 1662638"/>
              <a:gd name="connsiteY3" fmla="*/ 206089 h 4144809"/>
              <a:gd name="connsiteX4" fmla="*/ 958459 w 1662638"/>
              <a:gd name="connsiteY4" fmla="*/ 409366 h 4144809"/>
              <a:gd name="connsiteX5" fmla="*/ 723734 w 1662638"/>
              <a:gd name="connsiteY5" fmla="*/ 409366 h 4144809"/>
              <a:gd name="connsiteX6" fmla="*/ 19560 w 1662638"/>
              <a:gd name="connsiteY6" fmla="*/ 206088 h 4144809"/>
              <a:gd name="connsiteX7" fmla="*/ 19560 w 1662638"/>
              <a:gd name="connsiteY7" fmla="*/ 206087 h 4144809"/>
              <a:gd name="connsiteX0" fmla="*/ 1662634 w 1662638"/>
              <a:gd name="connsiteY0" fmla="*/ 206087 h 4144809"/>
              <a:gd name="connsiteX1" fmla="*/ 958459 w 1662638"/>
              <a:gd name="connsiteY1" fmla="*/ 409364 h 4144809"/>
              <a:gd name="connsiteX2" fmla="*/ 723734 w 1662638"/>
              <a:gd name="connsiteY2" fmla="*/ 409364 h 4144809"/>
              <a:gd name="connsiteX3" fmla="*/ 19560 w 1662638"/>
              <a:gd name="connsiteY3" fmla="*/ 206086 h 4144809"/>
              <a:gd name="connsiteX4" fmla="*/ 723735 w 1662638"/>
              <a:gd name="connsiteY4" fmla="*/ 2809 h 4144809"/>
              <a:gd name="connsiteX5" fmla="*/ 958460 w 1662638"/>
              <a:gd name="connsiteY5" fmla="*/ 2809 h 4144809"/>
              <a:gd name="connsiteX6" fmla="*/ 1662634 w 1662638"/>
              <a:gd name="connsiteY6" fmla="*/ 206088 h 4144809"/>
              <a:gd name="connsiteX7" fmla="*/ 958459 w 1662638"/>
              <a:gd name="connsiteY7" fmla="*/ 4142000 h 4144809"/>
              <a:gd name="connsiteX8" fmla="*/ 723734 w 1662638"/>
              <a:gd name="connsiteY8" fmla="*/ 4142000 h 4144809"/>
              <a:gd name="connsiteX9" fmla="*/ 19560 w 1662638"/>
              <a:gd name="connsiteY9" fmla="*/ 206087 h 4144809"/>
              <a:gd name="connsiteX0" fmla="*/ 104120 w 1747198"/>
              <a:gd name="connsiteY0" fmla="*/ 206087 h 4144809"/>
              <a:gd name="connsiteX1" fmla="*/ 925657 w 1747198"/>
              <a:gd name="connsiteY1" fmla="*/ 411472 h 4144809"/>
              <a:gd name="connsiteX2" fmla="*/ 1747194 w 1747198"/>
              <a:gd name="connsiteY2" fmla="*/ 206089 h 4144809"/>
              <a:gd name="connsiteX3" fmla="*/ 1043019 w 1747198"/>
              <a:gd name="connsiteY3" fmla="*/ 4142000 h 4144809"/>
              <a:gd name="connsiteX4" fmla="*/ 808294 w 1747198"/>
              <a:gd name="connsiteY4" fmla="*/ 4142000 h 4144809"/>
              <a:gd name="connsiteX5" fmla="*/ 461310 w 1747198"/>
              <a:gd name="connsiteY5" fmla="*/ 2358158 h 4144809"/>
              <a:gd name="connsiteX6" fmla="*/ 104120 w 1747198"/>
              <a:gd name="connsiteY6" fmla="*/ 206087 h 4144809"/>
              <a:gd name="connsiteX0" fmla="*/ 104120 w 1747198"/>
              <a:gd name="connsiteY0" fmla="*/ 206087 h 4144809"/>
              <a:gd name="connsiteX1" fmla="*/ 808295 w 1747198"/>
              <a:gd name="connsiteY1" fmla="*/ 2810 h 4144809"/>
              <a:gd name="connsiteX2" fmla="*/ 1043020 w 1747198"/>
              <a:gd name="connsiteY2" fmla="*/ 2810 h 4144809"/>
              <a:gd name="connsiteX3" fmla="*/ 1747194 w 1747198"/>
              <a:gd name="connsiteY3" fmla="*/ 206089 h 4144809"/>
              <a:gd name="connsiteX4" fmla="*/ 1043019 w 1747198"/>
              <a:gd name="connsiteY4" fmla="*/ 409366 h 4144809"/>
              <a:gd name="connsiteX5" fmla="*/ 808294 w 1747198"/>
              <a:gd name="connsiteY5" fmla="*/ 409366 h 4144809"/>
              <a:gd name="connsiteX6" fmla="*/ 104120 w 1747198"/>
              <a:gd name="connsiteY6" fmla="*/ 206088 h 4144809"/>
              <a:gd name="connsiteX7" fmla="*/ 104120 w 1747198"/>
              <a:gd name="connsiteY7" fmla="*/ 206087 h 4144809"/>
              <a:gd name="connsiteX0" fmla="*/ 1747194 w 1747198"/>
              <a:gd name="connsiteY0" fmla="*/ 206087 h 4144809"/>
              <a:gd name="connsiteX1" fmla="*/ 1043019 w 1747198"/>
              <a:gd name="connsiteY1" fmla="*/ 409364 h 4144809"/>
              <a:gd name="connsiteX2" fmla="*/ 808294 w 1747198"/>
              <a:gd name="connsiteY2" fmla="*/ 409364 h 4144809"/>
              <a:gd name="connsiteX3" fmla="*/ 104120 w 1747198"/>
              <a:gd name="connsiteY3" fmla="*/ 206086 h 4144809"/>
              <a:gd name="connsiteX4" fmla="*/ 808295 w 1747198"/>
              <a:gd name="connsiteY4" fmla="*/ 2809 h 4144809"/>
              <a:gd name="connsiteX5" fmla="*/ 1043020 w 1747198"/>
              <a:gd name="connsiteY5" fmla="*/ 2809 h 4144809"/>
              <a:gd name="connsiteX6" fmla="*/ 1747194 w 1747198"/>
              <a:gd name="connsiteY6" fmla="*/ 206088 h 4144809"/>
              <a:gd name="connsiteX7" fmla="*/ 1043019 w 1747198"/>
              <a:gd name="connsiteY7" fmla="*/ 4142000 h 4144809"/>
              <a:gd name="connsiteX8" fmla="*/ 808294 w 1747198"/>
              <a:gd name="connsiteY8" fmla="*/ 4142000 h 4144809"/>
              <a:gd name="connsiteX9" fmla="*/ 104120 w 1747198"/>
              <a:gd name="connsiteY9" fmla="*/ 206087 h 4144809"/>
              <a:gd name="connsiteX0" fmla="*/ 19560 w 1662638"/>
              <a:gd name="connsiteY0" fmla="*/ 206087 h 4144809"/>
              <a:gd name="connsiteX1" fmla="*/ 841097 w 1662638"/>
              <a:gd name="connsiteY1" fmla="*/ 411472 h 4144809"/>
              <a:gd name="connsiteX2" fmla="*/ 1662634 w 1662638"/>
              <a:gd name="connsiteY2" fmla="*/ 206089 h 4144809"/>
              <a:gd name="connsiteX3" fmla="*/ 958459 w 1662638"/>
              <a:gd name="connsiteY3" fmla="*/ 4142000 h 4144809"/>
              <a:gd name="connsiteX4" fmla="*/ 723734 w 1662638"/>
              <a:gd name="connsiteY4" fmla="*/ 4142000 h 4144809"/>
              <a:gd name="connsiteX5" fmla="*/ 19560 w 1662638"/>
              <a:gd name="connsiteY5" fmla="*/ 206087 h 4144809"/>
              <a:gd name="connsiteX0" fmla="*/ 19560 w 1662638"/>
              <a:gd name="connsiteY0" fmla="*/ 206087 h 4144809"/>
              <a:gd name="connsiteX1" fmla="*/ 723735 w 1662638"/>
              <a:gd name="connsiteY1" fmla="*/ 2810 h 4144809"/>
              <a:gd name="connsiteX2" fmla="*/ 958460 w 1662638"/>
              <a:gd name="connsiteY2" fmla="*/ 2810 h 4144809"/>
              <a:gd name="connsiteX3" fmla="*/ 1662634 w 1662638"/>
              <a:gd name="connsiteY3" fmla="*/ 206089 h 4144809"/>
              <a:gd name="connsiteX4" fmla="*/ 958459 w 1662638"/>
              <a:gd name="connsiteY4" fmla="*/ 409366 h 4144809"/>
              <a:gd name="connsiteX5" fmla="*/ 723734 w 1662638"/>
              <a:gd name="connsiteY5" fmla="*/ 409366 h 4144809"/>
              <a:gd name="connsiteX6" fmla="*/ 19560 w 1662638"/>
              <a:gd name="connsiteY6" fmla="*/ 206088 h 4144809"/>
              <a:gd name="connsiteX7" fmla="*/ 19560 w 1662638"/>
              <a:gd name="connsiteY7" fmla="*/ 206087 h 4144809"/>
              <a:gd name="connsiteX0" fmla="*/ 1662634 w 1662638"/>
              <a:gd name="connsiteY0" fmla="*/ 206087 h 4144809"/>
              <a:gd name="connsiteX1" fmla="*/ 958459 w 1662638"/>
              <a:gd name="connsiteY1" fmla="*/ 409364 h 4144809"/>
              <a:gd name="connsiteX2" fmla="*/ 723734 w 1662638"/>
              <a:gd name="connsiteY2" fmla="*/ 409364 h 4144809"/>
              <a:gd name="connsiteX3" fmla="*/ 19560 w 1662638"/>
              <a:gd name="connsiteY3" fmla="*/ 206086 h 4144809"/>
              <a:gd name="connsiteX4" fmla="*/ 723735 w 1662638"/>
              <a:gd name="connsiteY4" fmla="*/ 2809 h 4144809"/>
              <a:gd name="connsiteX5" fmla="*/ 958460 w 1662638"/>
              <a:gd name="connsiteY5" fmla="*/ 2809 h 4144809"/>
              <a:gd name="connsiteX6" fmla="*/ 1662634 w 1662638"/>
              <a:gd name="connsiteY6" fmla="*/ 206088 h 4144809"/>
              <a:gd name="connsiteX7" fmla="*/ 958459 w 1662638"/>
              <a:gd name="connsiteY7" fmla="*/ 4142000 h 4144809"/>
              <a:gd name="connsiteX8" fmla="*/ 723734 w 1662638"/>
              <a:gd name="connsiteY8" fmla="*/ 4142000 h 4144809"/>
              <a:gd name="connsiteX9" fmla="*/ 19560 w 1662638"/>
              <a:gd name="connsiteY9" fmla="*/ 206087 h 414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2638" h="4144809" stroke="0" extrusionOk="0">
                <a:moveTo>
                  <a:pt x="19560" y="206087"/>
                </a:moveTo>
                <a:cubicBezTo>
                  <a:pt x="19558" y="319518"/>
                  <a:pt x="387373" y="411472"/>
                  <a:pt x="841097" y="411472"/>
                </a:cubicBezTo>
                <a:cubicBezTo>
                  <a:pt x="1294818" y="411472"/>
                  <a:pt x="1662632" y="319519"/>
                  <a:pt x="1662634" y="206089"/>
                </a:cubicBezTo>
                <a:lnTo>
                  <a:pt x="958459" y="4142000"/>
                </a:lnTo>
                <a:cubicBezTo>
                  <a:pt x="880621" y="4144809"/>
                  <a:pt x="801573" y="4144809"/>
                  <a:pt x="723734" y="4142000"/>
                </a:cubicBezTo>
                <a:cubicBezTo>
                  <a:pt x="567251" y="3486015"/>
                  <a:pt x="0" y="827842"/>
                  <a:pt x="19560" y="206087"/>
                </a:cubicBezTo>
                <a:close/>
              </a:path>
              <a:path w="1662638" h="4144809" fill="lighten" stroke="0" extrusionOk="0">
                <a:moveTo>
                  <a:pt x="19560" y="206087"/>
                </a:moveTo>
                <a:cubicBezTo>
                  <a:pt x="19562" y="103991"/>
                  <a:pt x="319539" y="17396"/>
                  <a:pt x="723735" y="2810"/>
                </a:cubicBezTo>
                <a:cubicBezTo>
                  <a:pt x="801573" y="1"/>
                  <a:pt x="880621" y="1"/>
                  <a:pt x="958460" y="2810"/>
                </a:cubicBezTo>
                <a:cubicBezTo>
                  <a:pt x="1362660" y="17395"/>
                  <a:pt x="1662638" y="103992"/>
                  <a:pt x="1662634" y="206089"/>
                </a:cubicBezTo>
                <a:cubicBezTo>
                  <a:pt x="1662634" y="308185"/>
                  <a:pt x="1362656" y="394781"/>
                  <a:pt x="958459" y="409366"/>
                </a:cubicBezTo>
                <a:cubicBezTo>
                  <a:pt x="880621" y="412175"/>
                  <a:pt x="801573" y="412175"/>
                  <a:pt x="723734" y="409366"/>
                </a:cubicBezTo>
                <a:cubicBezTo>
                  <a:pt x="319536" y="394781"/>
                  <a:pt x="19558" y="308184"/>
                  <a:pt x="19560" y="206088"/>
                </a:cubicBezTo>
                <a:lnTo>
                  <a:pt x="19560" y="206087"/>
                </a:lnTo>
                <a:close/>
              </a:path>
              <a:path w="1662638" h="4144809" fill="none" extrusionOk="0">
                <a:moveTo>
                  <a:pt x="1662634" y="206087"/>
                </a:moveTo>
                <a:cubicBezTo>
                  <a:pt x="1662634" y="308183"/>
                  <a:pt x="1362656" y="394779"/>
                  <a:pt x="958459" y="409364"/>
                </a:cubicBezTo>
                <a:cubicBezTo>
                  <a:pt x="880621" y="412173"/>
                  <a:pt x="801573" y="412173"/>
                  <a:pt x="723734" y="409364"/>
                </a:cubicBezTo>
                <a:cubicBezTo>
                  <a:pt x="319536" y="394779"/>
                  <a:pt x="19558" y="308182"/>
                  <a:pt x="19560" y="206086"/>
                </a:cubicBezTo>
                <a:cubicBezTo>
                  <a:pt x="19562" y="103990"/>
                  <a:pt x="319539" y="17395"/>
                  <a:pt x="723735" y="2809"/>
                </a:cubicBezTo>
                <a:cubicBezTo>
                  <a:pt x="801573" y="0"/>
                  <a:pt x="880621" y="0"/>
                  <a:pt x="958460" y="2809"/>
                </a:cubicBezTo>
                <a:cubicBezTo>
                  <a:pt x="1362660" y="17394"/>
                  <a:pt x="1662638" y="103991"/>
                  <a:pt x="1662634" y="206088"/>
                </a:cubicBezTo>
                <a:lnTo>
                  <a:pt x="958459" y="4142000"/>
                </a:lnTo>
                <a:cubicBezTo>
                  <a:pt x="880621" y="4144809"/>
                  <a:pt x="801573" y="4144809"/>
                  <a:pt x="723734" y="4142000"/>
                </a:cubicBezTo>
                <a:cubicBezTo>
                  <a:pt x="567251" y="3486015"/>
                  <a:pt x="166263" y="1026069"/>
                  <a:pt x="19560" y="206087"/>
                </a:cubicBezTo>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44" name="자유형 43"/>
          <p:cNvSpPr/>
          <p:nvPr/>
        </p:nvSpPr>
        <p:spPr>
          <a:xfrm>
            <a:off x="4803459" y="3974161"/>
            <a:ext cx="4210972" cy="2980432"/>
          </a:xfrm>
          <a:custGeom>
            <a:avLst/>
            <a:gdLst>
              <a:gd name="connsiteX0" fmla="*/ 0 w 8458200"/>
              <a:gd name="connsiteY0" fmla="*/ 0 h 5768975"/>
              <a:gd name="connsiteX1" fmla="*/ 1828800 w 8458200"/>
              <a:gd name="connsiteY1" fmla="*/ 4953000 h 5768975"/>
              <a:gd name="connsiteX2" fmla="*/ 6591300 w 8458200"/>
              <a:gd name="connsiteY2" fmla="*/ 4895850 h 5768975"/>
              <a:gd name="connsiteX3" fmla="*/ 8458200 w 8458200"/>
              <a:gd name="connsiteY3" fmla="*/ 5010150 h 5768975"/>
            </a:gdLst>
            <a:ahLst/>
            <a:cxnLst>
              <a:cxn ang="0">
                <a:pos x="connsiteX0" y="connsiteY0"/>
              </a:cxn>
              <a:cxn ang="0">
                <a:pos x="connsiteX1" y="connsiteY1"/>
              </a:cxn>
              <a:cxn ang="0">
                <a:pos x="connsiteX2" y="connsiteY2"/>
              </a:cxn>
              <a:cxn ang="0">
                <a:pos x="connsiteX3" y="connsiteY3"/>
              </a:cxn>
            </a:cxnLst>
            <a:rect l="l" t="t" r="r" b="b"/>
            <a:pathLst>
              <a:path w="8458200" h="5768975">
                <a:moveTo>
                  <a:pt x="0" y="0"/>
                </a:moveTo>
                <a:cubicBezTo>
                  <a:pt x="365125" y="2068512"/>
                  <a:pt x="730250" y="4137025"/>
                  <a:pt x="1828800" y="4953000"/>
                </a:cubicBezTo>
                <a:cubicBezTo>
                  <a:pt x="2927350" y="5768975"/>
                  <a:pt x="5486400" y="4886325"/>
                  <a:pt x="6591300" y="4895850"/>
                </a:cubicBezTo>
                <a:cubicBezTo>
                  <a:pt x="7696200" y="4905375"/>
                  <a:pt x="8077200" y="4957762"/>
                  <a:pt x="8458200" y="5010150"/>
                </a:cubicBezTo>
              </a:path>
            </a:pathLst>
          </a:cu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46" name="순서도: 수동 연산 45"/>
          <p:cNvSpPr/>
          <p:nvPr/>
        </p:nvSpPr>
        <p:spPr>
          <a:xfrm rot="10800000">
            <a:off x="8566333" y="6449556"/>
            <a:ext cx="711319" cy="142264"/>
          </a:xfrm>
          <a:prstGeom prst="flowChartManualOperation">
            <a:avLst/>
          </a:prstGeom>
          <a:gradFill>
            <a:gsLst>
              <a:gs pos="0">
                <a:schemeClr val="tx2">
                  <a:lumMod val="60000"/>
                  <a:lumOff val="40000"/>
                </a:schemeClr>
              </a:gs>
              <a:gs pos="50000">
                <a:schemeClr val="tx2">
                  <a:lumMod val="40000"/>
                  <a:lumOff val="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61" name="그룹 60"/>
          <p:cNvGrpSpPr/>
          <p:nvPr/>
        </p:nvGrpSpPr>
        <p:grpSpPr>
          <a:xfrm>
            <a:off x="3805243" y="2544422"/>
            <a:ext cx="1850438" cy="4238812"/>
            <a:chOff x="3214678" y="3357562"/>
            <a:chExt cx="3716811" cy="8514118"/>
          </a:xfrm>
        </p:grpSpPr>
        <p:cxnSp>
          <p:nvCxnSpPr>
            <p:cNvPr id="62" name="직선 연결선 61"/>
            <p:cNvCxnSpPr/>
            <p:nvPr/>
          </p:nvCxnSpPr>
          <p:spPr>
            <a:xfrm>
              <a:off x="4429124" y="3357562"/>
              <a:ext cx="0" cy="8001056"/>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776791" y="11408029"/>
              <a:ext cx="2154698" cy="463651"/>
            </a:xfrm>
            <a:prstGeom prst="rect">
              <a:avLst/>
            </a:prstGeom>
            <a:noFill/>
          </p:spPr>
          <p:txBody>
            <a:bodyPr wrap="none" rtlCol="0">
              <a:spAutoFit/>
            </a:bodyPr>
            <a:lstStyle/>
            <a:p>
              <a:r>
                <a:rPr lang="en-US" altLang="ko-KR" sz="900" dirty="0" smtClean="0"/>
                <a:t>Weight (100 kg) </a:t>
              </a:r>
              <a:endParaRPr lang="ko-KR" altLang="en-US" sz="900" dirty="0"/>
            </a:p>
          </p:txBody>
        </p:sp>
        <p:grpSp>
          <p:nvGrpSpPr>
            <p:cNvPr id="64" name="그룹 98"/>
            <p:cNvGrpSpPr/>
            <p:nvPr/>
          </p:nvGrpSpPr>
          <p:grpSpPr>
            <a:xfrm>
              <a:off x="4014784" y="11358618"/>
              <a:ext cx="813926" cy="326435"/>
              <a:chOff x="5316385" y="10389241"/>
              <a:chExt cx="813926" cy="326435"/>
            </a:xfrm>
          </p:grpSpPr>
          <p:sp>
            <p:nvSpPr>
              <p:cNvPr id="74" name="원통 73"/>
              <p:cNvSpPr/>
              <p:nvPr/>
            </p:nvSpPr>
            <p:spPr>
              <a:xfrm rot="19871420">
                <a:off x="5316385" y="10389241"/>
                <a:ext cx="406522" cy="22894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5" name="원통 74"/>
              <p:cNvSpPr/>
              <p:nvPr/>
            </p:nvSpPr>
            <p:spPr>
              <a:xfrm rot="2348618">
                <a:off x="5656896" y="10399749"/>
                <a:ext cx="473415" cy="210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6" name="원통 75"/>
              <p:cNvSpPr/>
              <p:nvPr/>
            </p:nvSpPr>
            <p:spPr>
              <a:xfrm>
                <a:off x="5429256" y="10429924"/>
                <a:ext cx="500066" cy="2857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sp>
          <p:nvSpPr>
            <p:cNvPr id="65" name="모서리가 둥근 직사각형 64"/>
            <p:cNvSpPr/>
            <p:nvPr/>
          </p:nvSpPr>
          <p:spPr>
            <a:xfrm>
              <a:off x="4286248" y="6424448"/>
              <a:ext cx="142877" cy="4286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6" name="모서리가 둥근 직사각형 65"/>
            <p:cNvSpPr/>
            <p:nvPr/>
          </p:nvSpPr>
          <p:spPr>
            <a:xfrm>
              <a:off x="4286248" y="7322371"/>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7" name="모서리가 둥근 직사각형 66"/>
            <p:cNvSpPr/>
            <p:nvPr/>
          </p:nvSpPr>
          <p:spPr>
            <a:xfrm>
              <a:off x="4286248" y="8501098"/>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8" name="모서리가 둥근 직사각형 67"/>
            <p:cNvSpPr/>
            <p:nvPr/>
          </p:nvSpPr>
          <p:spPr>
            <a:xfrm>
              <a:off x="4286248" y="9679825"/>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9" name="모서리가 둥근 직사각형 68"/>
            <p:cNvSpPr/>
            <p:nvPr/>
          </p:nvSpPr>
          <p:spPr>
            <a:xfrm>
              <a:off x="4286248" y="10858552"/>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70" name="TextBox 155"/>
            <p:cNvSpPr txBox="1"/>
            <p:nvPr/>
          </p:nvSpPr>
          <p:spPr>
            <a:xfrm>
              <a:off x="3357555" y="6215082"/>
              <a:ext cx="928693"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(5m) </a:t>
              </a:r>
            </a:p>
          </p:txBody>
        </p:sp>
        <p:sp>
          <p:nvSpPr>
            <p:cNvPr id="71" name="TextBox 155"/>
            <p:cNvSpPr txBox="1"/>
            <p:nvPr/>
          </p:nvSpPr>
          <p:spPr>
            <a:xfrm>
              <a:off x="3214678" y="8299434"/>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(20m) </a:t>
              </a:r>
            </a:p>
          </p:txBody>
        </p:sp>
        <p:sp>
          <p:nvSpPr>
            <p:cNvPr id="72" name="TextBox 155"/>
            <p:cNvSpPr txBox="1"/>
            <p:nvPr/>
          </p:nvSpPr>
          <p:spPr>
            <a:xfrm>
              <a:off x="3214678" y="9442444"/>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(30m) </a:t>
              </a:r>
            </a:p>
          </p:txBody>
        </p:sp>
        <p:sp>
          <p:nvSpPr>
            <p:cNvPr id="73" name="TextBox 155"/>
            <p:cNvSpPr txBox="1"/>
            <p:nvPr/>
          </p:nvSpPr>
          <p:spPr>
            <a:xfrm>
              <a:off x="3214678" y="10656887"/>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(40m) </a:t>
              </a:r>
            </a:p>
          </p:txBody>
        </p:sp>
      </p:grpSp>
      <p:sp>
        <p:nvSpPr>
          <p:cNvPr id="87"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The IORS</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88" name="TextBox 87"/>
          <p:cNvSpPr txBox="1"/>
          <p:nvPr/>
        </p:nvSpPr>
        <p:spPr>
          <a:xfrm>
            <a:off x="870613" y="1415400"/>
            <a:ext cx="947695"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Roof Deck</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93" name="TextBox 92"/>
          <p:cNvSpPr txBox="1"/>
          <p:nvPr/>
        </p:nvSpPr>
        <p:spPr>
          <a:xfrm>
            <a:off x="851377" y="1775440"/>
            <a:ext cx="966931"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Main Deck</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94" name="TextBox 93"/>
          <p:cNvSpPr txBox="1"/>
          <p:nvPr/>
        </p:nvSpPr>
        <p:spPr>
          <a:xfrm>
            <a:off x="808095" y="2137261"/>
            <a:ext cx="1010213"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Cellar Deck</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95" name="TextBox 94"/>
          <p:cNvSpPr txBox="1"/>
          <p:nvPr/>
        </p:nvSpPr>
        <p:spPr>
          <a:xfrm>
            <a:off x="279104" y="2754983"/>
            <a:ext cx="1539204"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Intermediate Deck</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96" name="TextBox 95"/>
          <p:cNvSpPr txBox="1"/>
          <p:nvPr/>
        </p:nvSpPr>
        <p:spPr>
          <a:xfrm>
            <a:off x="670238" y="3397497"/>
            <a:ext cx="1148070"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Bottom Deck</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97" name="TextBox 96"/>
          <p:cNvSpPr txBox="1"/>
          <p:nvPr/>
        </p:nvSpPr>
        <p:spPr>
          <a:xfrm>
            <a:off x="931527" y="1098420"/>
            <a:ext cx="886781"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err="1" smtClean="0">
                <a:ln>
                  <a:noFill/>
                </a:ln>
                <a:solidFill>
                  <a:srgbClr val="0066FF"/>
                </a:solidFill>
                <a:effectLst/>
                <a:uLnTx/>
                <a:uFillTx/>
              </a:rPr>
              <a:t>Heli</a:t>
            </a:r>
            <a:r>
              <a:rPr kumimoji="0" lang="en-US" altLang="ko-KR" sz="1200" b="1" i="0" u="none" strike="noStrike" kern="0" cap="none" spc="0" normalizeH="0" baseline="0" noProof="0" dirty="0" smtClean="0">
                <a:ln>
                  <a:noFill/>
                </a:ln>
                <a:solidFill>
                  <a:srgbClr val="0066FF"/>
                </a:solidFill>
                <a:effectLst/>
                <a:uLnTx/>
                <a:uFillTx/>
              </a:rPr>
              <a:t> Deck</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98" name="TextBox 97"/>
          <p:cNvSpPr txBox="1"/>
          <p:nvPr/>
        </p:nvSpPr>
        <p:spPr>
          <a:xfrm>
            <a:off x="662222" y="3708623"/>
            <a:ext cx="1156086"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Boat Landing</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103" name="직사각형 102"/>
          <p:cNvSpPr/>
          <p:nvPr/>
        </p:nvSpPr>
        <p:spPr>
          <a:xfrm>
            <a:off x="5418708" y="1836415"/>
            <a:ext cx="5184576" cy="2723823"/>
          </a:xfrm>
          <a:prstGeom prst="rect">
            <a:avLst/>
          </a:prstGeom>
        </p:spPr>
        <p:txBody>
          <a:bodyPr wrap="square">
            <a:spAutoFit/>
          </a:bodyPr>
          <a:lstStyle/>
          <a:p>
            <a:pPr lvl="0" defTabSz="914400" latinLnBrk="0">
              <a:lnSpc>
                <a:spcPct val="150000"/>
              </a:lnSpc>
              <a:buFont typeface="Wingdings" pitchFamily="2" charset="2"/>
              <a:buChar char="§"/>
              <a:defRPr/>
            </a:pPr>
            <a:r>
              <a:rPr lang="en-US" altLang="ko-KR" sz="1800" kern="0" dirty="0" smtClean="0">
                <a:solidFill>
                  <a:prstClr val="black"/>
                </a:solidFill>
                <a:latin typeface="Times New Roman" panose="02020603050405020304" pitchFamily="18" charset="0"/>
                <a:cs typeface="Times New Roman" panose="02020603050405020304" pitchFamily="18" charset="0"/>
              </a:rPr>
              <a:t> Completion </a:t>
            </a:r>
            <a:r>
              <a:rPr lang="en-US" altLang="ko-KR" sz="1800" kern="0" dirty="0">
                <a:solidFill>
                  <a:prstClr val="black"/>
                </a:solidFill>
                <a:latin typeface="Times New Roman" panose="02020603050405020304" pitchFamily="18" charset="0"/>
                <a:cs typeface="Times New Roman" panose="02020603050405020304" pitchFamily="18" charset="0"/>
              </a:rPr>
              <a:t>: </a:t>
            </a:r>
            <a:r>
              <a:rPr lang="en-US" altLang="ko-KR" sz="1800" kern="0" dirty="0" smtClean="0">
                <a:solidFill>
                  <a:prstClr val="black"/>
                </a:solidFill>
                <a:latin typeface="Times New Roman" panose="02020603050405020304" pitchFamily="18" charset="0"/>
                <a:cs typeface="Times New Roman" panose="02020603050405020304" pitchFamily="18" charset="0"/>
              </a:rPr>
              <a:t>Year 2003 </a:t>
            </a:r>
            <a:r>
              <a:rPr lang="en-US" altLang="ko-KR" sz="1800" kern="0" dirty="0">
                <a:solidFill>
                  <a:prstClr val="black"/>
                </a:solidFill>
                <a:latin typeface="Times New Roman" panose="02020603050405020304" pitchFamily="18" charset="0"/>
                <a:cs typeface="Times New Roman" panose="02020603050405020304" pitchFamily="18" charset="0"/>
              </a:rPr>
              <a:t>(1995~2003)</a:t>
            </a:r>
          </a:p>
          <a:p>
            <a:pPr lvl="0" defTabSz="914400" latinLnBrk="0">
              <a:lnSpc>
                <a:spcPct val="150000"/>
              </a:lnSpc>
              <a:buFont typeface="Wingdings" pitchFamily="2" charset="2"/>
              <a:buChar char="§"/>
              <a:defRPr/>
            </a:pPr>
            <a:r>
              <a:rPr lang="en-US" altLang="ko-KR" sz="1800" kern="0" dirty="0" smtClean="0">
                <a:solidFill>
                  <a:prstClr val="black"/>
                </a:solidFill>
                <a:latin typeface="Times New Roman" panose="02020603050405020304" pitchFamily="18" charset="0"/>
                <a:cs typeface="Times New Roman" panose="02020603050405020304" pitchFamily="18" charset="0"/>
              </a:rPr>
              <a:t> Depth </a:t>
            </a:r>
            <a:r>
              <a:rPr lang="en-US" altLang="ko-KR" sz="1800" kern="0" dirty="0">
                <a:solidFill>
                  <a:prstClr val="black"/>
                </a:solidFill>
                <a:latin typeface="Times New Roman" panose="02020603050405020304" pitchFamily="18" charset="0"/>
                <a:cs typeface="Times New Roman" panose="02020603050405020304" pitchFamily="18" charset="0"/>
              </a:rPr>
              <a:t>: 41 m (Total Height : 77m</a:t>
            </a:r>
            <a:r>
              <a:rPr lang="en-US" altLang="ko-KR" sz="1800" kern="0" dirty="0" smtClean="0">
                <a:solidFill>
                  <a:prstClr val="black"/>
                </a:solidFill>
                <a:latin typeface="Times New Roman" panose="02020603050405020304" pitchFamily="18" charset="0"/>
                <a:cs typeface="Times New Roman" panose="02020603050405020304" pitchFamily="18" charset="0"/>
              </a:rPr>
              <a:t>)</a:t>
            </a:r>
          </a:p>
          <a:p>
            <a:pPr defTabSz="914400" latinLnBrk="0">
              <a:lnSpc>
                <a:spcPct val="150000"/>
              </a:lnSpc>
              <a:buFont typeface="Wingdings" pitchFamily="2" charset="2"/>
              <a:buChar char="§"/>
              <a:defRPr/>
            </a:pPr>
            <a:r>
              <a:rPr lang="en-US" altLang="ko-KR" sz="1800" kern="0" dirty="0">
                <a:solidFill>
                  <a:prstClr val="black"/>
                </a:solidFill>
                <a:latin typeface="Times New Roman" panose="02020603050405020304" pitchFamily="18" charset="0"/>
                <a:cs typeface="Times New Roman" panose="02020603050405020304" pitchFamily="18" charset="0"/>
              </a:rPr>
              <a:t> Total area</a:t>
            </a:r>
            <a:r>
              <a:rPr lang="ko-KR" altLang="en-US" sz="1800" kern="0" dirty="0">
                <a:solidFill>
                  <a:prstClr val="black"/>
                </a:solidFill>
                <a:latin typeface="Times New Roman" panose="02020603050405020304" pitchFamily="18" charset="0"/>
                <a:cs typeface="Times New Roman" panose="02020603050405020304" pitchFamily="18" charset="0"/>
              </a:rPr>
              <a:t> </a:t>
            </a:r>
            <a:r>
              <a:rPr lang="en-US" altLang="ko-KR" sz="1800" kern="0" dirty="0">
                <a:solidFill>
                  <a:prstClr val="black"/>
                </a:solidFill>
                <a:latin typeface="Times New Roman" panose="02020603050405020304" pitchFamily="18" charset="0"/>
                <a:cs typeface="Times New Roman" panose="02020603050405020304" pitchFamily="18" charset="0"/>
              </a:rPr>
              <a:t>1,345</a:t>
            </a:r>
            <a:r>
              <a:rPr lang="ko-KR" altLang="en-US" sz="1800" kern="0" dirty="0" smtClean="0">
                <a:solidFill>
                  <a:prstClr val="black"/>
                </a:solidFill>
                <a:latin typeface="Times New Roman" panose="02020603050405020304" pitchFamily="18" charset="0"/>
                <a:cs typeface="Times New Roman" panose="02020603050405020304" pitchFamily="18" charset="0"/>
              </a:rPr>
              <a:t>㎡</a:t>
            </a:r>
            <a:endParaRPr lang="en-US" altLang="ko-KR" sz="1800" kern="0" dirty="0" smtClean="0">
              <a:solidFill>
                <a:prstClr val="black"/>
              </a:solidFill>
              <a:latin typeface="Times New Roman" panose="02020603050405020304" pitchFamily="18" charset="0"/>
              <a:cs typeface="Times New Roman" panose="02020603050405020304" pitchFamily="18" charset="0"/>
            </a:endParaRPr>
          </a:p>
          <a:p>
            <a:pPr defTabSz="914400" latinLnBrk="0">
              <a:lnSpc>
                <a:spcPct val="150000"/>
              </a:lnSpc>
              <a:buFont typeface="Wingdings" pitchFamily="2" charset="2"/>
              <a:buChar char="§"/>
              <a:defRPr/>
            </a:pPr>
            <a:r>
              <a:rPr lang="en-US" altLang="ko-KR" sz="1800" kern="0" dirty="0" smtClean="0">
                <a:solidFill>
                  <a:prstClr val="black"/>
                </a:solidFill>
                <a:latin typeface="Times New Roman" panose="02020603050405020304" pitchFamily="18" charset="0"/>
                <a:cs typeface="Times New Roman" panose="02020603050405020304" pitchFamily="18" charset="0"/>
              </a:rPr>
              <a:t> </a:t>
            </a:r>
            <a:r>
              <a:rPr lang="en-US" altLang="ko-KR" sz="1800" kern="0" dirty="0">
                <a:solidFill>
                  <a:prstClr val="black"/>
                </a:solidFill>
                <a:latin typeface="Times New Roman" panose="02020603050405020304" pitchFamily="18" charset="0"/>
                <a:cs typeface="Times New Roman" panose="02020603050405020304" pitchFamily="18" charset="0"/>
              </a:rPr>
              <a:t>Total weight</a:t>
            </a:r>
            <a:r>
              <a:rPr lang="ko-KR" altLang="en-US" sz="1800" kern="0" dirty="0">
                <a:solidFill>
                  <a:prstClr val="black"/>
                </a:solidFill>
                <a:latin typeface="Times New Roman" panose="02020603050405020304" pitchFamily="18" charset="0"/>
                <a:cs typeface="Times New Roman" panose="02020603050405020304" pitchFamily="18" charset="0"/>
              </a:rPr>
              <a:t> </a:t>
            </a:r>
            <a:r>
              <a:rPr lang="en-US" altLang="ko-KR" sz="1800" kern="0" dirty="0">
                <a:solidFill>
                  <a:prstClr val="black"/>
                </a:solidFill>
                <a:latin typeface="Times New Roman" panose="02020603050405020304" pitchFamily="18" charset="0"/>
                <a:cs typeface="Times New Roman" panose="02020603050405020304" pitchFamily="18" charset="0"/>
              </a:rPr>
              <a:t>3,400</a:t>
            </a:r>
            <a:r>
              <a:rPr lang="ko-KR" altLang="en-US" sz="1800" kern="0" dirty="0">
                <a:solidFill>
                  <a:prstClr val="black"/>
                </a:solidFill>
                <a:latin typeface="Times New Roman" panose="02020603050405020304" pitchFamily="18" charset="0"/>
                <a:cs typeface="Times New Roman" panose="02020603050405020304" pitchFamily="18" charset="0"/>
              </a:rPr>
              <a:t> </a:t>
            </a:r>
            <a:r>
              <a:rPr lang="en-US" altLang="ko-KR" sz="1800" kern="0" dirty="0" err="1" smtClean="0">
                <a:solidFill>
                  <a:prstClr val="black"/>
                </a:solidFill>
                <a:latin typeface="Times New Roman" panose="02020603050405020304" pitchFamily="18" charset="0"/>
                <a:cs typeface="Times New Roman" panose="02020603050405020304" pitchFamily="18" charset="0"/>
              </a:rPr>
              <a:t>tonnes</a:t>
            </a:r>
            <a:endParaRPr lang="ko-KR" altLang="en-US" sz="1800" kern="0" dirty="0">
              <a:solidFill>
                <a:prstClr val="black"/>
              </a:solidFill>
              <a:latin typeface="Times New Roman" panose="02020603050405020304" pitchFamily="18" charset="0"/>
              <a:cs typeface="Times New Roman" panose="02020603050405020304" pitchFamily="18" charset="0"/>
            </a:endParaRPr>
          </a:p>
          <a:p>
            <a:pPr lvl="0" defTabSz="914400" latinLnBrk="0">
              <a:lnSpc>
                <a:spcPct val="150000"/>
              </a:lnSpc>
              <a:buFont typeface="Wingdings" pitchFamily="2" charset="2"/>
              <a:buChar char="§"/>
              <a:defRPr/>
            </a:pPr>
            <a:r>
              <a:rPr lang="en-US" altLang="ko-KR" sz="1800" kern="0" dirty="0" smtClean="0">
                <a:solidFill>
                  <a:prstClr val="black"/>
                </a:solidFill>
                <a:latin typeface="Times New Roman" panose="02020603050405020304" pitchFamily="18" charset="0"/>
                <a:cs typeface="Times New Roman" panose="02020603050405020304" pitchFamily="18" charset="0"/>
              </a:rPr>
              <a:t> Instruments : 35 different kinds </a:t>
            </a:r>
          </a:p>
          <a:p>
            <a:pPr lvl="0" defTabSz="914400" latinLnBrk="0">
              <a:defRPr/>
            </a:pPr>
            <a:r>
              <a:rPr lang="en-US" altLang="ko-KR" sz="1800" kern="0" dirty="0" smtClean="0">
                <a:solidFill>
                  <a:prstClr val="black"/>
                </a:solidFill>
                <a:latin typeface="Times New Roman" panose="02020603050405020304" pitchFamily="18" charset="0"/>
                <a:cs typeface="Times New Roman" panose="02020603050405020304" pitchFamily="18" charset="0"/>
              </a:rPr>
              <a:t>   (atmospheric, oceanographic, environmental, structural)</a:t>
            </a:r>
          </a:p>
        </p:txBody>
      </p:sp>
    </p:spTree>
    <p:extLst>
      <p:ext uri="{BB962C8B-B14F-4D97-AF65-F5344CB8AC3E}">
        <p14:creationId xmlns="" xmlns:p14="http://schemas.microsoft.com/office/powerpoint/2010/main" val="1371132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직사각형 24"/>
          <p:cNvSpPr/>
          <p:nvPr/>
        </p:nvSpPr>
        <p:spPr>
          <a:xfrm>
            <a:off x="-5047" y="4002624"/>
            <a:ext cx="10708399" cy="3094233"/>
          </a:xfrm>
          <a:prstGeom prst="rect">
            <a:avLst/>
          </a:prstGeom>
          <a:gradFill>
            <a:gsLst>
              <a:gs pos="0">
                <a:schemeClr val="tx2">
                  <a:lumMod val="60000"/>
                  <a:lumOff val="40000"/>
                </a:schemeClr>
              </a:gs>
              <a:gs pos="50000">
                <a:schemeClr val="tx2">
                  <a:lumMod val="40000"/>
                  <a:lumOff val="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2" name="그룹 1"/>
          <p:cNvGrpSpPr/>
          <p:nvPr/>
        </p:nvGrpSpPr>
        <p:grpSpPr>
          <a:xfrm>
            <a:off x="1818308" y="872837"/>
            <a:ext cx="4439115" cy="5755564"/>
            <a:chOff x="12465944" y="10870045"/>
            <a:chExt cx="8916457" cy="11560680"/>
          </a:xfrm>
        </p:grpSpPr>
        <p:grpSp>
          <p:nvGrpSpPr>
            <p:cNvPr id="3" name="그룹 71"/>
            <p:cNvGrpSpPr/>
            <p:nvPr/>
          </p:nvGrpSpPr>
          <p:grpSpPr>
            <a:xfrm>
              <a:off x="15287272" y="10870045"/>
              <a:ext cx="6095129" cy="6274534"/>
              <a:chOff x="4743332" y="6557895"/>
              <a:chExt cx="20738304" cy="19802200"/>
            </a:xfrm>
          </p:grpSpPr>
          <p:pic>
            <p:nvPicPr>
              <p:cNvPr id="23" name="Picture 2" descr="C:\Users\JM\Desktop\DSC_8458.png"/>
              <p:cNvPicPr>
                <a:picLocks noChangeAspect="1" noChangeArrowheads="1"/>
              </p:cNvPicPr>
              <p:nvPr/>
            </p:nvPicPr>
            <p:blipFill>
              <a:blip r:embed="rId3" cstate="print"/>
              <a:srcRect l="18613" t="3503" r="20471" b="8917"/>
              <a:stretch>
                <a:fillRect/>
              </a:stretch>
            </p:blipFill>
            <p:spPr bwMode="auto">
              <a:xfrm>
                <a:off x="4743332" y="6557895"/>
                <a:ext cx="20738304" cy="19802200"/>
              </a:xfrm>
              <a:prstGeom prst="rect">
                <a:avLst/>
              </a:prstGeom>
              <a:noFill/>
            </p:spPr>
          </p:pic>
          <p:pic>
            <p:nvPicPr>
              <p:cNvPr id="24" name="Picture 2" descr="C:\Users\JM\Desktop\사본 -기지전경2(모모새).png"/>
              <p:cNvPicPr>
                <a:picLocks noChangeAspect="1" noChangeArrowheads="1"/>
              </p:cNvPicPr>
              <p:nvPr/>
            </p:nvPicPr>
            <p:blipFill>
              <a:blip r:embed="rId4" cstate="print"/>
              <a:srcRect/>
              <a:stretch>
                <a:fillRect/>
              </a:stretch>
            </p:blipFill>
            <p:spPr bwMode="auto">
              <a:xfrm>
                <a:off x="9282041" y="8046996"/>
                <a:ext cx="573087" cy="2206625"/>
              </a:xfrm>
              <a:prstGeom prst="rect">
                <a:avLst/>
              </a:prstGeom>
              <a:noFill/>
            </p:spPr>
          </p:pic>
        </p:grpSp>
        <p:cxnSp>
          <p:nvCxnSpPr>
            <p:cNvPr id="4" name="직선 연결선 3"/>
            <p:cNvCxnSpPr/>
            <p:nvPr/>
          </p:nvCxnSpPr>
          <p:spPr bwMode="auto">
            <a:xfrm>
              <a:off x="14172115" y="16234747"/>
              <a:ext cx="2885087" cy="0"/>
            </a:xfrm>
            <a:prstGeom prst="line">
              <a:avLst/>
            </a:prstGeom>
            <a:noFill/>
            <a:ln w="9525" cap="flat" cmpd="sng" algn="ctr">
              <a:solidFill>
                <a:schemeClr val="tx1"/>
              </a:solidFill>
              <a:prstDash val="solid"/>
              <a:round/>
              <a:headEnd type="none" w="med" len="med"/>
              <a:tailEnd type="none" w="med" len="med"/>
            </a:ln>
            <a:effectLst/>
          </p:spPr>
        </p:cxnSp>
        <p:cxnSp>
          <p:nvCxnSpPr>
            <p:cNvPr id="5" name="직선 연결선 4"/>
            <p:cNvCxnSpPr/>
            <p:nvPr/>
          </p:nvCxnSpPr>
          <p:spPr bwMode="auto">
            <a:xfrm flipV="1">
              <a:off x="15968106" y="16280019"/>
              <a:ext cx="0" cy="837527"/>
            </a:xfrm>
            <a:prstGeom prst="line">
              <a:avLst/>
            </a:prstGeom>
            <a:noFill/>
            <a:ln w="6350" cap="flat" cmpd="sng" algn="ctr">
              <a:solidFill>
                <a:schemeClr val="tx1"/>
              </a:solidFill>
              <a:prstDash val="sysDot"/>
              <a:round/>
              <a:headEnd type="triangle" w="sm" len="med"/>
              <a:tailEnd type="triangle" w="sm" len="med"/>
            </a:ln>
            <a:effectLst/>
          </p:spPr>
        </p:cxnSp>
        <p:sp>
          <p:nvSpPr>
            <p:cNvPr id="6" name="TextBox 43"/>
            <p:cNvSpPr txBox="1"/>
            <p:nvPr/>
          </p:nvSpPr>
          <p:spPr>
            <a:xfrm>
              <a:off x="12868420" y="1597201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8m</a:t>
              </a:r>
              <a:endParaRPr lang="ko-KR" altLang="en-US" sz="1100" b="1" dirty="0">
                <a:solidFill>
                  <a:schemeClr val="tx1"/>
                </a:solidFill>
                <a:latin typeface="맑은 고딕" pitchFamily="50" charset="-127"/>
                <a:ea typeface="맑은 고딕" pitchFamily="50" charset="-127"/>
              </a:endParaRPr>
            </a:p>
          </p:txBody>
        </p:sp>
        <p:cxnSp>
          <p:nvCxnSpPr>
            <p:cNvPr id="7" name="직선 연결선 6"/>
            <p:cNvCxnSpPr/>
            <p:nvPr/>
          </p:nvCxnSpPr>
          <p:spPr bwMode="auto">
            <a:xfrm>
              <a:off x="13985555" y="15035045"/>
              <a:ext cx="3113639" cy="0"/>
            </a:xfrm>
            <a:prstGeom prst="line">
              <a:avLst/>
            </a:prstGeom>
            <a:noFill/>
            <a:ln w="9525" cap="flat" cmpd="sng" algn="ctr">
              <a:solidFill>
                <a:schemeClr val="tx1"/>
              </a:solidFill>
              <a:prstDash val="solid"/>
              <a:round/>
              <a:headEnd type="none" w="med" len="med"/>
              <a:tailEnd type="none" w="med" len="med"/>
            </a:ln>
            <a:effectLst/>
          </p:spPr>
        </p:cxnSp>
        <p:cxnSp>
          <p:nvCxnSpPr>
            <p:cNvPr id="8" name="직선 연결선 7"/>
            <p:cNvCxnSpPr/>
            <p:nvPr/>
          </p:nvCxnSpPr>
          <p:spPr bwMode="auto">
            <a:xfrm>
              <a:off x="13774145" y="13790073"/>
              <a:ext cx="3094093" cy="0"/>
            </a:xfrm>
            <a:prstGeom prst="line">
              <a:avLst/>
            </a:prstGeom>
            <a:noFill/>
            <a:ln w="9525" cap="flat" cmpd="sng" algn="ctr">
              <a:solidFill>
                <a:schemeClr val="tx1"/>
              </a:solidFill>
              <a:prstDash val="solid"/>
              <a:round/>
              <a:headEnd type="none" w="med" len="med"/>
              <a:tailEnd type="none" w="med" len="med"/>
            </a:ln>
            <a:effectLst/>
          </p:spPr>
        </p:cxnSp>
        <p:cxnSp>
          <p:nvCxnSpPr>
            <p:cNvPr id="9" name="직선 연결선 8"/>
            <p:cNvCxnSpPr/>
            <p:nvPr/>
          </p:nvCxnSpPr>
          <p:spPr bwMode="auto">
            <a:xfrm>
              <a:off x="13774145" y="12975180"/>
              <a:ext cx="2590185" cy="0"/>
            </a:xfrm>
            <a:prstGeom prst="line">
              <a:avLst/>
            </a:prstGeom>
            <a:noFill/>
            <a:ln w="9525" cap="flat" cmpd="sng" algn="ctr">
              <a:solidFill>
                <a:schemeClr val="tx1"/>
              </a:solidFill>
              <a:prstDash val="solid"/>
              <a:round/>
              <a:headEnd type="none" w="med" len="med"/>
              <a:tailEnd type="none" w="med" len="med"/>
            </a:ln>
            <a:effectLst/>
          </p:spPr>
        </p:cxnSp>
        <p:cxnSp>
          <p:nvCxnSpPr>
            <p:cNvPr id="10" name="직선 연결선 9"/>
            <p:cNvCxnSpPr/>
            <p:nvPr/>
          </p:nvCxnSpPr>
          <p:spPr bwMode="auto">
            <a:xfrm>
              <a:off x="13774145" y="12228196"/>
              <a:ext cx="2590187" cy="0"/>
            </a:xfrm>
            <a:prstGeom prst="line">
              <a:avLst/>
            </a:prstGeom>
            <a:noFill/>
            <a:ln w="9525" cap="flat" cmpd="sng" algn="ctr">
              <a:solidFill>
                <a:schemeClr val="tx1"/>
              </a:solidFill>
              <a:prstDash val="solid"/>
              <a:round/>
              <a:headEnd type="none" w="med" len="med"/>
              <a:tailEnd type="none" w="med" len="med"/>
            </a:ln>
            <a:effectLst/>
          </p:spPr>
        </p:cxnSp>
        <p:cxnSp>
          <p:nvCxnSpPr>
            <p:cNvPr id="11" name="직선 연결선 10"/>
            <p:cNvCxnSpPr/>
            <p:nvPr/>
          </p:nvCxnSpPr>
          <p:spPr bwMode="auto">
            <a:xfrm>
              <a:off x="13774145" y="11843387"/>
              <a:ext cx="5340676" cy="0"/>
            </a:xfrm>
            <a:prstGeom prst="line">
              <a:avLst/>
            </a:prstGeom>
            <a:noFill/>
            <a:ln w="9525" cap="flat" cmpd="sng" algn="ctr">
              <a:solidFill>
                <a:schemeClr val="tx1"/>
              </a:solidFill>
              <a:prstDash val="solid"/>
              <a:round/>
              <a:headEnd type="none" w="med" len="med"/>
              <a:tailEnd type="none" w="med" len="med"/>
            </a:ln>
            <a:effectLst/>
          </p:spPr>
        </p:cxnSp>
        <p:cxnSp>
          <p:nvCxnSpPr>
            <p:cNvPr id="12" name="직선 연결선 11"/>
            <p:cNvCxnSpPr/>
            <p:nvPr/>
          </p:nvCxnSpPr>
          <p:spPr bwMode="auto">
            <a:xfrm flipV="1">
              <a:off x="15699449" y="15057682"/>
              <a:ext cx="0" cy="2059865"/>
            </a:xfrm>
            <a:prstGeom prst="line">
              <a:avLst/>
            </a:prstGeom>
            <a:noFill/>
            <a:ln w="6350" cap="flat" cmpd="sng" algn="ctr">
              <a:solidFill>
                <a:schemeClr val="tx1"/>
              </a:solidFill>
              <a:prstDash val="sysDot"/>
              <a:round/>
              <a:headEnd type="triangle" w="sm" len="med"/>
              <a:tailEnd type="triangle" w="sm" len="med"/>
            </a:ln>
            <a:effectLst/>
          </p:spPr>
        </p:cxnSp>
        <p:cxnSp>
          <p:nvCxnSpPr>
            <p:cNvPr id="13" name="직선 연결선 12"/>
            <p:cNvCxnSpPr/>
            <p:nvPr/>
          </p:nvCxnSpPr>
          <p:spPr bwMode="auto">
            <a:xfrm flipV="1">
              <a:off x="15417261" y="13812709"/>
              <a:ext cx="0" cy="3304838"/>
            </a:xfrm>
            <a:prstGeom prst="line">
              <a:avLst/>
            </a:prstGeom>
            <a:noFill/>
            <a:ln w="6350" cap="flat" cmpd="sng" algn="ctr">
              <a:solidFill>
                <a:schemeClr val="tx1"/>
              </a:solidFill>
              <a:prstDash val="sysDot"/>
              <a:round/>
              <a:headEnd type="triangle" w="sm" len="med"/>
              <a:tailEnd type="triangle" w="sm" len="med"/>
            </a:ln>
            <a:effectLst/>
          </p:spPr>
        </p:cxnSp>
        <p:cxnSp>
          <p:nvCxnSpPr>
            <p:cNvPr id="14" name="직선 연결선 13"/>
            <p:cNvCxnSpPr/>
            <p:nvPr/>
          </p:nvCxnSpPr>
          <p:spPr bwMode="auto">
            <a:xfrm flipV="1">
              <a:off x="15135073" y="12997817"/>
              <a:ext cx="0" cy="4119730"/>
            </a:xfrm>
            <a:prstGeom prst="line">
              <a:avLst/>
            </a:prstGeom>
            <a:noFill/>
            <a:ln w="6350" cap="flat" cmpd="sng" algn="ctr">
              <a:solidFill>
                <a:schemeClr val="tx1"/>
              </a:solidFill>
              <a:prstDash val="sysDot"/>
              <a:round/>
              <a:headEnd type="triangle" w="sm" len="med"/>
              <a:tailEnd type="triangle" w="sm" len="med"/>
            </a:ln>
            <a:effectLst/>
          </p:spPr>
        </p:cxnSp>
        <p:cxnSp>
          <p:nvCxnSpPr>
            <p:cNvPr id="15" name="직선 연결선 14"/>
            <p:cNvCxnSpPr/>
            <p:nvPr/>
          </p:nvCxnSpPr>
          <p:spPr bwMode="auto">
            <a:xfrm flipV="1">
              <a:off x="14868002" y="12228197"/>
              <a:ext cx="0" cy="4889350"/>
            </a:xfrm>
            <a:prstGeom prst="line">
              <a:avLst/>
            </a:prstGeom>
            <a:noFill/>
            <a:ln w="6350" cap="flat" cmpd="sng" algn="ctr">
              <a:solidFill>
                <a:schemeClr val="tx1"/>
              </a:solidFill>
              <a:prstDash val="sysDot"/>
              <a:round/>
              <a:headEnd type="triangle" w="sm" len="med"/>
              <a:tailEnd type="triangle" w="sm" len="med"/>
            </a:ln>
            <a:effectLst/>
          </p:spPr>
        </p:cxnSp>
        <p:cxnSp>
          <p:nvCxnSpPr>
            <p:cNvPr id="16" name="직선 연결선 15"/>
            <p:cNvCxnSpPr/>
            <p:nvPr/>
          </p:nvCxnSpPr>
          <p:spPr bwMode="auto">
            <a:xfrm flipV="1">
              <a:off x="14595053" y="11843387"/>
              <a:ext cx="0" cy="5274160"/>
            </a:xfrm>
            <a:prstGeom prst="line">
              <a:avLst/>
            </a:prstGeom>
            <a:noFill/>
            <a:ln w="6350" cap="flat" cmpd="sng" algn="ctr">
              <a:solidFill>
                <a:schemeClr val="tx1"/>
              </a:solidFill>
              <a:prstDash val="sysDot"/>
              <a:round/>
              <a:headEnd type="triangle" w="sm" len="med"/>
              <a:tailEnd type="triangle" w="sm" len="med"/>
            </a:ln>
            <a:effectLst/>
          </p:spPr>
        </p:cxnSp>
        <p:sp>
          <p:nvSpPr>
            <p:cNvPr id="17" name="TextBox 43"/>
            <p:cNvSpPr txBox="1"/>
            <p:nvPr/>
          </p:nvSpPr>
          <p:spPr>
            <a:xfrm>
              <a:off x="12704210" y="14794946"/>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16m</a:t>
              </a:r>
              <a:endParaRPr lang="ko-KR" altLang="en-US" sz="1100" b="1" dirty="0">
                <a:solidFill>
                  <a:schemeClr val="tx1"/>
                </a:solidFill>
                <a:latin typeface="맑은 고딕" pitchFamily="50" charset="-127"/>
                <a:ea typeface="맑은 고딕" pitchFamily="50" charset="-127"/>
              </a:endParaRPr>
            </a:p>
          </p:txBody>
        </p:sp>
        <p:sp>
          <p:nvSpPr>
            <p:cNvPr id="18" name="TextBox 44"/>
            <p:cNvSpPr txBox="1"/>
            <p:nvPr/>
          </p:nvSpPr>
          <p:spPr>
            <a:xfrm>
              <a:off x="12704210" y="1354997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24m</a:t>
              </a:r>
              <a:endParaRPr lang="ko-KR" altLang="en-US" sz="1100" b="1" dirty="0">
                <a:solidFill>
                  <a:schemeClr val="tx1"/>
                </a:solidFill>
                <a:latin typeface="맑은 고딕" pitchFamily="50" charset="-127"/>
                <a:ea typeface="맑은 고딕" pitchFamily="50" charset="-127"/>
              </a:endParaRPr>
            </a:p>
          </p:txBody>
        </p:sp>
        <p:sp>
          <p:nvSpPr>
            <p:cNvPr id="19" name="TextBox 45"/>
            <p:cNvSpPr txBox="1"/>
            <p:nvPr/>
          </p:nvSpPr>
          <p:spPr>
            <a:xfrm>
              <a:off x="12704210" y="12735081"/>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29m</a:t>
              </a:r>
              <a:endParaRPr lang="ko-KR" altLang="en-US" sz="1100" b="1" dirty="0">
                <a:solidFill>
                  <a:schemeClr val="tx1"/>
                </a:solidFill>
                <a:latin typeface="맑은 고딕" pitchFamily="50" charset="-127"/>
                <a:ea typeface="맑은 고딕" pitchFamily="50" charset="-127"/>
              </a:endParaRPr>
            </a:p>
          </p:txBody>
        </p:sp>
        <p:sp>
          <p:nvSpPr>
            <p:cNvPr id="20" name="TextBox 51"/>
            <p:cNvSpPr txBox="1"/>
            <p:nvPr/>
          </p:nvSpPr>
          <p:spPr>
            <a:xfrm>
              <a:off x="12465944" y="12041074"/>
              <a:ext cx="1198414"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33.5m</a:t>
              </a:r>
              <a:endParaRPr lang="ko-KR" altLang="en-US" sz="1100" b="1" dirty="0">
                <a:solidFill>
                  <a:schemeClr val="tx1"/>
                </a:solidFill>
                <a:latin typeface="맑은 고딕" pitchFamily="50" charset="-127"/>
                <a:ea typeface="맑은 고딕" pitchFamily="50" charset="-127"/>
              </a:endParaRPr>
            </a:p>
          </p:txBody>
        </p:sp>
        <p:sp>
          <p:nvSpPr>
            <p:cNvPr id="21" name="TextBox 52"/>
            <p:cNvSpPr txBox="1"/>
            <p:nvPr/>
          </p:nvSpPr>
          <p:spPr>
            <a:xfrm>
              <a:off x="12704209" y="1151560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36m</a:t>
              </a:r>
              <a:endParaRPr lang="ko-KR" altLang="en-US" sz="1100" b="1" dirty="0">
                <a:solidFill>
                  <a:schemeClr val="tx1"/>
                </a:solidFill>
                <a:latin typeface="맑은 고딕" pitchFamily="50" charset="-127"/>
                <a:ea typeface="맑은 고딕" pitchFamily="50" charset="-127"/>
              </a:endParaRPr>
            </a:p>
          </p:txBody>
        </p:sp>
        <p:cxnSp>
          <p:nvCxnSpPr>
            <p:cNvPr id="22" name="직선 연결선 21"/>
            <p:cNvCxnSpPr/>
            <p:nvPr/>
          </p:nvCxnSpPr>
          <p:spPr bwMode="auto">
            <a:xfrm flipV="1">
              <a:off x="14595053" y="17156565"/>
              <a:ext cx="0" cy="5274160"/>
            </a:xfrm>
            <a:prstGeom prst="line">
              <a:avLst/>
            </a:prstGeom>
            <a:noFill/>
            <a:ln w="6350" cap="flat" cmpd="sng" algn="ctr">
              <a:solidFill>
                <a:schemeClr val="tx1"/>
              </a:solidFill>
              <a:prstDash val="sysDot"/>
              <a:round/>
              <a:headEnd type="triangle" w="sm" len="med"/>
              <a:tailEnd type="triangle" w="sm" len="med"/>
            </a:ln>
            <a:effectLst/>
          </p:spPr>
        </p:cxnSp>
        <p:cxnSp>
          <p:nvCxnSpPr>
            <p:cNvPr id="99" name="직선 연결선 98"/>
            <p:cNvCxnSpPr/>
            <p:nvPr/>
          </p:nvCxnSpPr>
          <p:spPr bwMode="auto">
            <a:xfrm>
              <a:off x="14172115" y="16849462"/>
              <a:ext cx="2885087" cy="0"/>
            </a:xfrm>
            <a:prstGeom prst="line">
              <a:avLst/>
            </a:prstGeom>
            <a:noFill/>
            <a:ln w="9525" cap="flat" cmpd="sng" algn="ctr">
              <a:solidFill>
                <a:schemeClr val="tx1"/>
              </a:solidFill>
              <a:prstDash val="solid"/>
              <a:round/>
              <a:headEnd type="none" w="med" len="med"/>
              <a:tailEnd type="none" w="med" len="med"/>
            </a:ln>
            <a:effectLst/>
          </p:spPr>
        </p:cxnSp>
      </p:grpSp>
      <p:sp>
        <p:nvSpPr>
          <p:cNvPr id="26" name="직사각형 25"/>
          <p:cNvSpPr/>
          <p:nvPr/>
        </p:nvSpPr>
        <p:spPr>
          <a:xfrm>
            <a:off x="-5047" y="6598934"/>
            <a:ext cx="10708399" cy="497923"/>
          </a:xfrm>
          <a:prstGeom prst="rect">
            <a:avLst/>
          </a:prstGeom>
          <a:gradFill>
            <a:gsLst>
              <a:gs pos="0">
                <a:schemeClr val="bg2">
                  <a:lumMod val="50000"/>
                </a:schemeClr>
              </a:gs>
              <a:gs pos="50000">
                <a:schemeClr val="bg2">
                  <a:lumMod val="90000"/>
                </a:schemeClr>
              </a:gs>
              <a:gs pos="100000">
                <a:schemeClr val="bg1">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27" name="그룹 26"/>
          <p:cNvGrpSpPr/>
          <p:nvPr/>
        </p:nvGrpSpPr>
        <p:grpSpPr>
          <a:xfrm>
            <a:off x="-2070124" y="3789229"/>
            <a:ext cx="15553728" cy="533489"/>
            <a:chOff x="-3552289" y="5929330"/>
            <a:chExt cx="15179044" cy="428629"/>
          </a:xfrm>
          <a:solidFill>
            <a:schemeClr val="tx2">
              <a:lumMod val="20000"/>
              <a:lumOff val="80000"/>
              <a:alpha val="44000"/>
            </a:schemeClr>
          </a:solidFill>
        </p:grpSpPr>
        <p:sp>
          <p:nvSpPr>
            <p:cNvPr id="28" name="자유형 27"/>
            <p:cNvSpPr/>
            <p:nvPr/>
          </p:nvSpPr>
          <p:spPr>
            <a:xfrm>
              <a:off x="-785851" y="5929331"/>
              <a:ext cx="9699329"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29" name="자유형 28"/>
            <p:cNvSpPr/>
            <p:nvPr/>
          </p:nvSpPr>
          <p:spPr>
            <a:xfrm>
              <a:off x="-1571668" y="5929330"/>
              <a:ext cx="13057876"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0" name="자유형 29"/>
            <p:cNvSpPr/>
            <p:nvPr/>
          </p:nvSpPr>
          <p:spPr>
            <a:xfrm>
              <a:off x="-3552289" y="5929330"/>
              <a:ext cx="15179044"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1" name="자유형 30"/>
            <p:cNvSpPr/>
            <p:nvPr/>
          </p:nvSpPr>
          <p:spPr>
            <a:xfrm>
              <a:off x="-1936001" y="5929330"/>
              <a:ext cx="12789750"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grpSp>
      <p:sp>
        <p:nvSpPr>
          <p:cNvPr id="37" name="TextBox 155"/>
          <p:cNvSpPr txBox="1"/>
          <p:nvPr/>
        </p:nvSpPr>
        <p:spPr>
          <a:xfrm>
            <a:off x="3800503" y="4536112"/>
            <a:ext cx="569055" cy="369331"/>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(10m) </a:t>
            </a:r>
          </a:p>
        </p:txBody>
      </p:sp>
      <p:grpSp>
        <p:nvGrpSpPr>
          <p:cNvPr id="61" name="그룹 60"/>
          <p:cNvGrpSpPr/>
          <p:nvPr/>
        </p:nvGrpSpPr>
        <p:grpSpPr>
          <a:xfrm>
            <a:off x="3805243" y="2544422"/>
            <a:ext cx="1850438" cy="4238812"/>
            <a:chOff x="3214678" y="3357562"/>
            <a:chExt cx="3716811" cy="8514118"/>
          </a:xfrm>
        </p:grpSpPr>
        <p:cxnSp>
          <p:nvCxnSpPr>
            <p:cNvPr id="62" name="직선 연결선 61"/>
            <p:cNvCxnSpPr/>
            <p:nvPr/>
          </p:nvCxnSpPr>
          <p:spPr>
            <a:xfrm>
              <a:off x="4429124" y="3357562"/>
              <a:ext cx="0" cy="8001056"/>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776791" y="11408029"/>
              <a:ext cx="2154698" cy="463651"/>
            </a:xfrm>
            <a:prstGeom prst="rect">
              <a:avLst/>
            </a:prstGeom>
            <a:noFill/>
          </p:spPr>
          <p:txBody>
            <a:bodyPr wrap="none" rtlCol="0">
              <a:spAutoFit/>
            </a:bodyPr>
            <a:lstStyle/>
            <a:p>
              <a:r>
                <a:rPr lang="en-US" altLang="ko-KR" sz="900" dirty="0" smtClean="0"/>
                <a:t>Weight (100 kg) </a:t>
              </a:r>
              <a:endParaRPr lang="ko-KR" altLang="en-US" sz="900" dirty="0"/>
            </a:p>
          </p:txBody>
        </p:sp>
        <p:grpSp>
          <p:nvGrpSpPr>
            <p:cNvPr id="64" name="그룹 98"/>
            <p:cNvGrpSpPr/>
            <p:nvPr/>
          </p:nvGrpSpPr>
          <p:grpSpPr>
            <a:xfrm>
              <a:off x="4014784" y="11358618"/>
              <a:ext cx="813926" cy="326435"/>
              <a:chOff x="5316385" y="10389241"/>
              <a:chExt cx="813926" cy="326435"/>
            </a:xfrm>
          </p:grpSpPr>
          <p:sp>
            <p:nvSpPr>
              <p:cNvPr id="74" name="원통 73"/>
              <p:cNvSpPr/>
              <p:nvPr/>
            </p:nvSpPr>
            <p:spPr>
              <a:xfrm rot="19871420">
                <a:off x="5316385" y="10389241"/>
                <a:ext cx="406522" cy="22894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5" name="원통 74"/>
              <p:cNvSpPr/>
              <p:nvPr/>
            </p:nvSpPr>
            <p:spPr>
              <a:xfrm rot="2348618">
                <a:off x="5656896" y="10399749"/>
                <a:ext cx="473415" cy="210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6" name="원통 75"/>
              <p:cNvSpPr/>
              <p:nvPr/>
            </p:nvSpPr>
            <p:spPr>
              <a:xfrm>
                <a:off x="5429256" y="10429924"/>
                <a:ext cx="500066" cy="2857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sp>
          <p:nvSpPr>
            <p:cNvPr id="65" name="모서리가 둥근 직사각형 64"/>
            <p:cNvSpPr/>
            <p:nvPr/>
          </p:nvSpPr>
          <p:spPr>
            <a:xfrm>
              <a:off x="4286248" y="6424448"/>
              <a:ext cx="142877" cy="4286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6" name="모서리가 둥근 직사각형 65"/>
            <p:cNvSpPr/>
            <p:nvPr/>
          </p:nvSpPr>
          <p:spPr>
            <a:xfrm>
              <a:off x="4286248" y="7322371"/>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7" name="모서리가 둥근 직사각형 66"/>
            <p:cNvSpPr/>
            <p:nvPr/>
          </p:nvSpPr>
          <p:spPr>
            <a:xfrm>
              <a:off x="4286248" y="8501098"/>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8" name="모서리가 둥근 직사각형 67"/>
            <p:cNvSpPr/>
            <p:nvPr/>
          </p:nvSpPr>
          <p:spPr>
            <a:xfrm>
              <a:off x="4286248" y="9679825"/>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9" name="모서리가 둥근 직사각형 68"/>
            <p:cNvSpPr/>
            <p:nvPr/>
          </p:nvSpPr>
          <p:spPr>
            <a:xfrm>
              <a:off x="4286248" y="10858552"/>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70" name="TextBox 155"/>
            <p:cNvSpPr txBox="1"/>
            <p:nvPr/>
          </p:nvSpPr>
          <p:spPr>
            <a:xfrm>
              <a:off x="3357555" y="6215082"/>
              <a:ext cx="928693"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(5m) </a:t>
              </a:r>
            </a:p>
          </p:txBody>
        </p:sp>
        <p:sp>
          <p:nvSpPr>
            <p:cNvPr id="71" name="TextBox 155"/>
            <p:cNvSpPr txBox="1"/>
            <p:nvPr/>
          </p:nvSpPr>
          <p:spPr>
            <a:xfrm>
              <a:off x="3214678" y="8572535"/>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(20m) </a:t>
              </a:r>
            </a:p>
          </p:txBody>
        </p:sp>
        <p:sp>
          <p:nvSpPr>
            <p:cNvPr id="72" name="TextBox 155"/>
            <p:cNvSpPr txBox="1"/>
            <p:nvPr/>
          </p:nvSpPr>
          <p:spPr>
            <a:xfrm>
              <a:off x="3214678" y="9715544"/>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(30m) </a:t>
              </a:r>
            </a:p>
          </p:txBody>
        </p:sp>
        <p:sp>
          <p:nvSpPr>
            <p:cNvPr id="73" name="TextBox 155"/>
            <p:cNvSpPr txBox="1"/>
            <p:nvPr/>
          </p:nvSpPr>
          <p:spPr>
            <a:xfrm>
              <a:off x="3214678" y="10929988"/>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(40m) </a:t>
              </a:r>
            </a:p>
          </p:txBody>
        </p:sp>
      </p:grpSp>
      <p:sp>
        <p:nvSpPr>
          <p:cNvPr id="87"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The IORS : </a:t>
            </a:r>
            <a:r>
              <a:rPr lang="en-US" altLang="ko-KR" sz="3200" b="1" dirty="0" err="1" smtClean="0">
                <a:effectLst/>
                <a:latin typeface="Times New Roman" panose="02020603050405020304" pitchFamily="18" charset="0"/>
                <a:ea typeface="나눔고딕 ExtraBold" pitchFamily="50" charset="-127"/>
                <a:cs typeface="Times New Roman" panose="02020603050405020304" pitchFamily="18" charset="0"/>
              </a:rPr>
              <a:t>Heli</a:t>
            </a:r>
            <a:r>
              <a:rPr lang="en-US" altLang="ko-KR" sz="3200" b="1" dirty="0" smtClean="0">
                <a:latin typeface="Times New Roman" panose="02020603050405020304" pitchFamily="18" charset="0"/>
                <a:ea typeface="나눔고딕 ExtraBold" pitchFamily="50" charset="-127"/>
                <a:cs typeface="Times New Roman" panose="02020603050405020304" pitchFamily="18" charset="0"/>
              </a:rPr>
              <a:t>-Deck</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97" name="TextBox 96"/>
          <p:cNvSpPr txBox="1"/>
          <p:nvPr/>
        </p:nvSpPr>
        <p:spPr>
          <a:xfrm>
            <a:off x="931527" y="1098420"/>
            <a:ext cx="886781"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err="1" smtClean="0">
                <a:ln>
                  <a:noFill/>
                </a:ln>
                <a:solidFill>
                  <a:srgbClr val="0066FF"/>
                </a:solidFill>
                <a:effectLst/>
                <a:uLnTx/>
                <a:uFillTx/>
              </a:rPr>
              <a:t>Heli</a:t>
            </a:r>
            <a:r>
              <a:rPr kumimoji="0" lang="en-US" altLang="ko-KR" sz="1200" b="1" i="0" u="none" strike="noStrike" kern="0" cap="none" spc="0" normalizeH="0" baseline="0" noProof="0" dirty="0" smtClean="0">
                <a:ln>
                  <a:noFill/>
                </a:ln>
                <a:solidFill>
                  <a:srgbClr val="0066FF"/>
                </a:solidFill>
                <a:effectLst/>
                <a:uLnTx/>
                <a:uFillTx/>
              </a:rPr>
              <a:t> Deck</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77" name="직사각형 76"/>
          <p:cNvSpPr/>
          <p:nvPr/>
        </p:nvSpPr>
        <p:spPr>
          <a:xfrm>
            <a:off x="4740173" y="5043761"/>
            <a:ext cx="5963179" cy="1200329"/>
          </a:xfrm>
          <a:prstGeom prst="rect">
            <a:avLst/>
          </a:prstGeom>
        </p:spPr>
        <p:txBody>
          <a:bodyPr wrap="square">
            <a:spAutoFit/>
          </a:bodyPr>
          <a:lstStyle/>
          <a:p>
            <a:pPr marL="93663" marR="0" lvl="0" indent="-93663" defTabSz="914400" eaLnBrk="1" fontAlgn="auto" latinLnBrk="0" hangingPunct="1">
              <a:lnSpc>
                <a:spcPct val="150000"/>
              </a:lnSpc>
              <a:spcBef>
                <a:spcPts val="0"/>
              </a:spcBef>
              <a:spcAft>
                <a:spcPts val="0"/>
              </a:spcAft>
              <a:buClrTx/>
              <a:buSzTx/>
              <a:buFont typeface="Wingdings" pitchFamily="2" charset="2"/>
              <a:buChar char="§"/>
              <a:tabLst/>
              <a:defRPr/>
            </a:pPr>
            <a:r>
              <a:rPr kumimoji="0" lang="en-US" altLang="ko-KR"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Heli-Deck which can let researchers to get easy access to the IORS</a:t>
            </a:r>
          </a:p>
          <a:p>
            <a:pPr marL="93663" marR="0" lvl="0" indent="-93663" defTabSz="914400" eaLnBrk="1" fontAlgn="auto" latinLnBrk="0" hangingPunct="1">
              <a:lnSpc>
                <a:spcPct val="150000"/>
              </a:lnSpc>
              <a:spcBef>
                <a:spcPts val="0"/>
              </a:spcBef>
              <a:spcAft>
                <a:spcPts val="0"/>
              </a:spcAft>
              <a:buClrTx/>
              <a:buSzTx/>
              <a:buFont typeface="Wingdings" pitchFamily="2" charset="2"/>
              <a:buChar char="§"/>
              <a:tabLst/>
              <a:defRPr/>
            </a:pPr>
            <a:r>
              <a:rPr lang="en-US" altLang="ko-KR" sz="1600" kern="0" dirty="0">
                <a:solidFill>
                  <a:prstClr val="black"/>
                </a:solidFill>
                <a:latin typeface="Times New Roman" panose="02020603050405020304" pitchFamily="18" charset="0"/>
                <a:cs typeface="Times New Roman" panose="02020603050405020304" pitchFamily="18" charset="0"/>
              </a:rPr>
              <a:t> </a:t>
            </a:r>
            <a:r>
              <a:rPr lang="en-US" altLang="ko-KR" sz="1600" kern="0" dirty="0" smtClean="0">
                <a:solidFill>
                  <a:prstClr val="black"/>
                </a:solidFill>
                <a:latin typeface="Times New Roman" panose="02020603050405020304" pitchFamily="18" charset="0"/>
                <a:cs typeface="Times New Roman" panose="02020603050405020304" pitchFamily="18" charset="0"/>
              </a:rPr>
              <a:t>Search and rescue</a:t>
            </a:r>
          </a:p>
          <a:p>
            <a:pPr marL="93663" marR="0" lvl="0" indent="-93663" defTabSz="914400" eaLnBrk="1" fontAlgn="auto" latinLnBrk="0" hangingPunct="1">
              <a:lnSpc>
                <a:spcPct val="150000"/>
              </a:lnSpc>
              <a:spcBef>
                <a:spcPts val="0"/>
              </a:spcBef>
              <a:spcAft>
                <a:spcPts val="0"/>
              </a:spcAft>
              <a:buClrTx/>
              <a:buSzTx/>
              <a:buFont typeface="Wingdings" pitchFamily="2" charset="2"/>
              <a:buChar char="§"/>
              <a:tabLst/>
              <a:defRPr/>
            </a:pPr>
            <a:r>
              <a:rPr kumimoji="0" lang="en-US" altLang="ko-KR" sz="1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ko-KR"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Atmospheric experiments</a:t>
            </a:r>
          </a:p>
        </p:txBody>
      </p:sp>
      <p:pic>
        <p:nvPicPr>
          <p:cNvPr id="80" name="Picture 3" descr="J:\Work pictures\이어도\2004년\이어도 기지 사진\0. Heli Deck\DSCN1680.JPG"/>
          <p:cNvPicPr>
            <a:picLocks noChangeAspect="1" noChangeArrowheads="1"/>
          </p:cNvPicPr>
          <p:nvPr/>
        </p:nvPicPr>
        <p:blipFill>
          <a:blip r:embed="rId5" cstate="print"/>
          <a:srcRect/>
          <a:stretch>
            <a:fillRect/>
          </a:stretch>
        </p:blipFill>
        <p:spPr bwMode="auto">
          <a:xfrm>
            <a:off x="6245993" y="153838"/>
            <a:ext cx="2371096" cy="1778325"/>
          </a:xfrm>
          <a:prstGeom prst="rect">
            <a:avLst/>
          </a:prstGeom>
          <a:noFill/>
        </p:spPr>
      </p:pic>
      <p:pic>
        <p:nvPicPr>
          <p:cNvPr id="81" name="Picture 13" descr="jeju0123-093"/>
          <p:cNvPicPr>
            <a:picLocks noChangeAspect="1" noChangeArrowheads="1"/>
          </p:cNvPicPr>
          <p:nvPr/>
        </p:nvPicPr>
        <p:blipFill>
          <a:blip r:embed="rId6" cstate="print"/>
          <a:srcRect/>
          <a:stretch>
            <a:fillRect/>
          </a:stretch>
        </p:blipFill>
        <p:spPr bwMode="auto">
          <a:xfrm>
            <a:off x="638201" y="1748053"/>
            <a:ext cx="2360214" cy="1578431"/>
          </a:xfrm>
          <a:prstGeom prst="rect">
            <a:avLst/>
          </a:prstGeom>
          <a:noFill/>
        </p:spPr>
      </p:pic>
      <p:sp>
        <p:nvSpPr>
          <p:cNvPr id="7168" name="Rectangle 4"/>
          <p:cNvSpPr>
            <a:spLocks noChangeArrowheads="1"/>
          </p:cNvSpPr>
          <p:nvPr/>
        </p:nvSpPr>
        <p:spPr bwMode="auto">
          <a:xfrm>
            <a:off x="0" y="0"/>
            <a:ext cx="1069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7171" name="_x215288936" descr="EMB00001344b86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622865" y="2826591"/>
            <a:ext cx="2431370" cy="1823885"/>
          </a:xfrm>
          <a:prstGeom prst="rect">
            <a:avLst/>
          </a:prstGeom>
          <a:noFill/>
          <a:extLst>
            <a:ext uri="{909E8E84-426E-40DD-AFC4-6F175D3DCCD1}">
              <a14:hiddenFill xmlns="" xmlns:a14="http://schemas.microsoft.com/office/drawing/2010/main">
                <a:solidFill>
                  <a:srgbClr val="FFFFFF"/>
                </a:solidFill>
              </a14:hiddenFill>
            </a:ext>
          </a:extLst>
        </p:spPr>
      </p:pic>
      <p:pic>
        <p:nvPicPr>
          <p:cNvPr id="82" name="Picture 3" descr="X:\Work pictures\이어도\2014년\2014_11_헬리카이트 실험\11월 21일\Panasonic\P1020003.JPG"/>
          <p:cNvPicPr>
            <a:picLocks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938988" y="1632888"/>
            <a:ext cx="2520127" cy="1603717"/>
          </a:xfrm>
          <a:prstGeom prst="rect">
            <a:avLst/>
          </a:prstGeom>
          <a:noFill/>
          <a:extLst/>
        </p:spPr>
      </p:pic>
    </p:spTree>
    <p:extLst>
      <p:ext uri="{BB962C8B-B14F-4D97-AF65-F5344CB8AC3E}">
        <p14:creationId xmlns="" xmlns:p14="http://schemas.microsoft.com/office/powerpoint/2010/main" val="6185399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직사각형 24"/>
          <p:cNvSpPr/>
          <p:nvPr/>
        </p:nvSpPr>
        <p:spPr>
          <a:xfrm>
            <a:off x="-5047" y="4002624"/>
            <a:ext cx="10708399" cy="3094233"/>
          </a:xfrm>
          <a:prstGeom prst="rect">
            <a:avLst/>
          </a:prstGeom>
          <a:gradFill>
            <a:gsLst>
              <a:gs pos="0">
                <a:schemeClr val="tx2">
                  <a:lumMod val="60000"/>
                  <a:lumOff val="40000"/>
                </a:schemeClr>
              </a:gs>
              <a:gs pos="50000">
                <a:schemeClr val="tx2">
                  <a:lumMod val="40000"/>
                  <a:lumOff val="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2" name="그룹 1"/>
          <p:cNvGrpSpPr/>
          <p:nvPr/>
        </p:nvGrpSpPr>
        <p:grpSpPr>
          <a:xfrm>
            <a:off x="1818308" y="872837"/>
            <a:ext cx="4439115" cy="5755564"/>
            <a:chOff x="12465944" y="10870045"/>
            <a:chExt cx="8916457" cy="11560680"/>
          </a:xfrm>
        </p:grpSpPr>
        <p:grpSp>
          <p:nvGrpSpPr>
            <p:cNvPr id="3" name="그룹 71"/>
            <p:cNvGrpSpPr/>
            <p:nvPr/>
          </p:nvGrpSpPr>
          <p:grpSpPr>
            <a:xfrm>
              <a:off x="15287272" y="10870045"/>
              <a:ext cx="6095129" cy="6274534"/>
              <a:chOff x="4743332" y="6557895"/>
              <a:chExt cx="20738304" cy="19802200"/>
            </a:xfrm>
          </p:grpSpPr>
          <p:pic>
            <p:nvPicPr>
              <p:cNvPr id="23" name="Picture 2" descr="C:\Users\JM\Desktop\DSC_8458.png"/>
              <p:cNvPicPr>
                <a:picLocks noChangeAspect="1" noChangeArrowheads="1"/>
              </p:cNvPicPr>
              <p:nvPr/>
            </p:nvPicPr>
            <p:blipFill>
              <a:blip r:embed="rId3" cstate="print"/>
              <a:srcRect l="18613" t="3503" r="20471" b="8917"/>
              <a:stretch>
                <a:fillRect/>
              </a:stretch>
            </p:blipFill>
            <p:spPr bwMode="auto">
              <a:xfrm>
                <a:off x="4743332" y="6557895"/>
                <a:ext cx="20738304" cy="19802200"/>
              </a:xfrm>
              <a:prstGeom prst="rect">
                <a:avLst/>
              </a:prstGeom>
              <a:noFill/>
            </p:spPr>
          </p:pic>
          <p:pic>
            <p:nvPicPr>
              <p:cNvPr id="24" name="Picture 2" descr="C:\Users\JM\Desktop\사본 -기지전경2(모모새).png"/>
              <p:cNvPicPr>
                <a:picLocks noChangeAspect="1" noChangeArrowheads="1"/>
              </p:cNvPicPr>
              <p:nvPr/>
            </p:nvPicPr>
            <p:blipFill>
              <a:blip r:embed="rId4" cstate="print"/>
              <a:srcRect/>
              <a:stretch>
                <a:fillRect/>
              </a:stretch>
            </p:blipFill>
            <p:spPr bwMode="auto">
              <a:xfrm>
                <a:off x="9282041" y="8046996"/>
                <a:ext cx="573087" cy="2206625"/>
              </a:xfrm>
              <a:prstGeom prst="rect">
                <a:avLst/>
              </a:prstGeom>
              <a:noFill/>
            </p:spPr>
          </p:pic>
        </p:grpSp>
        <p:cxnSp>
          <p:nvCxnSpPr>
            <p:cNvPr id="4" name="직선 연결선 3"/>
            <p:cNvCxnSpPr/>
            <p:nvPr/>
          </p:nvCxnSpPr>
          <p:spPr bwMode="auto">
            <a:xfrm>
              <a:off x="14172115" y="16234747"/>
              <a:ext cx="2885087" cy="0"/>
            </a:xfrm>
            <a:prstGeom prst="line">
              <a:avLst/>
            </a:prstGeom>
            <a:noFill/>
            <a:ln w="9525" cap="flat" cmpd="sng" algn="ctr">
              <a:solidFill>
                <a:schemeClr val="tx1"/>
              </a:solidFill>
              <a:prstDash val="solid"/>
              <a:round/>
              <a:headEnd type="none" w="med" len="med"/>
              <a:tailEnd type="none" w="med" len="med"/>
            </a:ln>
            <a:effectLst/>
          </p:spPr>
        </p:cxnSp>
        <p:cxnSp>
          <p:nvCxnSpPr>
            <p:cNvPr id="5" name="직선 연결선 4"/>
            <p:cNvCxnSpPr/>
            <p:nvPr/>
          </p:nvCxnSpPr>
          <p:spPr bwMode="auto">
            <a:xfrm flipV="1">
              <a:off x="15968106" y="16280019"/>
              <a:ext cx="0" cy="837527"/>
            </a:xfrm>
            <a:prstGeom prst="line">
              <a:avLst/>
            </a:prstGeom>
            <a:noFill/>
            <a:ln w="6350" cap="flat" cmpd="sng" algn="ctr">
              <a:solidFill>
                <a:schemeClr val="tx1"/>
              </a:solidFill>
              <a:prstDash val="sysDot"/>
              <a:round/>
              <a:headEnd type="triangle" w="sm" len="med"/>
              <a:tailEnd type="triangle" w="sm" len="med"/>
            </a:ln>
            <a:effectLst/>
          </p:spPr>
        </p:cxnSp>
        <p:sp>
          <p:nvSpPr>
            <p:cNvPr id="6" name="TextBox 43"/>
            <p:cNvSpPr txBox="1"/>
            <p:nvPr/>
          </p:nvSpPr>
          <p:spPr>
            <a:xfrm>
              <a:off x="12868420" y="1597201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8m</a:t>
              </a:r>
              <a:endParaRPr lang="ko-KR" altLang="en-US" sz="1100" b="1" dirty="0">
                <a:solidFill>
                  <a:schemeClr val="tx1"/>
                </a:solidFill>
                <a:latin typeface="맑은 고딕" pitchFamily="50" charset="-127"/>
                <a:ea typeface="맑은 고딕" pitchFamily="50" charset="-127"/>
              </a:endParaRPr>
            </a:p>
          </p:txBody>
        </p:sp>
        <p:cxnSp>
          <p:nvCxnSpPr>
            <p:cNvPr id="7" name="직선 연결선 6"/>
            <p:cNvCxnSpPr/>
            <p:nvPr/>
          </p:nvCxnSpPr>
          <p:spPr bwMode="auto">
            <a:xfrm>
              <a:off x="13985555" y="15035045"/>
              <a:ext cx="3113639" cy="0"/>
            </a:xfrm>
            <a:prstGeom prst="line">
              <a:avLst/>
            </a:prstGeom>
            <a:noFill/>
            <a:ln w="9525" cap="flat" cmpd="sng" algn="ctr">
              <a:solidFill>
                <a:schemeClr val="tx1"/>
              </a:solidFill>
              <a:prstDash val="solid"/>
              <a:round/>
              <a:headEnd type="none" w="med" len="med"/>
              <a:tailEnd type="none" w="med" len="med"/>
            </a:ln>
            <a:effectLst/>
          </p:spPr>
        </p:cxnSp>
        <p:cxnSp>
          <p:nvCxnSpPr>
            <p:cNvPr id="8" name="직선 연결선 7"/>
            <p:cNvCxnSpPr/>
            <p:nvPr/>
          </p:nvCxnSpPr>
          <p:spPr bwMode="auto">
            <a:xfrm>
              <a:off x="13774145" y="13790073"/>
              <a:ext cx="3094093" cy="0"/>
            </a:xfrm>
            <a:prstGeom prst="line">
              <a:avLst/>
            </a:prstGeom>
            <a:noFill/>
            <a:ln w="9525" cap="flat" cmpd="sng" algn="ctr">
              <a:solidFill>
                <a:schemeClr val="tx1"/>
              </a:solidFill>
              <a:prstDash val="solid"/>
              <a:round/>
              <a:headEnd type="none" w="med" len="med"/>
              <a:tailEnd type="none" w="med" len="med"/>
            </a:ln>
            <a:effectLst/>
          </p:spPr>
        </p:cxnSp>
        <p:cxnSp>
          <p:nvCxnSpPr>
            <p:cNvPr id="9" name="직선 연결선 8"/>
            <p:cNvCxnSpPr/>
            <p:nvPr/>
          </p:nvCxnSpPr>
          <p:spPr bwMode="auto">
            <a:xfrm>
              <a:off x="13774145" y="12975180"/>
              <a:ext cx="2590185" cy="0"/>
            </a:xfrm>
            <a:prstGeom prst="line">
              <a:avLst/>
            </a:prstGeom>
            <a:noFill/>
            <a:ln w="9525" cap="flat" cmpd="sng" algn="ctr">
              <a:solidFill>
                <a:schemeClr val="tx1"/>
              </a:solidFill>
              <a:prstDash val="solid"/>
              <a:round/>
              <a:headEnd type="none" w="med" len="med"/>
              <a:tailEnd type="none" w="med" len="med"/>
            </a:ln>
            <a:effectLst/>
          </p:spPr>
        </p:cxnSp>
        <p:cxnSp>
          <p:nvCxnSpPr>
            <p:cNvPr id="10" name="직선 연결선 9"/>
            <p:cNvCxnSpPr/>
            <p:nvPr/>
          </p:nvCxnSpPr>
          <p:spPr bwMode="auto">
            <a:xfrm>
              <a:off x="13774145" y="12228196"/>
              <a:ext cx="2590187" cy="0"/>
            </a:xfrm>
            <a:prstGeom prst="line">
              <a:avLst/>
            </a:prstGeom>
            <a:noFill/>
            <a:ln w="9525" cap="flat" cmpd="sng" algn="ctr">
              <a:solidFill>
                <a:schemeClr val="tx1"/>
              </a:solidFill>
              <a:prstDash val="solid"/>
              <a:round/>
              <a:headEnd type="none" w="med" len="med"/>
              <a:tailEnd type="none" w="med" len="med"/>
            </a:ln>
            <a:effectLst/>
          </p:spPr>
        </p:cxnSp>
        <p:cxnSp>
          <p:nvCxnSpPr>
            <p:cNvPr id="11" name="직선 연결선 10"/>
            <p:cNvCxnSpPr/>
            <p:nvPr/>
          </p:nvCxnSpPr>
          <p:spPr bwMode="auto">
            <a:xfrm>
              <a:off x="13774145" y="11843387"/>
              <a:ext cx="5340676" cy="0"/>
            </a:xfrm>
            <a:prstGeom prst="line">
              <a:avLst/>
            </a:prstGeom>
            <a:noFill/>
            <a:ln w="9525" cap="flat" cmpd="sng" algn="ctr">
              <a:solidFill>
                <a:schemeClr val="tx1"/>
              </a:solidFill>
              <a:prstDash val="solid"/>
              <a:round/>
              <a:headEnd type="none" w="med" len="med"/>
              <a:tailEnd type="none" w="med" len="med"/>
            </a:ln>
            <a:effectLst/>
          </p:spPr>
        </p:cxnSp>
        <p:cxnSp>
          <p:nvCxnSpPr>
            <p:cNvPr id="12" name="직선 연결선 11"/>
            <p:cNvCxnSpPr/>
            <p:nvPr/>
          </p:nvCxnSpPr>
          <p:spPr bwMode="auto">
            <a:xfrm flipV="1">
              <a:off x="15699449" y="15057682"/>
              <a:ext cx="0" cy="2059865"/>
            </a:xfrm>
            <a:prstGeom prst="line">
              <a:avLst/>
            </a:prstGeom>
            <a:noFill/>
            <a:ln w="6350" cap="flat" cmpd="sng" algn="ctr">
              <a:solidFill>
                <a:schemeClr val="tx1"/>
              </a:solidFill>
              <a:prstDash val="sysDot"/>
              <a:round/>
              <a:headEnd type="triangle" w="sm" len="med"/>
              <a:tailEnd type="triangle" w="sm" len="med"/>
            </a:ln>
            <a:effectLst/>
          </p:spPr>
        </p:cxnSp>
        <p:cxnSp>
          <p:nvCxnSpPr>
            <p:cNvPr id="13" name="직선 연결선 12"/>
            <p:cNvCxnSpPr/>
            <p:nvPr/>
          </p:nvCxnSpPr>
          <p:spPr bwMode="auto">
            <a:xfrm flipV="1">
              <a:off x="15417261" y="13812709"/>
              <a:ext cx="0" cy="3304838"/>
            </a:xfrm>
            <a:prstGeom prst="line">
              <a:avLst/>
            </a:prstGeom>
            <a:noFill/>
            <a:ln w="6350" cap="flat" cmpd="sng" algn="ctr">
              <a:solidFill>
                <a:schemeClr val="tx1"/>
              </a:solidFill>
              <a:prstDash val="sysDot"/>
              <a:round/>
              <a:headEnd type="triangle" w="sm" len="med"/>
              <a:tailEnd type="triangle" w="sm" len="med"/>
            </a:ln>
            <a:effectLst/>
          </p:spPr>
        </p:cxnSp>
        <p:cxnSp>
          <p:nvCxnSpPr>
            <p:cNvPr id="14" name="직선 연결선 13"/>
            <p:cNvCxnSpPr/>
            <p:nvPr/>
          </p:nvCxnSpPr>
          <p:spPr bwMode="auto">
            <a:xfrm flipV="1">
              <a:off x="15135073" y="12997817"/>
              <a:ext cx="0" cy="4119730"/>
            </a:xfrm>
            <a:prstGeom prst="line">
              <a:avLst/>
            </a:prstGeom>
            <a:noFill/>
            <a:ln w="6350" cap="flat" cmpd="sng" algn="ctr">
              <a:solidFill>
                <a:schemeClr val="tx1"/>
              </a:solidFill>
              <a:prstDash val="sysDot"/>
              <a:round/>
              <a:headEnd type="triangle" w="sm" len="med"/>
              <a:tailEnd type="triangle" w="sm" len="med"/>
            </a:ln>
            <a:effectLst/>
          </p:spPr>
        </p:cxnSp>
        <p:cxnSp>
          <p:nvCxnSpPr>
            <p:cNvPr id="15" name="직선 연결선 14"/>
            <p:cNvCxnSpPr/>
            <p:nvPr/>
          </p:nvCxnSpPr>
          <p:spPr bwMode="auto">
            <a:xfrm flipV="1">
              <a:off x="14868002" y="12228197"/>
              <a:ext cx="0" cy="4889350"/>
            </a:xfrm>
            <a:prstGeom prst="line">
              <a:avLst/>
            </a:prstGeom>
            <a:noFill/>
            <a:ln w="6350" cap="flat" cmpd="sng" algn="ctr">
              <a:solidFill>
                <a:schemeClr val="tx1"/>
              </a:solidFill>
              <a:prstDash val="sysDot"/>
              <a:round/>
              <a:headEnd type="triangle" w="sm" len="med"/>
              <a:tailEnd type="triangle" w="sm" len="med"/>
            </a:ln>
            <a:effectLst/>
          </p:spPr>
        </p:cxnSp>
        <p:cxnSp>
          <p:nvCxnSpPr>
            <p:cNvPr id="16" name="직선 연결선 15"/>
            <p:cNvCxnSpPr/>
            <p:nvPr/>
          </p:nvCxnSpPr>
          <p:spPr bwMode="auto">
            <a:xfrm flipV="1">
              <a:off x="14595053" y="11843387"/>
              <a:ext cx="0" cy="5274160"/>
            </a:xfrm>
            <a:prstGeom prst="line">
              <a:avLst/>
            </a:prstGeom>
            <a:noFill/>
            <a:ln w="6350" cap="flat" cmpd="sng" algn="ctr">
              <a:solidFill>
                <a:schemeClr val="tx1"/>
              </a:solidFill>
              <a:prstDash val="sysDot"/>
              <a:round/>
              <a:headEnd type="triangle" w="sm" len="med"/>
              <a:tailEnd type="triangle" w="sm" len="med"/>
            </a:ln>
            <a:effectLst/>
          </p:spPr>
        </p:cxnSp>
        <p:sp>
          <p:nvSpPr>
            <p:cNvPr id="17" name="TextBox 43"/>
            <p:cNvSpPr txBox="1"/>
            <p:nvPr/>
          </p:nvSpPr>
          <p:spPr>
            <a:xfrm>
              <a:off x="12704210" y="14794946"/>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16m</a:t>
              </a:r>
              <a:endParaRPr lang="ko-KR" altLang="en-US" sz="1100" b="1" dirty="0">
                <a:solidFill>
                  <a:schemeClr val="tx1"/>
                </a:solidFill>
                <a:latin typeface="맑은 고딕" pitchFamily="50" charset="-127"/>
                <a:ea typeface="맑은 고딕" pitchFamily="50" charset="-127"/>
              </a:endParaRPr>
            </a:p>
          </p:txBody>
        </p:sp>
        <p:sp>
          <p:nvSpPr>
            <p:cNvPr id="18" name="TextBox 44"/>
            <p:cNvSpPr txBox="1"/>
            <p:nvPr/>
          </p:nvSpPr>
          <p:spPr>
            <a:xfrm>
              <a:off x="12704210" y="1354997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24m</a:t>
              </a:r>
              <a:endParaRPr lang="ko-KR" altLang="en-US" sz="1100" b="1" dirty="0">
                <a:solidFill>
                  <a:schemeClr val="tx1"/>
                </a:solidFill>
                <a:latin typeface="맑은 고딕" pitchFamily="50" charset="-127"/>
                <a:ea typeface="맑은 고딕" pitchFamily="50" charset="-127"/>
              </a:endParaRPr>
            </a:p>
          </p:txBody>
        </p:sp>
        <p:sp>
          <p:nvSpPr>
            <p:cNvPr id="19" name="TextBox 45"/>
            <p:cNvSpPr txBox="1"/>
            <p:nvPr/>
          </p:nvSpPr>
          <p:spPr>
            <a:xfrm>
              <a:off x="12704210" y="12735081"/>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29m</a:t>
              </a:r>
              <a:endParaRPr lang="ko-KR" altLang="en-US" sz="1100" b="1" dirty="0">
                <a:solidFill>
                  <a:schemeClr val="tx1"/>
                </a:solidFill>
                <a:latin typeface="맑은 고딕" pitchFamily="50" charset="-127"/>
                <a:ea typeface="맑은 고딕" pitchFamily="50" charset="-127"/>
              </a:endParaRPr>
            </a:p>
          </p:txBody>
        </p:sp>
        <p:sp>
          <p:nvSpPr>
            <p:cNvPr id="20" name="TextBox 51"/>
            <p:cNvSpPr txBox="1"/>
            <p:nvPr/>
          </p:nvSpPr>
          <p:spPr>
            <a:xfrm>
              <a:off x="12465944" y="12041074"/>
              <a:ext cx="1198414"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33.5m</a:t>
              </a:r>
              <a:endParaRPr lang="ko-KR" altLang="en-US" sz="1100" b="1" dirty="0">
                <a:solidFill>
                  <a:schemeClr val="tx1"/>
                </a:solidFill>
                <a:latin typeface="맑은 고딕" pitchFamily="50" charset="-127"/>
                <a:ea typeface="맑은 고딕" pitchFamily="50" charset="-127"/>
              </a:endParaRPr>
            </a:p>
          </p:txBody>
        </p:sp>
        <p:sp>
          <p:nvSpPr>
            <p:cNvPr id="21" name="TextBox 52"/>
            <p:cNvSpPr txBox="1"/>
            <p:nvPr/>
          </p:nvSpPr>
          <p:spPr>
            <a:xfrm>
              <a:off x="12704209" y="1151560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36m</a:t>
              </a:r>
              <a:endParaRPr lang="ko-KR" altLang="en-US" sz="1100" b="1" dirty="0">
                <a:solidFill>
                  <a:schemeClr val="tx1"/>
                </a:solidFill>
                <a:latin typeface="맑은 고딕" pitchFamily="50" charset="-127"/>
                <a:ea typeface="맑은 고딕" pitchFamily="50" charset="-127"/>
              </a:endParaRPr>
            </a:p>
          </p:txBody>
        </p:sp>
        <p:cxnSp>
          <p:nvCxnSpPr>
            <p:cNvPr id="22" name="직선 연결선 21"/>
            <p:cNvCxnSpPr/>
            <p:nvPr/>
          </p:nvCxnSpPr>
          <p:spPr bwMode="auto">
            <a:xfrm flipV="1">
              <a:off x="14595053" y="17156565"/>
              <a:ext cx="0" cy="5274160"/>
            </a:xfrm>
            <a:prstGeom prst="line">
              <a:avLst/>
            </a:prstGeom>
            <a:noFill/>
            <a:ln w="6350" cap="flat" cmpd="sng" algn="ctr">
              <a:solidFill>
                <a:schemeClr val="tx1"/>
              </a:solidFill>
              <a:prstDash val="sysDot"/>
              <a:round/>
              <a:headEnd type="triangle" w="sm" len="med"/>
              <a:tailEnd type="triangle" w="sm" len="med"/>
            </a:ln>
            <a:effectLst/>
          </p:spPr>
        </p:cxnSp>
        <p:cxnSp>
          <p:nvCxnSpPr>
            <p:cNvPr id="99" name="직선 연결선 98"/>
            <p:cNvCxnSpPr/>
            <p:nvPr/>
          </p:nvCxnSpPr>
          <p:spPr bwMode="auto">
            <a:xfrm>
              <a:off x="14172115" y="16849462"/>
              <a:ext cx="2885087" cy="0"/>
            </a:xfrm>
            <a:prstGeom prst="line">
              <a:avLst/>
            </a:prstGeom>
            <a:noFill/>
            <a:ln w="9525" cap="flat" cmpd="sng" algn="ctr">
              <a:solidFill>
                <a:schemeClr val="tx1"/>
              </a:solidFill>
              <a:prstDash val="solid"/>
              <a:round/>
              <a:headEnd type="none" w="med" len="med"/>
              <a:tailEnd type="none" w="med" len="med"/>
            </a:ln>
            <a:effectLst/>
          </p:spPr>
        </p:cxnSp>
        <p:sp>
          <p:nvSpPr>
            <p:cNvPr id="100" name="TextBox 43"/>
            <p:cNvSpPr txBox="1"/>
            <p:nvPr/>
          </p:nvSpPr>
          <p:spPr>
            <a:xfrm>
              <a:off x="12868420" y="1657392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a:solidFill>
                    <a:schemeClr val="tx1"/>
                  </a:solidFill>
                  <a:latin typeface="맑은 고딕" pitchFamily="50" charset="-127"/>
                  <a:ea typeface="맑은 고딕" pitchFamily="50" charset="-127"/>
                </a:rPr>
                <a:t>2</a:t>
              </a:r>
              <a:r>
                <a:rPr lang="en-US" altLang="ko-KR" sz="1100" b="1" dirty="0" smtClean="0">
                  <a:solidFill>
                    <a:schemeClr val="tx1"/>
                  </a:solidFill>
                  <a:latin typeface="맑은 고딕" pitchFamily="50" charset="-127"/>
                  <a:ea typeface="맑은 고딕" pitchFamily="50" charset="-127"/>
                </a:rPr>
                <a:t>m</a:t>
              </a:r>
              <a:endParaRPr lang="ko-KR" altLang="en-US" sz="1100" b="1" dirty="0">
                <a:solidFill>
                  <a:schemeClr val="tx1"/>
                </a:solidFill>
                <a:latin typeface="맑은 고딕" pitchFamily="50" charset="-127"/>
                <a:ea typeface="맑은 고딕" pitchFamily="50" charset="-127"/>
              </a:endParaRPr>
            </a:p>
          </p:txBody>
        </p:sp>
      </p:grpSp>
      <p:sp>
        <p:nvSpPr>
          <p:cNvPr id="26" name="직사각형 25"/>
          <p:cNvSpPr/>
          <p:nvPr/>
        </p:nvSpPr>
        <p:spPr>
          <a:xfrm>
            <a:off x="-5047" y="6598934"/>
            <a:ext cx="10708399" cy="497923"/>
          </a:xfrm>
          <a:prstGeom prst="rect">
            <a:avLst/>
          </a:prstGeom>
          <a:gradFill>
            <a:gsLst>
              <a:gs pos="0">
                <a:schemeClr val="bg2">
                  <a:lumMod val="50000"/>
                </a:schemeClr>
              </a:gs>
              <a:gs pos="50000">
                <a:schemeClr val="bg2">
                  <a:lumMod val="90000"/>
                </a:schemeClr>
              </a:gs>
              <a:gs pos="100000">
                <a:schemeClr val="bg1">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27" name="그룹 26"/>
          <p:cNvGrpSpPr/>
          <p:nvPr/>
        </p:nvGrpSpPr>
        <p:grpSpPr>
          <a:xfrm>
            <a:off x="-2070124" y="3789229"/>
            <a:ext cx="15553728" cy="533489"/>
            <a:chOff x="-3552289" y="5929330"/>
            <a:chExt cx="15179044" cy="428629"/>
          </a:xfrm>
          <a:solidFill>
            <a:schemeClr val="tx2">
              <a:lumMod val="20000"/>
              <a:lumOff val="80000"/>
              <a:alpha val="44000"/>
            </a:schemeClr>
          </a:solidFill>
        </p:grpSpPr>
        <p:sp>
          <p:nvSpPr>
            <p:cNvPr id="28" name="자유형 27"/>
            <p:cNvSpPr/>
            <p:nvPr/>
          </p:nvSpPr>
          <p:spPr>
            <a:xfrm>
              <a:off x="-785851" y="5929331"/>
              <a:ext cx="9699329"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29" name="자유형 28"/>
            <p:cNvSpPr/>
            <p:nvPr/>
          </p:nvSpPr>
          <p:spPr>
            <a:xfrm>
              <a:off x="-1571668" y="5929330"/>
              <a:ext cx="13057876"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0" name="자유형 29"/>
            <p:cNvSpPr/>
            <p:nvPr/>
          </p:nvSpPr>
          <p:spPr>
            <a:xfrm>
              <a:off x="-3552289" y="5929330"/>
              <a:ext cx="15179044"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1" name="자유형 30"/>
            <p:cNvSpPr/>
            <p:nvPr/>
          </p:nvSpPr>
          <p:spPr>
            <a:xfrm>
              <a:off x="-1936001" y="5929330"/>
              <a:ext cx="12789750"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grpSp>
      <p:sp>
        <p:nvSpPr>
          <p:cNvPr id="32" name="TextBox 52"/>
          <p:cNvSpPr txBox="1"/>
          <p:nvPr/>
        </p:nvSpPr>
        <p:spPr>
          <a:xfrm>
            <a:off x="1353196" y="5354129"/>
            <a:ext cx="478016" cy="26161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41m</a:t>
            </a:r>
            <a:endParaRPr lang="ko-KR" altLang="en-US" sz="1100" b="1" dirty="0">
              <a:solidFill>
                <a:schemeClr val="tx1"/>
              </a:solidFill>
              <a:latin typeface="맑은 고딕" pitchFamily="50" charset="-127"/>
              <a:ea typeface="맑은 고딕" pitchFamily="50" charset="-127"/>
            </a:endParaRPr>
          </a:p>
        </p:txBody>
      </p:sp>
      <p:sp>
        <p:nvSpPr>
          <p:cNvPr id="33" name="원통 32"/>
          <p:cNvSpPr/>
          <p:nvPr/>
        </p:nvSpPr>
        <p:spPr>
          <a:xfrm>
            <a:off x="8796326" y="6378425"/>
            <a:ext cx="248961" cy="14226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36" name="TextBox 35"/>
          <p:cNvSpPr txBox="1"/>
          <p:nvPr/>
        </p:nvSpPr>
        <p:spPr>
          <a:xfrm>
            <a:off x="8680300" y="6591821"/>
            <a:ext cx="712054" cy="369332"/>
          </a:xfrm>
          <a:prstGeom prst="rect">
            <a:avLst/>
          </a:prstGeom>
          <a:noFill/>
        </p:spPr>
        <p:txBody>
          <a:bodyPr wrap="none" rtlCol="0">
            <a:spAutoFit/>
          </a:bodyPr>
          <a:lstStyle/>
          <a:p>
            <a:r>
              <a:rPr lang="en-US" altLang="ko-KR" sz="900" b="1" dirty="0" smtClean="0"/>
              <a:t>ADCP</a:t>
            </a:r>
          </a:p>
          <a:p>
            <a:r>
              <a:rPr lang="en-US" altLang="ko-KR" sz="900" dirty="0" smtClean="0"/>
              <a:t>(planning)</a:t>
            </a:r>
            <a:endParaRPr lang="ko-KR" altLang="en-US" sz="900" dirty="0"/>
          </a:p>
        </p:txBody>
      </p:sp>
      <p:sp>
        <p:nvSpPr>
          <p:cNvPr id="37" name="TextBox 155"/>
          <p:cNvSpPr txBox="1"/>
          <p:nvPr/>
        </p:nvSpPr>
        <p:spPr>
          <a:xfrm>
            <a:off x="3800503" y="4536112"/>
            <a:ext cx="569055" cy="369331"/>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(10m) </a:t>
            </a:r>
          </a:p>
        </p:txBody>
      </p:sp>
      <p:sp>
        <p:nvSpPr>
          <p:cNvPr id="38" name="자유형 37"/>
          <p:cNvSpPr/>
          <p:nvPr/>
        </p:nvSpPr>
        <p:spPr>
          <a:xfrm>
            <a:off x="8815295" y="5062488"/>
            <a:ext cx="213396" cy="1280722"/>
          </a:xfrm>
          <a:custGeom>
            <a:avLst/>
            <a:gdLst>
              <a:gd name="connsiteX0" fmla="*/ 0 w 1643074"/>
              <a:gd name="connsiteY0" fmla="*/ 205384 h 4143404"/>
              <a:gd name="connsiteX1" fmla="*/ 821537 w 1643074"/>
              <a:gd name="connsiteY1" fmla="*/ 410769 h 4143404"/>
              <a:gd name="connsiteX2" fmla="*/ 1643074 w 1643074"/>
              <a:gd name="connsiteY2" fmla="*/ 205386 h 4143404"/>
              <a:gd name="connsiteX3" fmla="*/ 1643074 w 1643074"/>
              <a:gd name="connsiteY3" fmla="*/ 3938020 h 4143404"/>
              <a:gd name="connsiteX4" fmla="*/ 938899 w 1643074"/>
              <a:gd name="connsiteY4" fmla="*/ 4141297 h 4143404"/>
              <a:gd name="connsiteX5" fmla="*/ 704174 w 1643074"/>
              <a:gd name="connsiteY5" fmla="*/ 4141297 h 4143404"/>
              <a:gd name="connsiteX6" fmla="*/ 0 w 1643074"/>
              <a:gd name="connsiteY6" fmla="*/ 3938019 h 4143404"/>
              <a:gd name="connsiteX7" fmla="*/ 0 w 1643074"/>
              <a:gd name="connsiteY7" fmla="*/ 205384 h 4143404"/>
              <a:gd name="connsiteX0" fmla="*/ 0 w 1643074"/>
              <a:gd name="connsiteY0" fmla="*/ 205384 h 4143404"/>
              <a:gd name="connsiteX1" fmla="*/ 704175 w 1643074"/>
              <a:gd name="connsiteY1" fmla="*/ 2107 h 4143404"/>
              <a:gd name="connsiteX2" fmla="*/ 938900 w 1643074"/>
              <a:gd name="connsiteY2" fmla="*/ 2107 h 4143404"/>
              <a:gd name="connsiteX3" fmla="*/ 1643074 w 1643074"/>
              <a:gd name="connsiteY3" fmla="*/ 205386 h 4143404"/>
              <a:gd name="connsiteX4" fmla="*/ 938899 w 1643074"/>
              <a:gd name="connsiteY4" fmla="*/ 408663 h 4143404"/>
              <a:gd name="connsiteX5" fmla="*/ 704174 w 1643074"/>
              <a:gd name="connsiteY5" fmla="*/ 408663 h 4143404"/>
              <a:gd name="connsiteX6" fmla="*/ 0 w 1643074"/>
              <a:gd name="connsiteY6" fmla="*/ 205385 h 4143404"/>
              <a:gd name="connsiteX7" fmla="*/ 0 w 1643074"/>
              <a:gd name="connsiteY7" fmla="*/ 205384 h 4143404"/>
              <a:gd name="connsiteX0" fmla="*/ 1643074 w 1643074"/>
              <a:gd name="connsiteY0" fmla="*/ 205384 h 4143404"/>
              <a:gd name="connsiteX1" fmla="*/ 938899 w 1643074"/>
              <a:gd name="connsiteY1" fmla="*/ 408661 h 4143404"/>
              <a:gd name="connsiteX2" fmla="*/ 704174 w 1643074"/>
              <a:gd name="connsiteY2" fmla="*/ 408661 h 4143404"/>
              <a:gd name="connsiteX3" fmla="*/ 0 w 1643074"/>
              <a:gd name="connsiteY3" fmla="*/ 205383 h 4143404"/>
              <a:gd name="connsiteX4" fmla="*/ 704175 w 1643074"/>
              <a:gd name="connsiteY4" fmla="*/ 2106 h 4143404"/>
              <a:gd name="connsiteX5" fmla="*/ 938900 w 1643074"/>
              <a:gd name="connsiteY5" fmla="*/ 2106 h 4143404"/>
              <a:gd name="connsiteX6" fmla="*/ 1643074 w 1643074"/>
              <a:gd name="connsiteY6" fmla="*/ 205385 h 4143404"/>
              <a:gd name="connsiteX7" fmla="*/ 1643074 w 1643074"/>
              <a:gd name="connsiteY7" fmla="*/ 3938020 h 4143404"/>
              <a:gd name="connsiteX8" fmla="*/ 938899 w 1643074"/>
              <a:gd name="connsiteY8" fmla="*/ 4141297 h 4143404"/>
              <a:gd name="connsiteX9" fmla="*/ 704174 w 1643074"/>
              <a:gd name="connsiteY9" fmla="*/ 4141297 h 4143404"/>
              <a:gd name="connsiteX10" fmla="*/ 0 w 1643074"/>
              <a:gd name="connsiteY10" fmla="*/ 3938019 h 4143404"/>
              <a:gd name="connsiteX11" fmla="*/ 0 w 1643074"/>
              <a:gd name="connsiteY11" fmla="*/ 205384 h 4143404"/>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1500200 w 1643080"/>
              <a:gd name="connsiteY7" fmla="*/ 3786917 h 4144809"/>
              <a:gd name="connsiteX8" fmla="*/ 938901 w 1643080"/>
              <a:gd name="connsiteY8" fmla="*/ 4142000 h 4144809"/>
              <a:gd name="connsiteX9" fmla="*/ 704176 w 1643080"/>
              <a:gd name="connsiteY9" fmla="*/ 4142000 h 4144809"/>
              <a:gd name="connsiteX10" fmla="*/ 2 w 1643080"/>
              <a:gd name="connsiteY10" fmla="*/ 3938722 h 4144809"/>
              <a:gd name="connsiteX11" fmla="*/ 2 w 1643080"/>
              <a:gd name="connsiteY11"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3938722 h 4144809"/>
              <a:gd name="connsiteX10" fmla="*/ 2 w 1643080"/>
              <a:gd name="connsiteY10"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938901 w 1643080"/>
              <a:gd name="connsiteY3" fmla="*/ 4142000 h 4144809"/>
              <a:gd name="connsiteX4" fmla="*/ 704176 w 1643080"/>
              <a:gd name="connsiteY4" fmla="*/ 4142000 h 4144809"/>
              <a:gd name="connsiteX5" fmla="*/ 2 w 1643080"/>
              <a:gd name="connsiteY5" fmla="*/ 3938722 h 4144809"/>
              <a:gd name="connsiteX6" fmla="*/ 2 w 1643080"/>
              <a:gd name="connsiteY6"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206087 h 4144809"/>
              <a:gd name="connsiteX0" fmla="*/ 19560 w 1662638"/>
              <a:gd name="connsiteY0" fmla="*/ 206087 h 4144809"/>
              <a:gd name="connsiteX1" fmla="*/ 841097 w 1662638"/>
              <a:gd name="connsiteY1" fmla="*/ 411472 h 4144809"/>
              <a:gd name="connsiteX2" fmla="*/ 1662634 w 1662638"/>
              <a:gd name="connsiteY2" fmla="*/ 206089 h 4144809"/>
              <a:gd name="connsiteX3" fmla="*/ 958459 w 1662638"/>
              <a:gd name="connsiteY3" fmla="*/ 4142000 h 4144809"/>
              <a:gd name="connsiteX4" fmla="*/ 723734 w 1662638"/>
              <a:gd name="connsiteY4" fmla="*/ 4142000 h 4144809"/>
              <a:gd name="connsiteX5" fmla="*/ 19560 w 1662638"/>
              <a:gd name="connsiteY5" fmla="*/ 206087 h 4144809"/>
              <a:gd name="connsiteX0" fmla="*/ 19560 w 1662638"/>
              <a:gd name="connsiteY0" fmla="*/ 206087 h 4144809"/>
              <a:gd name="connsiteX1" fmla="*/ 723735 w 1662638"/>
              <a:gd name="connsiteY1" fmla="*/ 2810 h 4144809"/>
              <a:gd name="connsiteX2" fmla="*/ 958460 w 1662638"/>
              <a:gd name="connsiteY2" fmla="*/ 2810 h 4144809"/>
              <a:gd name="connsiteX3" fmla="*/ 1662634 w 1662638"/>
              <a:gd name="connsiteY3" fmla="*/ 206089 h 4144809"/>
              <a:gd name="connsiteX4" fmla="*/ 958459 w 1662638"/>
              <a:gd name="connsiteY4" fmla="*/ 409366 h 4144809"/>
              <a:gd name="connsiteX5" fmla="*/ 723734 w 1662638"/>
              <a:gd name="connsiteY5" fmla="*/ 409366 h 4144809"/>
              <a:gd name="connsiteX6" fmla="*/ 19560 w 1662638"/>
              <a:gd name="connsiteY6" fmla="*/ 206088 h 4144809"/>
              <a:gd name="connsiteX7" fmla="*/ 19560 w 1662638"/>
              <a:gd name="connsiteY7" fmla="*/ 206087 h 4144809"/>
              <a:gd name="connsiteX0" fmla="*/ 1662634 w 1662638"/>
              <a:gd name="connsiteY0" fmla="*/ 206087 h 4144809"/>
              <a:gd name="connsiteX1" fmla="*/ 958459 w 1662638"/>
              <a:gd name="connsiteY1" fmla="*/ 409364 h 4144809"/>
              <a:gd name="connsiteX2" fmla="*/ 723734 w 1662638"/>
              <a:gd name="connsiteY2" fmla="*/ 409364 h 4144809"/>
              <a:gd name="connsiteX3" fmla="*/ 19560 w 1662638"/>
              <a:gd name="connsiteY3" fmla="*/ 206086 h 4144809"/>
              <a:gd name="connsiteX4" fmla="*/ 723735 w 1662638"/>
              <a:gd name="connsiteY4" fmla="*/ 2809 h 4144809"/>
              <a:gd name="connsiteX5" fmla="*/ 958460 w 1662638"/>
              <a:gd name="connsiteY5" fmla="*/ 2809 h 4144809"/>
              <a:gd name="connsiteX6" fmla="*/ 1662634 w 1662638"/>
              <a:gd name="connsiteY6" fmla="*/ 206088 h 4144809"/>
              <a:gd name="connsiteX7" fmla="*/ 958459 w 1662638"/>
              <a:gd name="connsiteY7" fmla="*/ 4142000 h 4144809"/>
              <a:gd name="connsiteX8" fmla="*/ 723734 w 1662638"/>
              <a:gd name="connsiteY8" fmla="*/ 4142000 h 4144809"/>
              <a:gd name="connsiteX9" fmla="*/ 19560 w 1662638"/>
              <a:gd name="connsiteY9" fmla="*/ 206087 h 4144809"/>
              <a:gd name="connsiteX0" fmla="*/ 104120 w 1747198"/>
              <a:gd name="connsiteY0" fmla="*/ 206087 h 4144809"/>
              <a:gd name="connsiteX1" fmla="*/ 925657 w 1747198"/>
              <a:gd name="connsiteY1" fmla="*/ 411472 h 4144809"/>
              <a:gd name="connsiteX2" fmla="*/ 1747194 w 1747198"/>
              <a:gd name="connsiteY2" fmla="*/ 206089 h 4144809"/>
              <a:gd name="connsiteX3" fmla="*/ 1043019 w 1747198"/>
              <a:gd name="connsiteY3" fmla="*/ 4142000 h 4144809"/>
              <a:gd name="connsiteX4" fmla="*/ 808294 w 1747198"/>
              <a:gd name="connsiteY4" fmla="*/ 4142000 h 4144809"/>
              <a:gd name="connsiteX5" fmla="*/ 461310 w 1747198"/>
              <a:gd name="connsiteY5" fmla="*/ 2358158 h 4144809"/>
              <a:gd name="connsiteX6" fmla="*/ 104120 w 1747198"/>
              <a:gd name="connsiteY6" fmla="*/ 206087 h 4144809"/>
              <a:gd name="connsiteX0" fmla="*/ 104120 w 1747198"/>
              <a:gd name="connsiteY0" fmla="*/ 206087 h 4144809"/>
              <a:gd name="connsiteX1" fmla="*/ 808295 w 1747198"/>
              <a:gd name="connsiteY1" fmla="*/ 2810 h 4144809"/>
              <a:gd name="connsiteX2" fmla="*/ 1043020 w 1747198"/>
              <a:gd name="connsiteY2" fmla="*/ 2810 h 4144809"/>
              <a:gd name="connsiteX3" fmla="*/ 1747194 w 1747198"/>
              <a:gd name="connsiteY3" fmla="*/ 206089 h 4144809"/>
              <a:gd name="connsiteX4" fmla="*/ 1043019 w 1747198"/>
              <a:gd name="connsiteY4" fmla="*/ 409366 h 4144809"/>
              <a:gd name="connsiteX5" fmla="*/ 808294 w 1747198"/>
              <a:gd name="connsiteY5" fmla="*/ 409366 h 4144809"/>
              <a:gd name="connsiteX6" fmla="*/ 104120 w 1747198"/>
              <a:gd name="connsiteY6" fmla="*/ 206088 h 4144809"/>
              <a:gd name="connsiteX7" fmla="*/ 104120 w 1747198"/>
              <a:gd name="connsiteY7" fmla="*/ 206087 h 4144809"/>
              <a:gd name="connsiteX0" fmla="*/ 1747194 w 1747198"/>
              <a:gd name="connsiteY0" fmla="*/ 206087 h 4144809"/>
              <a:gd name="connsiteX1" fmla="*/ 1043019 w 1747198"/>
              <a:gd name="connsiteY1" fmla="*/ 409364 h 4144809"/>
              <a:gd name="connsiteX2" fmla="*/ 808294 w 1747198"/>
              <a:gd name="connsiteY2" fmla="*/ 409364 h 4144809"/>
              <a:gd name="connsiteX3" fmla="*/ 104120 w 1747198"/>
              <a:gd name="connsiteY3" fmla="*/ 206086 h 4144809"/>
              <a:gd name="connsiteX4" fmla="*/ 808295 w 1747198"/>
              <a:gd name="connsiteY4" fmla="*/ 2809 h 4144809"/>
              <a:gd name="connsiteX5" fmla="*/ 1043020 w 1747198"/>
              <a:gd name="connsiteY5" fmla="*/ 2809 h 4144809"/>
              <a:gd name="connsiteX6" fmla="*/ 1747194 w 1747198"/>
              <a:gd name="connsiteY6" fmla="*/ 206088 h 4144809"/>
              <a:gd name="connsiteX7" fmla="*/ 1043019 w 1747198"/>
              <a:gd name="connsiteY7" fmla="*/ 4142000 h 4144809"/>
              <a:gd name="connsiteX8" fmla="*/ 808294 w 1747198"/>
              <a:gd name="connsiteY8" fmla="*/ 4142000 h 4144809"/>
              <a:gd name="connsiteX9" fmla="*/ 104120 w 1747198"/>
              <a:gd name="connsiteY9" fmla="*/ 206087 h 4144809"/>
              <a:gd name="connsiteX0" fmla="*/ 19560 w 1662638"/>
              <a:gd name="connsiteY0" fmla="*/ 206087 h 4144809"/>
              <a:gd name="connsiteX1" fmla="*/ 841097 w 1662638"/>
              <a:gd name="connsiteY1" fmla="*/ 411472 h 4144809"/>
              <a:gd name="connsiteX2" fmla="*/ 1662634 w 1662638"/>
              <a:gd name="connsiteY2" fmla="*/ 206089 h 4144809"/>
              <a:gd name="connsiteX3" fmla="*/ 958459 w 1662638"/>
              <a:gd name="connsiteY3" fmla="*/ 4142000 h 4144809"/>
              <a:gd name="connsiteX4" fmla="*/ 723734 w 1662638"/>
              <a:gd name="connsiteY4" fmla="*/ 4142000 h 4144809"/>
              <a:gd name="connsiteX5" fmla="*/ 19560 w 1662638"/>
              <a:gd name="connsiteY5" fmla="*/ 206087 h 4144809"/>
              <a:gd name="connsiteX0" fmla="*/ 19560 w 1662638"/>
              <a:gd name="connsiteY0" fmla="*/ 206087 h 4144809"/>
              <a:gd name="connsiteX1" fmla="*/ 723735 w 1662638"/>
              <a:gd name="connsiteY1" fmla="*/ 2810 h 4144809"/>
              <a:gd name="connsiteX2" fmla="*/ 958460 w 1662638"/>
              <a:gd name="connsiteY2" fmla="*/ 2810 h 4144809"/>
              <a:gd name="connsiteX3" fmla="*/ 1662634 w 1662638"/>
              <a:gd name="connsiteY3" fmla="*/ 206089 h 4144809"/>
              <a:gd name="connsiteX4" fmla="*/ 958459 w 1662638"/>
              <a:gd name="connsiteY4" fmla="*/ 409366 h 4144809"/>
              <a:gd name="connsiteX5" fmla="*/ 723734 w 1662638"/>
              <a:gd name="connsiteY5" fmla="*/ 409366 h 4144809"/>
              <a:gd name="connsiteX6" fmla="*/ 19560 w 1662638"/>
              <a:gd name="connsiteY6" fmla="*/ 206088 h 4144809"/>
              <a:gd name="connsiteX7" fmla="*/ 19560 w 1662638"/>
              <a:gd name="connsiteY7" fmla="*/ 206087 h 4144809"/>
              <a:gd name="connsiteX0" fmla="*/ 1662634 w 1662638"/>
              <a:gd name="connsiteY0" fmla="*/ 206087 h 4144809"/>
              <a:gd name="connsiteX1" fmla="*/ 958459 w 1662638"/>
              <a:gd name="connsiteY1" fmla="*/ 409364 h 4144809"/>
              <a:gd name="connsiteX2" fmla="*/ 723734 w 1662638"/>
              <a:gd name="connsiteY2" fmla="*/ 409364 h 4144809"/>
              <a:gd name="connsiteX3" fmla="*/ 19560 w 1662638"/>
              <a:gd name="connsiteY3" fmla="*/ 206086 h 4144809"/>
              <a:gd name="connsiteX4" fmla="*/ 723735 w 1662638"/>
              <a:gd name="connsiteY4" fmla="*/ 2809 h 4144809"/>
              <a:gd name="connsiteX5" fmla="*/ 958460 w 1662638"/>
              <a:gd name="connsiteY5" fmla="*/ 2809 h 4144809"/>
              <a:gd name="connsiteX6" fmla="*/ 1662634 w 1662638"/>
              <a:gd name="connsiteY6" fmla="*/ 206088 h 4144809"/>
              <a:gd name="connsiteX7" fmla="*/ 958459 w 1662638"/>
              <a:gd name="connsiteY7" fmla="*/ 4142000 h 4144809"/>
              <a:gd name="connsiteX8" fmla="*/ 723734 w 1662638"/>
              <a:gd name="connsiteY8" fmla="*/ 4142000 h 4144809"/>
              <a:gd name="connsiteX9" fmla="*/ 19560 w 1662638"/>
              <a:gd name="connsiteY9" fmla="*/ 206087 h 414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2638" h="4144809" stroke="0" extrusionOk="0">
                <a:moveTo>
                  <a:pt x="19560" y="206087"/>
                </a:moveTo>
                <a:cubicBezTo>
                  <a:pt x="19558" y="319518"/>
                  <a:pt x="387373" y="411472"/>
                  <a:pt x="841097" y="411472"/>
                </a:cubicBezTo>
                <a:cubicBezTo>
                  <a:pt x="1294818" y="411472"/>
                  <a:pt x="1662632" y="319519"/>
                  <a:pt x="1662634" y="206089"/>
                </a:cubicBezTo>
                <a:lnTo>
                  <a:pt x="958459" y="4142000"/>
                </a:lnTo>
                <a:cubicBezTo>
                  <a:pt x="880621" y="4144809"/>
                  <a:pt x="801573" y="4144809"/>
                  <a:pt x="723734" y="4142000"/>
                </a:cubicBezTo>
                <a:cubicBezTo>
                  <a:pt x="567251" y="3486015"/>
                  <a:pt x="0" y="827842"/>
                  <a:pt x="19560" y="206087"/>
                </a:cubicBezTo>
                <a:close/>
              </a:path>
              <a:path w="1662638" h="4144809" fill="lighten" stroke="0" extrusionOk="0">
                <a:moveTo>
                  <a:pt x="19560" y="206087"/>
                </a:moveTo>
                <a:cubicBezTo>
                  <a:pt x="19562" y="103991"/>
                  <a:pt x="319539" y="17396"/>
                  <a:pt x="723735" y="2810"/>
                </a:cubicBezTo>
                <a:cubicBezTo>
                  <a:pt x="801573" y="1"/>
                  <a:pt x="880621" y="1"/>
                  <a:pt x="958460" y="2810"/>
                </a:cubicBezTo>
                <a:cubicBezTo>
                  <a:pt x="1362660" y="17395"/>
                  <a:pt x="1662638" y="103992"/>
                  <a:pt x="1662634" y="206089"/>
                </a:cubicBezTo>
                <a:cubicBezTo>
                  <a:pt x="1662634" y="308185"/>
                  <a:pt x="1362656" y="394781"/>
                  <a:pt x="958459" y="409366"/>
                </a:cubicBezTo>
                <a:cubicBezTo>
                  <a:pt x="880621" y="412175"/>
                  <a:pt x="801573" y="412175"/>
                  <a:pt x="723734" y="409366"/>
                </a:cubicBezTo>
                <a:cubicBezTo>
                  <a:pt x="319536" y="394781"/>
                  <a:pt x="19558" y="308184"/>
                  <a:pt x="19560" y="206088"/>
                </a:cubicBezTo>
                <a:lnTo>
                  <a:pt x="19560" y="206087"/>
                </a:lnTo>
                <a:close/>
              </a:path>
              <a:path w="1662638" h="4144809" fill="none" extrusionOk="0">
                <a:moveTo>
                  <a:pt x="1662634" y="206087"/>
                </a:moveTo>
                <a:cubicBezTo>
                  <a:pt x="1662634" y="308183"/>
                  <a:pt x="1362656" y="394779"/>
                  <a:pt x="958459" y="409364"/>
                </a:cubicBezTo>
                <a:cubicBezTo>
                  <a:pt x="880621" y="412173"/>
                  <a:pt x="801573" y="412173"/>
                  <a:pt x="723734" y="409364"/>
                </a:cubicBezTo>
                <a:cubicBezTo>
                  <a:pt x="319536" y="394779"/>
                  <a:pt x="19558" y="308182"/>
                  <a:pt x="19560" y="206086"/>
                </a:cubicBezTo>
                <a:cubicBezTo>
                  <a:pt x="19562" y="103990"/>
                  <a:pt x="319539" y="17395"/>
                  <a:pt x="723735" y="2809"/>
                </a:cubicBezTo>
                <a:cubicBezTo>
                  <a:pt x="801573" y="0"/>
                  <a:pt x="880621" y="0"/>
                  <a:pt x="958460" y="2809"/>
                </a:cubicBezTo>
                <a:cubicBezTo>
                  <a:pt x="1362660" y="17394"/>
                  <a:pt x="1662638" y="103991"/>
                  <a:pt x="1662634" y="206088"/>
                </a:cubicBezTo>
                <a:lnTo>
                  <a:pt x="958459" y="4142000"/>
                </a:lnTo>
                <a:cubicBezTo>
                  <a:pt x="880621" y="4144809"/>
                  <a:pt x="801573" y="4144809"/>
                  <a:pt x="723734" y="4142000"/>
                </a:cubicBezTo>
                <a:cubicBezTo>
                  <a:pt x="567251" y="3486015"/>
                  <a:pt x="166263" y="1026069"/>
                  <a:pt x="19560" y="206087"/>
                </a:cubicBezTo>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39" name="자유형 38"/>
          <p:cNvSpPr/>
          <p:nvPr/>
        </p:nvSpPr>
        <p:spPr>
          <a:xfrm rot="900000">
            <a:off x="9034720" y="5215021"/>
            <a:ext cx="213396" cy="1174024"/>
          </a:xfrm>
          <a:custGeom>
            <a:avLst/>
            <a:gdLst>
              <a:gd name="connsiteX0" fmla="*/ 0 w 1643074"/>
              <a:gd name="connsiteY0" fmla="*/ 205384 h 4143404"/>
              <a:gd name="connsiteX1" fmla="*/ 821537 w 1643074"/>
              <a:gd name="connsiteY1" fmla="*/ 410769 h 4143404"/>
              <a:gd name="connsiteX2" fmla="*/ 1643074 w 1643074"/>
              <a:gd name="connsiteY2" fmla="*/ 205386 h 4143404"/>
              <a:gd name="connsiteX3" fmla="*/ 1643074 w 1643074"/>
              <a:gd name="connsiteY3" fmla="*/ 3938020 h 4143404"/>
              <a:gd name="connsiteX4" fmla="*/ 938899 w 1643074"/>
              <a:gd name="connsiteY4" fmla="*/ 4141297 h 4143404"/>
              <a:gd name="connsiteX5" fmla="*/ 704174 w 1643074"/>
              <a:gd name="connsiteY5" fmla="*/ 4141297 h 4143404"/>
              <a:gd name="connsiteX6" fmla="*/ 0 w 1643074"/>
              <a:gd name="connsiteY6" fmla="*/ 3938019 h 4143404"/>
              <a:gd name="connsiteX7" fmla="*/ 0 w 1643074"/>
              <a:gd name="connsiteY7" fmla="*/ 205384 h 4143404"/>
              <a:gd name="connsiteX0" fmla="*/ 0 w 1643074"/>
              <a:gd name="connsiteY0" fmla="*/ 205384 h 4143404"/>
              <a:gd name="connsiteX1" fmla="*/ 704175 w 1643074"/>
              <a:gd name="connsiteY1" fmla="*/ 2107 h 4143404"/>
              <a:gd name="connsiteX2" fmla="*/ 938900 w 1643074"/>
              <a:gd name="connsiteY2" fmla="*/ 2107 h 4143404"/>
              <a:gd name="connsiteX3" fmla="*/ 1643074 w 1643074"/>
              <a:gd name="connsiteY3" fmla="*/ 205386 h 4143404"/>
              <a:gd name="connsiteX4" fmla="*/ 938899 w 1643074"/>
              <a:gd name="connsiteY4" fmla="*/ 408663 h 4143404"/>
              <a:gd name="connsiteX5" fmla="*/ 704174 w 1643074"/>
              <a:gd name="connsiteY5" fmla="*/ 408663 h 4143404"/>
              <a:gd name="connsiteX6" fmla="*/ 0 w 1643074"/>
              <a:gd name="connsiteY6" fmla="*/ 205385 h 4143404"/>
              <a:gd name="connsiteX7" fmla="*/ 0 w 1643074"/>
              <a:gd name="connsiteY7" fmla="*/ 205384 h 4143404"/>
              <a:gd name="connsiteX0" fmla="*/ 1643074 w 1643074"/>
              <a:gd name="connsiteY0" fmla="*/ 205384 h 4143404"/>
              <a:gd name="connsiteX1" fmla="*/ 938899 w 1643074"/>
              <a:gd name="connsiteY1" fmla="*/ 408661 h 4143404"/>
              <a:gd name="connsiteX2" fmla="*/ 704174 w 1643074"/>
              <a:gd name="connsiteY2" fmla="*/ 408661 h 4143404"/>
              <a:gd name="connsiteX3" fmla="*/ 0 w 1643074"/>
              <a:gd name="connsiteY3" fmla="*/ 205383 h 4143404"/>
              <a:gd name="connsiteX4" fmla="*/ 704175 w 1643074"/>
              <a:gd name="connsiteY4" fmla="*/ 2106 h 4143404"/>
              <a:gd name="connsiteX5" fmla="*/ 938900 w 1643074"/>
              <a:gd name="connsiteY5" fmla="*/ 2106 h 4143404"/>
              <a:gd name="connsiteX6" fmla="*/ 1643074 w 1643074"/>
              <a:gd name="connsiteY6" fmla="*/ 205385 h 4143404"/>
              <a:gd name="connsiteX7" fmla="*/ 1643074 w 1643074"/>
              <a:gd name="connsiteY7" fmla="*/ 3938020 h 4143404"/>
              <a:gd name="connsiteX8" fmla="*/ 938899 w 1643074"/>
              <a:gd name="connsiteY8" fmla="*/ 4141297 h 4143404"/>
              <a:gd name="connsiteX9" fmla="*/ 704174 w 1643074"/>
              <a:gd name="connsiteY9" fmla="*/ 4141297 h 4143404"/>
              <a:gd name="connsiteX10" fmla="*/ 0 w 1643074"/>
              <a:gd name="connsiteY10" fmla="*/ 3938019 h 4143404"/>
              <a:gd name="connsiteX11" fmla="*/ 0 w 1643074"/>
              <a:gd name="connsiteY11" fmla="*/ 205384 h 4143404"/>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1500200 w 1643080"/>
              <a:gd name="connsiteY7" fmla="*/ 3786917 h 4144809"/>
              <a:gd name="connsiteX8" fmla="*/ 938901 w 1643080"/>
              <a:gd name="connsiteY8" fmla="*/ 4142000 h 4144809"/>
              <a:gd name="connsiteX9" fmla="*/ 704176 w 1643080"/>
              <a:gd name="connsiteY9" fmla="*/ 4142000 h 4144809"/>
              <a:gd name="connsiteX10" fmla="*/ 2 w 1643080"/>
              <a:gd name="connsiteY10" fmla="*/ 3938722 h 4144809"/>
              <a:gd name="connsiteX11" fmla="*/ 2 w 1643080"/>
              <a:gd name="connsiteY11"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3938722 h 4144809"/>
              <a:gd name="connsiteX10" fmla="*/ 2 w 1643080"/>
              <a:gd name="connsiteY10"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938901 w 1643080"/>
              <a:gd name="connsiteY3" fmla="*/ 4142000 h 4144809"/>
              <a:gd name="connsiteX4" fmla="*/ 704176 w 1643080"/>
              <a:gd name="connsiteY4" fmla="*/ 4142000 h 4144809"/>
              <a:gd name="connsiteX5" fmla="*/ 2 w 1643080"/>
              <a:gd name="connsiteY5" fmla="*/ 3938722 h 4144809"/>
              <a:gd name="connsiteX6" fmla="*/ 2 w 1643080"/>
              <a:gd name="connsiteY6"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206087 h 4144809"/>
              <a:gd name="connsiteX0" fmla="*/ 19560 w 1662638"/>
              <a:gd name="connsiteY0" fmla="*/ 206087 h 4144809"/>
              <a:gd name="connsiteX1" fmla="*/ 841097 w 1662638"/>
              <a:gd name="connsiteY1" fmla="*/ 411472 h 4144809"/>
              <a:gd name="connsiteX2" fmla="*/ 1662634 w 1662638"/>
              <a:gd name="connsiteY2" fmla="*/ 206089 h 4144809"/>
              <a:gd name="connsiteX3" fmla="*/ 958459 w 1662638"/>
              <a:gd name="connsiteY3" fmla="*/ 4142000 h 4144809"/>
              <a:gd name="connsiteX4" fmla="*/ 723734 w 1662638"/>
              <a:gd name="connsiteY4" fmla="*/ 4142000 h 4144809"/>
              <a:gd name="connsiteX5" fmla="*/ 19560 w 1662638"/>
              <a:gd name="connsiteY5" fmla="*/ 206087 h 4144809"/>
              <a:gd name="connsiteX0" fmla="*/ 19560 w 1662638"/>
              <a:gd name="connsiteY0" fmla="*/ 206087 h 4144809"/>
              <a:gd name="connsiteX1" fmla="*/ 723735 w 1662638"/>
              <a:gd name="connsiteY1" fmla="*/ 2810 h 4144809"/>
              <a:gd name="connsiteX2" fmla="*/ 958460 w 1662638"/>
              <a:gd name="connsiteY2" fmla="*/ 2810 h 4144809"/>
              <a:gd name="connsiteX3" fmla="*/ 1662634 w 1662638"/>
              <a:gd name="connsiteY3" fmla="*/ 206089 h 4144809"/>
              <a:gd name="connsiteX4" fmla="*/ 958459 w 1662638"/>
              <a:gd name="connsiteY4" fmla="*/ 409366 h 4144809"/>
              <a:gd name="connsiteX5" fmla="*/ 723734 w 1662638"/>
              <a:gd name="connsiteY5" fmla="*/ 409366 h 4144809"/>
              <a:gd name="connsiteX6" fmla="*/ 19560 w 1662638"/>
              <a:gd name="connsiteY6" fmla="*/ 206088 h 4144809"/>
              <a:gd name="connsiteX7" fmla="*/ 19560 w 1662638"/>
              <a:gd name="connsiteY7" fmla="*/ 206087 h 4144809"/>
              <a:gd name="connsiteX0" fmla="*/ 1662634 w 1662638"/>
              <a:gd name="connsiteY0" fmla="*/ 206087 h 4144809"/>
              <a:gd name="connsiteX1" fmla="*/ 958459 w 1662638"/>
              <a:gd name="connsiteY1" fmla="*/ 409364 h 4144809"/>
              <a:gd name="connsiteX2" fmla="*/ 723734 w 1662638"/>
              <a:gd name="connsiteY2" fmla="*/ 409364 h 4144809"/>
              <a:gd name="connsiteX3" fmla="*/ 19560 w 1662638"/>
              <a:gd name="connsiteY3" fmla="*/ 206086 h 4144809"/>
              <a:gd name="connsiteX4" fmla="*/ 723735 w 1662638"/>
              <a:gd name="connsiteY4" fmla="*/ 2809 h 4144809"/>
              <a:gd name="connsiteX5" fmla="*/ 958460 w 1662638"/>
              <a:gd name="connsiteY5" fmla="*/ 2809 h 4144809"/>
              <a:gd name="connsiteX6" fmla="*/ 1662634 w 1662638"/>
              <a:gd name="connsiteY6" fmla="*/ 206088 h 4144809"/>
              <a:gd name="connsiteX7" fmla="*/ 958459 w 1662638"/>
              <a:gd name="connsiteY7" fmla="*/ 4142000 h 4144809"/>
              <a:gd name="connsiteX8" fmla="*/ 723734 w 1662638"/>
              <a:gd name="connsiteY8" fmla="*/ 4142000 h 4144809"/>
              <a:gd name="connsiteX9" fmla="*/ 19560 w 1662638"/>
              <a:gd name="connsiteY9" fmla="*/ 206087 h 4144809"/>
              <a:gd name="connsiteX0" fmla="*/ 104120 w 1747198"/>
              <a:gd name="connsiteY0" fmla="*/ 206087 h 4144809"/>
              <a:gd name="connsiteX1" fmla="*/ 925657 w 1747198"/>
              <a:gd name="connsiteY1" fmla="*/ 411472 h 4144809"/>
              <a:gd name="connsiteX2" fmla="*/ 1747194 w 1747198"/>
              <a:gd name="connsiteY2" fmla="*/ 206089 h 4144809"/>
              <a:gd name="connsiteX3" fmla="*/ 1043019 w 1747198"/>
              <a:gd name="connsiteY3" fmla="*/ 4142000 h 4144809"/>
              <a:gd name="connsiteX4" fmla="*/ 808294 w 1747198"/>
              <a:gd name="connsiteY4" fmla="*/ 4142000 h 4144809"/>
              <a:gd name="connsiteX5" fmla="*/ 461310 w 1747198"/>
              <a:gd name="connsiteY5" fmla="*/ 2358158 h 4144809"/>
              <a:gd name="connsiteX6" fmla="*/ 104120 w 1747198"/>
              <a:gd name="connsiteY6" fmla="*/ 206087 h 4144809"/>
              <a:gd name="connsiteX0" fmla="*/ 104120 w 1747198"/>
              <a:gd name="connsiteY0" fmla="*/ 206087 h 4144809"/>
              <a:gd name="connsiteX1" fmla="*/ 808295 w 1747198"/>
              <a:gd name="connsiteY1" fmla="*/ 2810 h 4144809"/>
              <a:gd name="connsiteX2" fmla="*/ 1043020 w 1747198"/>
              <a:gd name="connsiteY2" fmla="*/ 2810 h 4144809"/>
              <a:gd name="connsiteX3" fmla="*/ 1747194 w 1747198"/>
              <a:gd name="connsiteY3" fmla="*/ 206089 h 4144809"/>
              <a:gd name="connsiteX4" fmla="*/ 1043019 w 1747198"/>
              <a:gd name="connsiteY4" fmla="*/ 409366 h 4144809"/>
              <a:gd name="connsiteX5" fmla="*/ 808294 w 1747198"/>
              <a:gd name="connsiteY5" fmla="*/ 409366 h 4144809"/>
              <a:gd name="connsiteX6" fmla="*/ 104120 w 1747198"/>
              <a:gd name="connsiteY6" fmla="*/ 206088 h 4144809"/>
              <a:gd name="connsiteX7" fmla="*/ 104120 w 1747198"/>
              <a:gd name="connsiteY7" fmla="*/ 206087 h 4144809"/>
              <a:gd name="connsiteX0" fmla="*/ 1747194 w 1747198"/>
              <a:gd name="connsiteY0" fmla="*/ 206087 h 4144809"/>
              <a:gd name="connsiteX1" fmla="*/ 1043019 w 1747198"/>
              <a:gd name="connsiteY1" fmla="*/ 409364 h 4144809"/>
              <a:gd name="connsiteX2" fmla="*/ 808294 w 1747198"/>
              <a:gd name="connsiteY2" fmla="*/ 409364 h 4144809"/>
              <a:gd name="connsiteX3" fmla="*/ 104120 w 1747198"/>
              <a:gd name="connsiteY3" fmla="*/ 206086 h 4144809"/>
              <a:gd name="connsiteX4" fmla="*/ 808295 w 1747198"/>
              <a:gd name="connsiteY4" fmla="*/ 2809 h 4144809"/>
              <a:gd name="connsiteX5" fmla="*/ 1043020 w 1747198"/>
              <a:gd name="connsiteY5" fmla="*/ 2809 h 4144809"/>
              <a:gd name="connsiteX6" fmla="*/ 1747194 w 1747198"/>
              <a:gd name="connsiteY6" fmla="*/ 206088 h 4144809"/>
              <a:gd name="connsiteX7" fmla="*/ 1043019 w 1747198"/>
              <a:gd name="connsiteY7" fmla="*/ 4142000 h 4144809"/>
              <a:gd name="connsiteX8" fmla="*/ 808294 w 1747198"/>
              <a:gd name="connsiteY8" fmla="*/ 4142000 h 4144809"/>
              <a:gd name="connsiteX9" fmla="*/ 104120 w 1747198"/>
              <a:gd name="connsiteY9" fmla="*/ 206087 h 4144809"/>
              <a:gd name="connsiteX0" fmla="*/ 19560 w 1662638"/>
              <a:gd name="connsiteY0" fmla="*/ 206087 h 4144809"/>
              <a:gd name="connsiteX1" fmla="*/ 841097 w 1662638"/>
              <a:gd name="connsiteY1" fmla="*/ 411472 h 4144809"/>
              <a:gd name="connsiteX2" fmla="*/ 1662634 w 1662638"/>
              <a:gd name="connsiteY2" fmla="*/ 206089 h 4144809"/>
              <a:gd name="connsiteX3" fmla="*/ 958459 w 1662638"/>
              <a:gd name="connsiteY3" fmla="*/ 4142000 h 4144809"/>
              <a:gd name="connsiteX4" fmla="*/ 723734 w 1662638"/>
              <a:gd name="connsiteY4" fmla="*/ 4142000 h 4144809"/>
              <a:gd name="connsiteX5" fmla="*/ 19560 w 1662638"/>
              <a:gd name="connsiteY5" fmla="*/ 206087 h 4144809"/>
              <a:gd name="connsiteX0" fmla="*/ 19560 w 1662638"/>
              <a:gd name="connsiteY0" fmla="*/ 206087 h 4144809"/>
              <a:gd name="connsiteX1" fmla="*/ 723735 w 1662638"/>
              <a:gd name="connsiteY1" fmla="*/ 2810 h 4144809"/>
              <a:gd name="connsiteX2" fmla="*/ 958460 w 1662638"/>
              <a:gd name="connsiteY2" fmla="*/ 2810 h 4144809"/>
              <a:gd name="connsiteX3" fmla="*/ 1662634 w 1662638"/>
              <a:gd name="connsiteY3" fmla="*/ 206089 h 4144809"/>
              <a:gd name="connsiteX4" fmla="*/ 958459 w 1662638"/>
              <a:gd name="connsiteY4" fmla="*/ 409366 h 4144809"/>
              <a:gd name="connsiteX5" fmla="*/ 723734 w 1662638"/>
              <a:gd name="connsiteY5" fmla="*/ 409366 h 4144809"/>
              <a:gd name="connsiteX6" fmla="*/ 19560 w 1662638"/>
              <a:gd name="connsiteY6" fmla="*/ 206088 h 4144809"/>
              <a:gd name="connsiteX7" fmla="*/ 19560 w 1662638"/>
              <a:gd name="connsiteY7" fmla="*/ 206087 h 4144809"/>
              <a:gd name="connsiteX0" fmla="*/ 1662634 w 1662638"/>
              <a:gd name="connsiteY0" fmla="*/ 206087 h 4144809"/>
              <a:gd name="connsiteX1" fmla="*/ 958459 w 1662638"/>
              <a:gd name="connsiteY1" fmla="*/ 409364 h 4144809"/>
              <a:gd name="connsiteX2" fmla="*/ 723734 w 1662638"/>
              <a:gd name="connsiteY2" fmla="*/ 409364 h 4144809"/>
              <a:gd name="connsiteX3" fmla="*/ 19560 w 1662638"/>
              <a:gd name="connsiteY3" fmla="*/ 206086 h 4144809"/>
              <a:gd name="connsiteX4" fmla="*/ 723735 w 1662638"/>
              <a:gd name="connsiteY4" fmla="*/ 2809 h 4144809"/>
              <a:gd name="connsiteX5" fmla="*/ 958460 w 1662638"/>
              <a:gd name="connsiteY5" fmla="*/ 2809 h 4144809"/>
              <a:gd name="connsiteX6" fmla="*/ 1662634 w 1662638"/>
              <a:gd name="connsiteY6" fmla="*/ 206088 h 4144809"/>
              <a:gd name="connsiteX7" fmla="*/ 958459 w 1662638"/>
              <a:gd name="connsiteY7" fmla="*/ 4142000 h 4144809"/>
              <a:gd name="connsiteX8" fmla="*/ 723734 w 1662638"/>
              <a:gd name="connsiteY8" fmla="*/ 4142000 h 4144809"/>
              <a:gd name="connsiteX9" fmla="*/ 19560 w 1662638"/>
              <a:gd name="connsiteY9" fmla="*/ 206087 h 414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2638" h="4144809" stroke="0" extrusionOk="0">
                <a:moveTo>
                  <a:pt x="19560" y="206087"/>
                </a:moveTo>
                <a:cubicBezTo>
                  <a:pt x="19558" y="319518"/>
                  <a:pt x="387373" y="411472"/>
                  <a:pt x="841097" y="411472"/>
                </a:cubicBezTo>
                <a:cubicBezTo>
                  <a:pt x="1294818" y="411472"/>
                  <a:pt x="1662632" y="319519"/>
                  <a:pt x="1662634" y="206089"/>
                </a:cubicBezTo>
                <a:lnTo>
                  <a:pt x="958459" y="4142000"/>
                </a:lnTo>
                <a:cubicBezTo>
                  <a:pt x="880621" y="4144809"/>
                  <a:pt x="801573" y="4144809"/>
                  <a:pt x="723734" y="4142000"/>
                </a:cubicBezTo>
                <a:cubicBezTo>
                  <a:pt x="567251" y="3486015"/>
                  <a:pt x="0" y="827842"/>
                  <a:pt x="19560" y="206087"/>
                </a:cubicBezTo>
                <a:close/>
              </a:path>
              <a:path w="1662638" h="4144809" fill="lighten" stroke="0" extrusionOk="0">
                <a:moveTo>
                  <a:pt x="19560" y="206087"/>
                </a:moveTo>
                <a:cubicBezTo>
                  <a:pt x="19562" y="103991"/>
                  <a:pt x="319539" y="17396"/>
                  <a:pt x="723735" y="2810"/>
                </a:cubicBezTo>
                <a:cubicBezTo>
                  <a:pt x="801573" y="1"/>
                  <a:pt x="880621" y="1"/>
                  <a:pt x="958460" y="2810"/>
                </a:cubicBezTo>
                <a:cubicBezTo>
                  <a:pt x="1362660" y="17395"/>
                  <a:pt x="1662638" y="103992"/>
                  <a:pt x="1662634" y="206089"/>
                </a:cubicBezTo>
                <a:cubicBezTo>
                  <a:pt x="1662634" y="308185"/>
                  <a:pt x="1362656" y="394781"/>
                  <a:pt x="958459" y="409366"/>
                </a:cubicBezTo>
                <a:cubicBezTo>
                  <a:pt x="880621" y="412175"/>
                  <a:pt x="801573" y="412175"/>
                  <a:pt x="723734" y="409366"/>
                </a:cubicBezTo>
                <a:cubicBezTo>
                  <a:pt x="319536" y="394781"/>
                  <a:pt x="19558" y="308184"/>
                  <a:pt x="19560" y="206088"/>
                </a:cubicBezTo>
                <a:lnTo>
                  <a:pt x="19560" y="206087"/>
                </a:lnTo>
                <a:close/>
              </a:path>
              <a:path w="1662638" h="4144809" fill="none" extrusionOk="0">
                <a:moveTo>
                  <a:pt x="1662634" y="206087"/>
                </a:moveTo>
                <a:cubicBezTo>
                  <a:pt x="1662634" y="308183"/>
                  <a:pt x="1362656" y="394779"/>
                  <a:pt x="958459" y="409364"/>
                </a:cubicBezTo>
                <a:cubicBezTo>
                  <a:pt x="880621" y="412173"/>
                  <a:pt x="801573" y="412173"/>
                  <a:pt x="723734" y="409364"/>
                </a:cubicBezTo>
                <a:cubicBezTo>
                  <a:pt x="319536" y="394779"/>
                  <a:pt x="19558" y="308182"/>
                  <a:pt x="19560" y="206086"/>
                </a:cubicBezTo>
                <a:cubicBezTo>
                  <a:pt x="19562" y="103990"/>
                  <a:pt x="319539" y="17395"/>
                  <a:pt x="723735" y="2809"/>
                </a:cubicBezTo>
                <a:cubicBezTo>
                  <a:pt x="801573" y="0"/>
                  <a:pt x="880621" y="0"/>
                  <a:pt x="958460" y="2809"/>
                </a:cubicBezTo>
                <a:cubicBezTo>
                  <a:pt x="1362660" y="17394"/>
                  <a:pt x="1662638" y="103991"/>
                  <a:pt x="1662634" y="206088"/>
                </a:cubicBezTo>
                <a:lnTo>
                  <a:pt x="958459" y="4142000"/>
                </a:lnTo>
                <a:cubicBezTo>
                  <a:pt x="880621" y="4144809"/>
                  <a:pt x="801573" y="4144809"/>
                  <a:pt x="723734" y="4142000"/>
                </a:cubicBezTo>
                <a:cubicBezTo>
                  <a:pt x="567251" y="3486015"/>
                  <a:pt x="166263" y="1026069"/>
                  <a:pt x="19560" y="206087"/>
                </a:cubicBezTo>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40" name="자유형 39"/>
          <p:cNvSpPr/>
          <p:nvPr/>
        </p:nvSpPr>
        <p:spPr>
          <a:xfrm rot="20700000">
            <a:off x="8595868" y="5215021"/>
            <a:ext cx="213396" cy="1174024"/>
          </a:xfrm>
          <a:custGeom>
            <a:avLst/>
            <a:gdLst>
              <a:gd name="connsiteX0" fmla="*/ 0 w 1643074"/>
              <a:gd name="connsiteY0" fmla="*/ 205384 h 4143404"/>
              <a:gd name="connsiteX1" fmla="*/ 821537 w 1643074"/>
              <a:gd name="connsiteY1" fmla="*/ 410769 h 4143404"/>
              <a:gd name="connsiteX2" fmla="*/ 1643074 w 1643074"/>
              <a:gd name="connsiteY2" fmla="*/ 205386 h 4143404"/>
              <a:gd name="connsiteX3" fmla="*/ 1643074 w 1643074"/>
              <a:gd name="connsiteY3" fmla="*/ 3938020 h 4143404"/>
              <a:gd name="connsiteX4" fmla="*/ 938899 w 1643074"/>
              <a:gd name="connsiteY4" fmla="*/ 4141297 h 4143404"/>
              <a:gd name="connsiteX5" fmla="*/ 704174 w 1643074"/>
              <a:gd name="connsiteY5" fmla="*/ 4141297 h 4143404"/>
              <a:gd name="connsiteX6" fmla="*/ 0 w 1643074"/>
              <a:gd name="connsiteY6" fmla="*/ 3938019 h 4143404"/>
              <a:gd name="connsiteX7" fmla="*/ 0 w 1643074"/>
              <a:gd name="connsiteY7" fmla="*/ 205384 h 4143404"/>
              <a:gd name="connsiteX0" fmla="*/ 0 w 1643074"/>
              <a:gd name="connsiteY0" fmla="*/ 205384 h 4143404"/>
              <a:gd name="connsiteX1" fmla="*/ 704175 w 1643074"/>
              <a:gd name="connsiteY1" fmla="*/ 2107 h 4143404"/>
              <a:gd name="connsiteX2" fmla="*/ 938900 w 1643074"/>
              <a:gd name="connsiteY2" fmla="*/ 2107 h 4143404"/>
              <a:gd name="connsiteX3" fmla="*/ 1643074 w 1643074"/>
              <a:gd name="connsiteY3" fmla="*/ 205386 h 4143404"/>
              <a:gd name="connsiteX4" fmla="*/ 938899 w 1643074"/>
              <a:gd name="connsiteY4" fmla="*/ 408663 h 4143404"/>
              <a:gd name="connsiteX5" fmla="*/ 704174 w 1643074"/>
              <a:gd name="connsiteY5" fmla="*/ 408663 h 4143404"/>
              <a:gd name="connsiteX6" fmla="*/ 0 w 1643074"/>
              <a:gd name="connsiteY6" fmla="*/ 205385 h 4143404"/>
              <a:gd name="connsiteX7" fmla="*/ 0 w 1643074"/>
              <a:gd name="connsiteY7" fmla="*/ 205384 h 4143404"/>
              <a:gd name="connsiteX0" fmla="*/ 1643074 w 1643074"/>
              <a:gd name="connsiteY0" fmla="*/ 205384 h 4143404"/>
              <a:gd name="connsiteX1" fmla="*/ 938899 w 1643074"/>
              <a:gd name="connsiteY1" fmla="*/ 408661 h 4143404"/>
              <a:gd name="connsiteX2" fmla="*/ 704174 w 1643074"/>
              <a:gd name="connsiteY2" fmla="*/ 408661 h 4143404"/>
              <a:gd name="connsiteX3" fmla="*/ 0 w 1643074"/>
              <a:gd name="connsiteY3" fmla="*/ 205383 h 4143404"/>
              <a:gd name="connsiteX4" fmla="*/ 704175 w 1643074"/>
              <a:gd name="connsiteY4" fmla="*/ 2106 h 4143404"/>
              <a:gd name="connsiteX5" fmla="*/ 938900 w 1643074"/>
              <a:gd name="connsiteY5" fmla="*/ 2106 h 4143404"/>
              <a:gd name="connsiteX6" fmla="*/ 1643074 w 1643074"/>
              <a:gd name="connsiteY6" fmla="*/ 205385 h 4143404"/>
              <a:gd name="connsiteX7" fmla="*/ 1643074 w 1643074"/>
              <a:gd name="connsiteY7" fmla="*/ 3938020 h 4143404"/>
              <a:gd name="connsiteX8" fmla="*/ 938899 w 1643074"/>
              <a:gd name="connsiteY8" fmla="*/ 4141297 h 4143404"/>
              <a:gd name="connsiteX9" fmla="*/ 704174 w 1643074"/>
              <a:gd name="connsiteY9" fmla="*/ 4141297 h 4143404"/>
              <a:gd name="connsiteX10" fmla="*/ 0 w 1643074"/>
              <a:gd name="connsiteY10" fmla="*/ 3938019 h 4143404"/>
              <a:gd name="connsiteX11" fmla="*/ 0 w 1643074"/>
              <a:gd name="connsiteY11" fmla="*/ 205384 h 4143404"/>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1500200 w 1643080"/>
              <a:gd name="connsiteY7" fmla="*/ 3786917 h 4144809"/>
              <a:gd name="connsiteX8" fmla="*/ 938901 w 1643080"/>
              <a:gd name="connsiteY8" fmla="*/ 4142000 h 4144809"/>
              <a:gd name="connsiteX9" fmla="*/ 704176 w 1643080"/>
              <a:gd name="connsiteY9" fmla="*/ 4142000 h 4144809"/>
              <a:gd name="connsiteX10" fmla="*/ 2 w 1643080"/>
              <a:gd name="connsiteY10" fmla="*/ 3938722 h 4144809"/>
              <a:gd name="connsiteX11" fmla="*/ 2 w 1643080"/>
              <a:gd name="connsiteY11"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3938722 h 4144809"/>
              <a:gd name="connsiteX10" fmla="*/ 2 w 1643080"/>
              <a:gd name="connsiteY10"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1643076 w 1643080"/>
              <a:gd name="connsiteY3" fmla="*/ 3938723 h 4144809"/>
              <a:gd name="connsiteX4" fmla="*/ 938901 w 1643080"/>
              <a:gd name="connsiteY4" fmla="*/ 4142000 h 4144809"/>
              <a:gd name="connsiteX5" fmla="*/ 704176 w 1643080"/>
              <a:gd name="connsiteY5" fmla="*/ 4142000 h 4144809"/>
              <a:gd name="connsiteX6" fmla="*/ 2 w 1643080"/>
              <a:gd name="connsiteY6" fmla="*/ 3938722 h 4144809"/>
              <a:gd name="connsiteX7" fmla="*/ 2 w 1643080"/>
              <a:gd name="connsiteY7"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206087 h 4144809"/>
              <a:gd name="connsiteX0" fmla="*/ 2 w 1643080"/>
              <a:gd name="connsiteY0" fmla="*/ 206087 h 4144809"/>
              <a:gd name="connsiteX1" fmla="*/ 821539 w 1643080"/>
              <a:gd name="connsiteY1" fmla="*/ 411472 h 4144809"/>
              <a:gd name="connsiteX2" fmla="*/ 1643076 w 1643080"/>
              <a:gd name="connsiteY2" fmla="*/ 206089 h 4144809"/>
              <a:gd name="connsiteX3" fmla="*/ 938901 w 1643080"/>
              <a:gd name="connsiteY3" fmla="*/ 4142000 h 4144809"/>
              <a:gd name="connsiteX4" fmla="*/ 704176 w 1643080"/>
              <a:gd name="connsiteY4" fmla="*/ 4142000 h 4144809"/>
              <a:gd name="connsiteX5" fmla="*/ 2 w 1643080"/>
              <a:gd name="connsiteY5" fmla="*/ 3938722 h 4144809"/>
              <a:gd name="connsiteX6" fmla="*/ 2 w 1643080"/>
              <a:gd name="connsiteY6" fmla="*/ 206087 h 4144809"/>
              <a:gd name="connsiteX0" fmla="*/ 2 w 1643080"/>
              <a:gd name="connsiteY0" fmla="*/ 206087 h 4144809"/>
              <a:gd name="connsiteX1" fmla="*/ 704177 w 1643080"/>
              <a:gd name="connsiteY1" fmla="*/ 2810 h 4144809"/>
              <a:gd name="connsiteX2" fmla="*/ 938902 w 1643080"/>
              <a:gd name="connsiteY2" fmla="*/ 2810 h 4144809"/>
              <a:gd name="connsiteX3" fmla="*/ 1643076 w 1643080"/>
              <a:gd name="connsiteY3" fmla="*/ 206089 h 4144809"/>
              <a:gd name="connsiteX4" fmla="*/ 938901 w 1643080"/>
              <a:gd name="connsiteY4" fmla="*/ 409366 h 4144809"/>
              <a:gd name="connsiteX5" fmla="*/ 704176 w 1643080"/>
              <a:gd name="connsiteY5" fmla="*/ 409366 h 4144809"/>
              <a:gd name="connsiteX6" fmla="*/ 2 w 1643080"/>
              <a:gd name="connsiteY6" fmla="*/ 206088 h 4144809"/>
              <a:gd name="connsiteX7" fmla="*/ 2 w 1643080"/>
              <a:gd name="connsiteY7" fmla="*/ 206087 h 4144809"/>
              <a:gd name="connsiteX0" fmla="*/ 1643076 w 1643080"/>
              <a:gd name="connsiteY0" fmla="*/ 206087 h 4144809"/>
              <a:gd name="connsiteX1" fmla="*/ 938901 w 1643080"/>
              <a:gd name="connsiteY1" fmla="*/ 409364 h 4144809"/>
              <a:gd name="connsiteX2" fmla="*/ 704176 w 1643080"/>
              <a:gd name="connsiteY2" fmla="*/ 409364 h 4144809"/>
              <a:gd name="connsiteX3" fmla="*/ 2 w 1643080"/>
              <a:gd name="connsiteY3" fmla="*/ 206086 h 4144809"/>
              <a:gd name="connsiteX4" fmla="*/ 704177 w 1643080"/>
              <a:gd name="connsiteY4" fmla="*/ 2809 h 4144809"/>
              <a:gd name="connsiteX5" fmla="*/ 938902 w 1643080"/>
              <a:gd name="connsiteY5" fmla="*/ 2809 h 4144809"/>
              <a:gd name="connsiteX6" fmla="*/ 1643076 w 1643080"/>
              <a:gd name="connsiteY6" fmla="*/ 206088 h 4144809"/>
              <a:gd name="connsiteX7" fmla="*/ 938901 w 1643080"/>
              <a:gd name="connsiteY7" fmla="*/ 4142000 h 4144809"/>
              <a:gd name="connsiteX8" fmla="*/ 704176 w 1643080"/>
              <a:gd name="connsiteY8" fmla="*/ 4142000 h 4144809"/>
              <a:gd name="connsiteX9" fmla="*/ 2 w 1643080"/>
              <a:gd name="connsiteY9" fmla="*/ 206087 h 4144809"/>
              <a:gd name="connsiteX0" fmla="*/ 19560 w 1662638"/>
              <a:gd name="connsiteY0" fmla="*/ 206087 h 4144809"/>
              <a:gd name="connsiteX1" fmla="*/ 841097 w 1662638"/>
              <a:gd name="connsiteY1" fmla="*/ 411472 h 4144809"/>
              <a:gd name="connsiteX2" fmla="*/ 1662634 w 1662638"/>
              <a:gd name="connsiteY2" fmla="*/ 206089 h 4144809"/>
              <a:gd name="connsiteX3" fmla="*/ 958459 w 1662638"/>
              <a:gd name="connsiteY3" fmla="*/ 4142000 h 4144809"/>
              <a:gd name="connsiteX4" fmla="*/ 723734 w 1662638"/>
              <a:gd name="connsiteY4" fmla="*/ 4142000 h 4144809"/>
              <a:gd name="connsiteX5" fmla="*/ 19560 w 1662638"/>
              <a:gd name="connsiteY5" fmla="*/ 206087 h 4144809"/>
              <a:gd name="connsiteX0" fmla="*/ 19560 w 1662638"/>
              <a:gd name="connsiteY0" fmla="*/ 206087 h 4144809"/>
              <a:gd name="connsiteX1" fmla="*/ 723735 w 1662638"/>
              <a:gd name="connsiteY1" fmla="*/ 2810 h 4144809"/>
              <a:gd name="connsiteX2" fmla="*/ 958460 w 1662638"/>
              <a:gd name="connsiteY2" fmla="*/ 2810 h 4144809"/>
              <a:gd name="connsiteX3" fmla="*/ 1662634 w 1662638"/>
              <a:gd name="connsiteY3" fmla="*/ 206089 h 4144809"/>
              <a:gd name="connsiteX4" fmla="*/ 958459 w 1662638"/>
              <a:gd name="connsiteY4" fmla="*/ 409366 h 4144809"/>
              <a:gd name="connsiteX5" fmla="*/ 723734 w 1662638"/>
              <a:gd name="connsiteY5" fmla="*/ 409366 h 4144809"/>
              <a:gd name="connsiteX6" fmla="*/ 19560 w 1662638"/>
              <a:gd name="connsiteY6" fmla="*/ 206088 h 4144809"/>
              <a:gd name="connsiteX7" fmla="*/ 19560 w 1662638"/>
              <a:gd name="connsiteY7" fmla="*/ 206087 h 4144809"/>
              <a:gd name="connsiteX0" fmla="*/ 1662634 w 1662638"/>
              <a:gd name="connsiteY0" fmla="*/ 206087 h 4144809"/>
              <a:gd name="connsiteX1" fmla="*/ 958459 w 1662638"/>
              <a:gd name="connsiteY1" fmla="*/ 409364 h 4144809"/>
              <a:gd name="connsiteX2" fmla="*/ 723734 w 1662638"/>
              <a:gd name="connsiteY2" fmla="*/ 409364 h 4144809"/>
              <a:gd name="connsiteX3" fmla="*/ 19560 w 1662638"/>
              <a:gd name="connsiteY3" fmla="*/ 206086 h 4144809"/>
              <a:gd name="connsiteX4" fmla="*/ 723735 w 1662638"/>
              <a:gd name="connsiteY4" fmla="*/ 2809 h 4144809"/>
              <a:gd name="connsiteX5" fmla="*/ 958460 w 1662638"/>
              <a:gd name="connsiteY5" fmla="*/ 2809 h 4144809"/>
              <a:gd name="connsiteX6" fmla="*/ 1662634 w 1662638"/>
              <a:gd name="connsiteY6" fmla="*/ 206088 h 4144809"/>
              <a:gd name="connsiteX7" fmla="*/ 958459 w 1662638"/>
              <a:gd name="connsiteY7" fmla="*/ 4142000 h 4144809"/>
              <a:gd name="connsiteX8" fmla="*/ 723734 w 1662638"/>
              <a:gd name="connsiteY8" fmla="*/ 4142000 h 4144809"/>
              <a:gd name="connsiteX9" fmla="*/ 19560 w 1662638"/>
              <a:gd name="connsiteY9" fmla="*/ 206087 h 4144809"/>
              <a:gd name="connsiteX0" fmla="*/ 104120 w 1747198"/>
              <a:gd name="connsiteY0" fmla="*/ 206087 h 4144809"/>
              <a:gd name="connsiteX1" fmla="*/ 925657 w 1747198"/>
              <a:gd name="connsiteY1" fmla="*/ 411472 h 4144809"/>
              <a:gd name="connsiteX2" fmla="*/ 1747194 w 1747198"/>
              <a:gd name="connsiteY2" fmla="*/ 206089 h 4144809"/>
              <a:gd name="connsiteX3" fmla="*/ 1043019 w 1747198"/>
              <a:gd name="connsiteY3" fmla="*/ 4142000 h 4144809"/>
              <a:gd name="connsiteX4" fmla="*/ 808294 w 1747198"/>
              <a:gd name="connsiteY4" fmla="*/ 4142000 h 4144809"/>
              <a:gd name="connsiteX5" fmla="*/ 461310 w 1747198"/>
              <a:gd name="connsiteY5" fmla="*/ 2358158 h 4144809"/>
              <a:gd name="connsiteX6" fmla="*/ 104120 w 1747198"/>
              <a:gd name="connsiteY6" fmla="*/ 206087 h 4144809"/>
              <a:gd name="connsiteX0" fmla="*/ 104120 w 1747198"/>
              <a:gd name="connsiteY0" fmla="*/ 206087 h 4144809"/>
              <a:gd name="connsiteX1" fmla="*/ 808295 w 1747198"/>
              <a:gd name="connsiteY1" fmla="*/ 2810 h 4144809"/>
              <a:gd name="connsiteX2" fmla="*/ 1043020 w 1747198"/>
              <a:gd name="connsiteY2" fmla="*/ 2810 h 4144809"/>
              <a:gd name="connsiteX3" fmla="*/ 1747194 w 1747198"/>
              <a:gd name="connsiteY3" fmla="*/ 206089 h 4144809"/>
              <a:gd name="connsiteX4" fmla="*/ 1043019 w 1747198"/>
              <a:gd name="connsiteY4" fmla="*/ 409366 h 4144809"/>
              <a:gd name="connsiteX5" fmla="*/ 808294 w 1747198"/>
              <a:gd name="connsiteY5" fmla="*/ 409366 h 4144809"/>
              <a:gd name="connsiteX6" fmla="*/ 104120 w 1747198"/>
              <a:gd name="connsiteY6" fmla="*/ 206088 h 4144809"/>
              <a:gd name="connsiteX7" fmla="*/ 104120 w 1747198"/>
              <a:gd name="connsiteY7" fmla="*/ 206087 h 4144809"/>
              <a:gd name="connsiteX0" fmla="*/ 1747194 w 1747198"/>
              <a:gd name="connsiteY0" fmla="*/ 206087 h 4144809"/>
              <a:gd name="connsiteX1" fmla="*/ 1043019 w 1747198"/>
              <a:gd name="connsiteY1" fmla="*/ 409364 h 4144809"/>
              <a:gd name="connsiteX2" fmla="*/ 808294 w 1747198"/>
              <a:gd name="connsiteY2" fmla="*/ 409364 h 4144809"/>
              <a:gd name="connsiteX3" fmla="*/ 104120 w 1747198"/>
              <a:gd name="connsiteY3" fmla="*/ 206086 h 4144809"/>
              <a:gd name="connsiteX4" fmla="*/ 808295 w 1747198"/>
              <a:gd name="connsiteY4" fmla="*/ 2809 h 4144809"/>
              <a:gd name="connsiteX5" fmla="*/ 1043020 w 1747198"/>
              <a:gd name="connsiteY5" fmla="*/ 2809 h 4144809"/>
              <a:gd name="connsiteX6" fmla="*/ 1747194 w 1747198"/>
              <a:gd name="connsiteY6" fmla="*/ 206088 h 4144809"/>
              <a:gd name="connsiteX7" fmla="*/ 1043019 w 1747198"/>
              <a:gd name="connsiteY7" fmla="*/ 4142000 h 4144809"/>
              <a:gd name="connsiteX8" fmla="*/ 808294 w 1747198"/>
              <a:gd name="connsiteY8" fmla="*/ 4142000 h 4144809"/>
              <a:gd name="connsiteX9" fmla="*/ 104120 w 1747198"/>
              <a:gd name="connsiteY9" fmla="*/ 206087 h 4144809"/>
              <a:gd name="connsiteX0" fmla="*/ 19560 w 1662638"/>
              <a:gd name="connsiteY0" fmla="*/ 206087 h 4144809"/>
              <a:gd name="connsiteX1" fmla="*/ 841097 w 1662638"/>
              <a:gd name="connsiteY1" fmla="*/ 411472 h 4144809"/>
              <a:gd name="connsiteX2" fmla="*/ 1662634 w 1662638"/>
              <a:gd name="connsiteY2" fmla="*/ 206089 h 4144809"/>
              <a:gd name="connsiteX3" fmla="*/ 958459 w 1662638"/>
              <a:gd name="connsiteY3" fmla="*/ 4142000 h 4144809"/>
              <a:gd name="connsiteX4" fmla="*/ 723734 w 1662638"/>
              <a:gd name="connsiteY4" fmla="*/ 4142000 h 4144809"/>
              <a:gd name="connsiteX5" fmla="*/ 19560 w 1662638"/>
              <a:gd name="connsiteY5" fmla="*/ 206087 h 4144809"/>
              <a:gd name="connsiteX0" fmla="*/ 19560 w 1662638"/>
              <a:gd name="connsiteY0" fmla="*/ 206087 h 4144809"/>
              <a:gd name="connsiteX1" fmla="*/ 723735 w 1662638"/>
              <a:gd name="connsiteY1" fmla="*/ 2810 h 4144809"/>
              <a:gd name="connsiteX2" fmla="*/ 958460 w 1662638"/>
              <a:gd name="connsiteY2" fmla="*/ 2810 h 4144809"/>
              <a:gd name="connsiteX3" fmla="*/ 1662634 w 1662638"/>
              <a:gd name="connsiteY3" fmla="*/ 206089 h 4144809"/>
              <a:gd name="connsiteX4" fmla="*/ 958459 w 1662638"/>
              <a:gd name="connsiteY4" fmla="*/ 409366 h 4144809"/>
              <a:gd name="connsiteX5" fmla="*/ 723734 w 1662638"/>
              <a:gd name="connsiteY5" fmla="*/ 409366 h 4144809"/>
              <a:gd name="connsiteX6" fmla="*/ 19560 w 1662638"/>
              <a:gd name="connsiteY6" fmla="*/ 206088 h 4144809"/>
              <a:gd name="connsiteX7" fmla="*/ 19560 w 1662638"/>
              <a:gd name="connsiteY7" fmla="*/ 206087 h 4144809"/>
              <a:gd name="connsiteX0" fmla="*/ 1662634 w 1662638"/>
              <a:gd name="connsiteY0" fmla="*/ 206087 h 4144809"/>
              <a:gd name="connsiteX1" fmla="*/ 958459 w 1662638"/>
              <a:gd name="connsiteY1" fmla="*/ 409364 h 4144809"/>
              <a:gd name="connsiteX2" fmla="*/ 723734 w 1662638"/>
              <a:gd name="connsiteY2" fmla="*/ 409364 h 4144809"/>
              <a:gd name="connsiteX3" fmla="*/ 19560 w 1662638"/>
              <a:gd name="connsiteY3" fmla="*/ 206086 h 4144809"/>
              <a:gd name="connsiteX4" fmla="*/ 723735 w 1662638"/>
              <a:gd name="connsiteY4" fmla="*/ 2809 h 4144809"/>
              <a:gd name="connsiteX5" fmla="*/ 958460 w 1662638"/>
              <a:gd name="connsiteY5" fmla="*/ 2809 h 4144809"/>
              <a:gd name="connsiteX6" fmla="*/ 1662634 w 1662638"/>
              <a:gd name="connsiteY6" fmla="*/ 206088 h 4144809"/>
              <a:gd name="connsiteX7" fmla="*/ 958459 w 1662638"/>
              <a:gd name="connsiteY7" fmla="*/ 4142000 h 4144809"/>
              <a:gd name="connsiteX8" fmla="*/ 723734 w 1662638"/>
              <a:gd name="connsiteY8" fmla="*/ 4142000 h 4144809"/>
              <a:gd name="connsiteX9" fmla="*/ 19560 w 1662638"/>
              <a:gd name="connsiteY9" fmla="*/ 206087 h 414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2638" h="4144809" stroke="0" extrusionOk="0">
                <a:moveTo>
                  <a:pt x="19560" y="206087"/>
                </a:moveTo>
                <a:cubicBezTo>
                  <a:pt x="19558" y="319518"/>
                  <a:pt x="387373" y="411472"/>
                  <a:pt x="841097" y="411472"/>
                </a:cubicBezTo>
                <a:cubicBezTo>
                  <a:pt x="1294818" y="411472"/>
                  <a:pt x="1662632" y="319519"/>
                  <a:pt x="1662634" y="206089"/>
                </a:cubicBezTo>
                <a:lnTo>
                  <a:pt x="958459" y="4142000"/>
                </a:lnTo>
                <a:cubicBezTo>
                  <a:pt x="880621" y="4144809"/>
                  <a:pt x="801573" y="4144809"/>
                  <a:pt x="723734" y="4142000"/>
                </a:cubicBezTo>
                <a:cubicBezTo>
                  <a:pt x="567251" y="3486015"/>
                  <a:pt x="0" y="827842"/>
                  <a:pt x="19560" y="206087"/>
                </a:cubicBezTo>
                <a:close/>
              </a:path>
              <a:path w="1662638" h="4144809" fill="lighten" stroke="0" extrusionOk="0">
                <a:moveTo>
                  <a:pt x="19560" y="206087"/>
                </a:moveTo>
                <a:cubicBezTo>
                  <a:pt x="19562" y="103991"/>
                  <a:pt x="319539" y="17396"/>
                  <a:pt x="723735" y="2810"/>
                </a:cubicBezTo>
                <a:cubicBezTo>
                  <a:pt x="801573" y="1"/>
                  <a:pt x="880621" y="1"/>
                  <a:pt x="958460" y="2810"/>
                </a:cubicBezTo>
                <a:cubicBezTo>
                  <a:pt x="1362660" y="17395"/>
                  <a:pt x="1662638" y="103992"/>
                  <a:pt x="1662634" y="206089"/>
                </a:cubicBezTo>
                <a:cubicBezTo>
                  <a:pt x="1662634" y="308185"/>
                  <a:pt x="1362656" y="394781"/>
                  <a:pt x="958459" y="409366"/>
                </a:cubicBezTo>
                <a:cubicBezTo>
                  <a:pt x="880621" y="412175"/>
                  <a:pt x="801573" y="412175"/>
                  <a:pt x="723734" y="409366"/>
                </a:cubicBezTo>
                <a:cubicBezTo>
                  <a:pt x="319536" y="394781"/>
                  <a:pt x="19558" y="308184"/>
                  <a:pt x="19560" y="206088"/>
                </a:cubicBezTo>
                <a:lnTo>
                  <a:pt x="19560" y="206087"/>
                </a:lnTo>
                <a:close/>
              </a:path>
              <a:path w="1662638" h="4144809" fill="none" extrusionOk="0">
                <a:moveTo>
                  <a:pt x="1662634" y="206087"/>
                </a:moveTo>
                <a:cubicBezTo>
                  <a:pt x="1662634" y="308183"/>
                  <a:pt x="1362656" y="394779"/>
                  <a:pt x="958459" y="409364"/>
                </a:cubicBezTo>
                <a:cubicBezTo>
                  <a:pt x="880621" y="412173"/>
                  <a:pt x="801573" y="412173"/>
                  <a:pt x="723734" y="409364"/>
                </a:cubicBezTo>
                <a:cubicBezTo>
                  <a:pt x="319536" y="394779"/>
                  <a:pt x="19558" y="308182"/>
                  <a:pt x="19560" y="206086"/>
                </a:cubicBezTo>
                <a:cubicBezTo>
                  <a:pt x="19562" y="103990"/>
                  <a:pt x="319539" y="17395"/>
                  <a:pt x="723735" y="2809"/>
                </a:cubicBezTo>
                <a:cubicBezTo>
                  <a:pt x="801573" y="0"/>
                  <a:pt x="880621" y="0"/>
                  <a:pt x="958460" y="2809"/>
                </a:cubicBezTo>
                <a:cubicBezTo>
                  <a:pt x="1362660" y="17394"/>
                  <a:pt x="1662638" y="103991"/>
                  <a:pt x="1662634" y="206088"/>
                </a:cubicBezTo>
                <a:lnTo>
                  <a:pt x="958459" y="4142000"/>
                </a:lnTo>
                <a:cubicBezTo>
                  <a:pt x="880621" y="4144809"/>
                  <a:pt x="801573" y="4144809"/>
                  <a:pt x="723734" y="4142000"/>
                </a:cubicBezTo>
                <a:cubicBezTo>
                  <a:pt x="567251" y="3486015"/>
                  <a:pt x="166263" y="1026069"/>
                  <a:pt x="19560" y="206087"/>
                </a:cubicBezTo>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44" name="자유형 43"/>
          <p:cNvSpPr/>
          <p:nvPr/>
        </p:nvSpPr>
        <p:spPr>
          <a:xfrm>
            <a:off x="4803459" y="3974161"/>
            <a:ext cx="4210972" cy="2980432"/>
          </a:xfrm>
          <a:custGeom>
            <a:avLst/>
            <a:gdLst>
              <a:gd name="connsiteX0" fmla="*/ 0 w 8458200"/>
              <a:gd name="connsiteY0" fmla="*/ 0 h 5768975"/>
              <a:gd name="connsiteX1" fmla="*/ 1828800 w 8458200"/>
              <a:gd name="connsiteY1" fmla="*/ 4953000 h 5768975"/>
              <a:gd name="connsiteX2" fmla="*/ 6591300 w 8458200"/>
              <a:gd name="connsiteY2" fmla="*/ 4895850 h 5768975"/>
              <a:gd name="connsiteX3" fmla="*/ 8458200 w 8458200"/>
              <a:gd name="connsiteY3" fmla="*/ 5010150 h 5768975"/>
            </a:gdLst>
            <a:ahLst/>
            <a:cxnLst>
              <a:cxn ang="0">
                <a:pos x="connsiteX0" y="connsiteY0"/>
              </a:cxn>
              <a:cxn ang="0">
                <a:pos x="connsiteX1" y="connsiteY1"/>
              </a:cxn>
              <a:cxn ang="0">
                <a:pos x="connsiteX2" y="connsiteY2"/>
              </a:cxn>
              <a:cxn ang="0">
                <a:pos x="connsiteX3" y="connsiteY3"/>
              </a:cxn>
            </a:cxnLst>
            <a:rect l="l" t="t" r="r" b="b"/>
            <a:pathLst>
              <a:path w="8458200" h="5768975">
                <a:moveTo>
                  <a:pt x="0" y="0"/>
                </a:moveTo>
                <a:cubicBezTo>
                  <a:pt x="365125" y="2068512"/>
                  <a:pt x="730250" y="4137025"/>
                  <a:pt x="1828800" y="4953000"/>
                </a:cubicBezTo>
                <a:cubicBezTo>
                  <a:pt x="2927350" y="5768975"/>
                  <a:pt x="5486400" y="4886325"/>
                  <a:pt x="6591300" y="4895850"/>
                </a:cubicBezTo>
                <a:cubicBezTo>
                  <a:pt x="7696200" y="4905375"/>
                  <a:pt x="8077200" y="4957762"/>
                  <a:pt x="8458200" y="5010150"/>
                </a:cubicBezTo>
              </a:path>
            </a:pathLst>
          </a:cu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46" name="순서도: 수동 연산 45"/>
          <p:cNvSpPr/>
          <p:nvPr/>
        </p:nvSpPr>
        <p:spPr>
          <a:xfrm rot="10800000">
            <a:off x="8566333" y="6449556"/>
            <a:ext cx="711319" cy="142264"/>
          </a:xfrm>
          <a:prstGeom prst="flowChartManualOperation">
            <a:avLst/>
          </a:prstGeom>
          <a:gradFill>
            <a:gsLst>
              <a:gs pos="0">
                <a:schemeClr val="tx2">
                  <a:lumMod val="60000"/>
                  <a:lumOff val="40000"/>
                </a:schemeClr>
              </a:gs>
              <a:gs pos="50000">
                <a:schemeClr val="tx2">
                  <a:lumMod val="40000"/>
                  <a:lumOff val="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61" name="그룹 60"/>
          <p:cNvGrpSpPr/>
          <p:nvPr/>
        </p:nvGrpSpPr>
        <p:grpSpPr>
          <a:xfrm>
            <a:off x="3805243" y="2544422"/>
            <a:ext cx="1850438" cy="4238812"/>
            <a:chOff x="3214678" y="3357562"/>
            <a:chExt cx="3716811" cy="8514118"/>
          </a:xfrm>
        </p:grpSpPr>
        <p:cxnSp>
          <p:nvCxnSpPr>
            <p:cNvPr id="62" name="직선 연결선 61"/>
            <p:cNvCxnSpPr/>
            <p:nvPr/>
          </p:nvCxnSpPr>
          <p:spPr>
            <a:xfrm>
              <a:off x="4429124" y="3357562"/>
              <a:ext cx="0" cy="8001056"/>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776791" y="11408029"/>
              <a:ext cx="2154698" cy="463651"/>
            </a:xfrm>
            <a:prstGeom prst="rect">
              <a:avLst/>
            </a:prstGeom>
            <a:noFill/>
          </p:spPr>
          <p:txBody>
            <a:bodyPr wrap="none" rtlCol="0">
              <a:spAutoFit/>
            </a:bodyPr>
            <a:lstStyle/>
            <a:p>
              <a:r>
                <a:rPr lang="en-US" altLang="ko-KR" sz="900" dirty="0" smtClean="0"/>
                <a:t>Weight (100 kg) </a:t>
              </a:r>
              <a:endParaRPr lang="ko-KR" altLang="en-US" sz="900" dirty="0"/>
            </a:p>
          </p:txBody>
        </p:sp>
        <p:grpSp>
          <p:nvGrpSpPr>
            <p:cNvPr id="64" name="그룹 98"/>
            <p:cNvGrpSpPr/>
            <p:nvPr/>
          </p:nvGrpSpPr>
          <p:grpSpPr>
            <a:xfrm>
              <a:off x="4014784" y="11358618"/>
              <a:ext cx="813926" cy="326435"/>
              <a:chOff x="5316385" y="10389241"/>
              <a:chExt cx="813926" cy="326435"/>
            </a:xfrm>
          </p:grpSpPr>
          <p:sp>
            <p:nvSpPr>
              <p:cNvPr id="74" name="원통 73"/>
              <p:cNvSpPr/>
              <p:nvPr/>
            </p:nvSpPr>
            <p:spPr>
              <a:xfrm rot="19871420">
                <a:off x="5316385" y="10389241"/>
                <a:ext cx="406522" cy="22894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5" name="원통 74"/>
              <p:cNvSpPr/>
              <p:nvPr/>
            </p:nvSpPr>
            <p:spPr>
              <a:xfrm rot="2348618">
                <a:off x="5656896" y="10399749"/>
                <a:ext cx="473415" cy="210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6" name="원통 75"/>
              <p:cNvSpPr/>
              <p:nvPr/>
            </p:nvSpPr>
            <p:spPr>
              <a:xfrm>
                <a:off x="5429256" y="10429924"/>
                <a:ext cx="500066" cy="2857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sp>
          <p:nvSpPr>
            <p:cNvPr id="65" name="모서리가 둥근 직사각형 64"/>
            <p:cNvSpPr/>
            <p:nvPr/>
          </p:nvSpPr>
          <p:spPr>
            <a:xfrm>
              <a:off x="4286248" y="6424448"/>
              <a:ext cx="142877" cy="4286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6" name="모서리가 둥근 직사각형 65"/>
            <p:cNvSpPr/>
            <p:nvPr/>
          </p:nvSpPr>
          <p:spPr>
            <a:xfrm>
              <a:off x="4286248" y="7322371"/>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7" name="모서리가 둥근 직사각형 66"/>
            <p:cNvSpPr/>
            <p:nvPr/>
          </p:nvSpPr>
          <p:spPr>
            <a:xfrm>
              <a:off x="4286248" y="8501098"/>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8" name="모서리가 둥근 직사각형 67"/>
            <p:cNvSpPr/>
            <p:nvPr/>
          </p:nvSpPr>
          <p:spPr>
            <a:xfrm>
              <a:off x="4286248" y="9679825"/>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9" name="모서리가 둥근 직사각형 68"/>
            <p:cNvSpPr/>
            <p:nvPr/>
          </p:nvSpPr>
          <p:spPr>
            <a:xfrm>
              <a:off x="4286248" y="10858552"/>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70" name="TextBox 155"/>
            <p:cNvSpPr txBox="1"/>
            <p:nvPr/>
          </p:nvSpPr>
          <p:spPr>
            <a:xfrm>
              <a:off x="3357555" y="6215082"/>
              <a:ext cx="928693"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(5m) </a:t>
              </a:r>
            </a:p>
          </p:txBody>
        </p:sp>
        <p:sp>
          <p:nvSpPr>
            <p:cNvPr id="71" name="TextBox 155"/>
            <p:cNvSpPr txBox="1"/>
            <p:nvPr/>
          </p:nvSpPr>
          <p:spPr>
            <a:xfrm>
              <a:off x="3214678" y="8572535"/>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(20m) </a:t>
              </a:r>
            </a:p>
          </p:txBody>
        </p:sp>
        <p:sp>
          <p:nvSpPr>
            <p:cNvPr id="72" name="TextBox 155"/>
            <p:cNvSpPr txBox="1"/>
            <p:nvPr/>
          </p:nvSpPr>
          <p:spPr>
            <a:xfrm>
              <a:off x="3214678" y="9715544"/>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(30m) </a:t>
              </a:r>
            </a:p>
          </p:txBody>
        </p:sp>
        <p:sp>
          <p:nvSpPr>
            <p:cNvPr id="73" name="TextBox 155"/>
            <p:cNvSpPr txBox="1"/>
            <p:nvPr/>
          </p:nvSpPr>
          <p:spPr>
            <a:xfrm>
              <a:off x="3214678" y="10929988"/>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(40m) </a:t>
              </a:r>
            </a:p>
          </p:txBody>
        </p:sp>
      </p:grpSp>
      <p:sp>
        <p:nvSpPr>
          <p:cNvPr id="87"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The IORS : Roof Deck</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88" name="TextBox 87"/>
          <p:cNvSpPr txBox="1"/>
          <p:nvPr/>
        </p:nvSpPr>
        <p:spPr>
          <a:xfrm>
            <a:off x="870613" y="1415400"/>
            <a:ext cx="947695"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Roof Deck</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77" name="직사각형 76"/>
          <p:cNvSpPr/>
          <p:nvPr/>
        </p:nvSpPr>
        <p:spPr>
          <a:xfrm>
            <a:off x="5202684" y="4376410"/>
            <a:ext cx="5688632" cy="830997"/>
          </a:xfrm>
          <a:prstGeom prst="rect">
            <a:avLst/>
          </a:prstGeom>
        </p:spPr>
        <p:txBody>
          <a:bodyPr wrap="square">
            <a:spAutoFit/>
          </a:bodyPr>
          <a:lstStyle/>
          <a:p>
            <a:pPr marR="0" lvl="0" defTabSz="914400" eaLnBrk="1" fontAlgn="auto" latinLnBrk="0" hangingPunct="1">
              <a:lnSpc>
                <a:spcPct val="150000"/>
              </a:lnSpc>
              <a:spcBef>
                <a:spcPts val="0"/>
              </a:spcBef>
              <a:spcAft>
                <a:spcPts val="0"/>
              </a:spcAft>
              <a:buClrTx/>
              <a:buSzTx/>
              <a:buFont typeface="Wingdings" pitchFamily="2" charset="2"/>
              <a:buChar char="§"/>
              <a:tabLst/>
              <a:defRPr/>
            </a:pPr>
            <a:r>
              <a:rPr kumimoji="0" lang="en-US" altLang="ko-KR"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Light house, MET. tower &amp; table, wind turbine, and solar panels</a:t>
            </a:r>
          </a:p>
          <a:p>
            <a:pPr marR="0" lvl="0" defTabSz="914400" eaLnBrk="1" fontAlgn="auto" latinLnBrk="0" hangingPunct="1">
              <a:lnSpc>
                <a:spcPct val="150000"/>
              </a:lnSpc>
              <a:spcBef>
                <a:spcPts val="0"/>
              </a:spcBef>
              <a:spcAft>
                <a:spcPts val="0"/>
              </a:spcAft>
              <a:buClrTx/>
              <a:buSzTx/>
              <a:buFont typeface="Wingdings" pitchFamily="2" charset="2"/>
              <a:buChar char="§"/>
              <a:tabLst/>
              <a:defRPr/>
            </a:pPr>
            <a:r>
              <a:rPr kumimoji="0" lang="en-US" altLang="ko-KR"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Satellite antenna for data transmission</a:t>
            </a:r>
          </a:p>
        </p:txBody>
      </p:sp>
      <p:pic>
        <p:nvPicPr>
          <p:cNvPr id="79" name="Picture 2" descr="J:\Work pictures\이어도\2004년\2004_06_16\P1010030.JPG"/>
          <p:cNvPicPr>
            <a:picLocks noChangeAspect="1" noChangeArrowheads="1"/>
          </p:cNvPicPr>
          <p:nvPr/>
        </p:nvPicPr>
        <p:blipFill>
          <a:blip r:embed="rId5" cstate="print"/>
          <a:srcRect/>
          <a:stretch>
            <a:fillRect/>
          </a:stretch>
        </p:blipFill>
        <p:spPr bwMode="auto">
          <a:xfrm>
            <a:off x="6973288" y="204656"/>
            <a:ext cx="2948569" cy="2211430"/>
          </a:xfrm>
          <a:prstGeom prst="rect">
            <a:avLst/>
          </a:prstGeom>
          <a:noFill/>
        </p:spPr>
      </p:pic>
      <p:sp>
        <p:nvSpPr>
          <p:cNvPr id="34" name="Rectangle 3"/>
          <p:cNvSpPr>
            <a:spLocks noChangeArrowheads="1"/>
          </p:cNvSpPr>
          <p:nvPr/>
        </p:nvSpPr>
        <p:spPr bwMode="auto">
          <a:xfrm>
            <a:off x="0" y="0"/>
            <a:ext cx="1069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12290" name="_x215285096" descr="EMB00001344b86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604356" y="2220722"/>
            <a:ext cx="2609178" cy="195726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28867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직사각형 24"/>
          <p:cNvSpPr/>
          <p:nvPr/>
        </p:nvSpPr>
        <p:spPr>
          <a:xfrm>
            <a:off x="-5047" y="4002624"/>
            <a:ext cx="10708399" cy="3094233"/>
          </a:xfrm>
          <a:prstGeom prst="rect">
            <a:avLst/>
          </a:prstGeom>
          <a:gradFill>
            <a:gsLst>
              <a:gs pos="0">
                <a:schemeClr val="tx2">
                  <a:lumMod val="60000"/>
                  <a:lumOff val="40000"/>
                </a:schemeClr>
              </a:gs>
              <a:gs pos="50000">
                <a:schemeClr val="tx2">
                  <a:lumMod val="40000"/>
                  <a:lumOff val="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2" name="그룹 1"/>
          <p:cNvGrpSpPr/>
          <p:nvPr/>
        </p:nvGrpSpPr>
        <p:grpSpPr>
          <a:xfrm>
            <a:off x="1818308" y="872837"/>
            <a:ext cx="4439115" cy="5755564"/>
            <a:chOff x="12465944" y="10870045"/>
            <a:chExt cx="8916457" cy="11560680"/>
          </a:xfrm>
        </p:grpSpPr>
        <p:grpSp>
          <p:nvGrpSpPr>
            <p:cNvPr id="3" name="그룹 71"/>
            <p:cNvGrpSpPr/>
            <p:nvPr/>
          </p:nvGrpSpPr>
          <p:grpSpPr>
            <a:xfrm>
              <a:off x="15287272" y="10870045"/>
              <a:ext cx="6095129" cy="6274534"/>
              <a:chOff x="4743332" y="6557895"/>
              <a:chExt cx="20738304" cy="19802200"/>
            </a:xfrm>
          </p:grpSpPr>
          <p:pic>
            <p:nvPicPr>
              <p:cNvPr id="23" name="Picture 2" descr="C:\Users\JM\Desktop\DSC_8458.png"/>
              <p:cNvPicPr>
                <a:picLocks noChangeAspect="1" noChangeArrowheads="1"/>
              </p:cNvPicPr>
              <p:nvPr/>
            </p:nvPicPr>
            <p:blipFill>
              <a:blip r:embed="rId3" cstate="print"/>
              <a:srcRect l="18613" t="3503" r="20471" b="8917"/>
              <a:stretch>
                <a:fillRect/>
              </a:stretch>
            </p:blipFill>
            <p:spPr bwMode="auto">
              <a:xfrm>
                <a:off x="4743332" y="6557895"/>
                <a:ext cx="20738304" cy="19802200"/>
              </a:xfrm>
              <a:prstGeom prst="rect">
                <a:avLst/>
              </a:prstGeom>
              <a:noFill/>
            </p:spPr>
          </p:pic>
          <p:pic>
            <p:nvPicPr>
              <p:cNvPr id="24" name="Picture 2" descr="C:\Users\JM\Desktop\사본 -기지전경2(모모새).png"/>
              <p:cNvPicPr>
                <a:picLocks noChangeAspect="1" noChangeArrowheads="1"/>
              </p:cNvPicPr>
              <p:nvPr/>
            </p:nvPicPr>
            <p:blipFill>
              <a:blip r:embed="rId4" cstate="print"/>
              <a:srcRect/>
              <a:stretch>
                <a:fillRect/>
              </a:stretch>
            </p:blipFill>
            <p:spPr bwMode="auto">
              <a:xfrm>
                <a:off x="9282041" y="8046996"/>
                <a:ext cx="573087" cy="2206625"/>
              </a:xfrm>
              <a:prstGeom prst="rect">
                <a:avLst/>
              </a:prstGeom>
              <a:noFill/>
            </p:spPr>
          </p:pic>
        </p:grpSp>
        <p:cxnSp>
          <p:nvCxnSpPr>
            <p:cNvPr id="4" name="직선 연결선 3"/>
            <p:cNvCxnSpPr/>
            <p:nvPr/>
          </p:nvCxnSpPr>
          <p:spPr bwMode="auto">
            <a:xfrm>
              <a:off x="14172115" y="16234747"/>
              <a:ext cx="2885087" cy="0"/>
            </a:xfrm>
            <a:prstGeom prst="line">
              <a:avLst/>
            </a:prstGeom>
            <a:noFill/>
            <a:ln w="9525" cap="flat" cmpd="sng" algn="ctr">
              <a:solidFill>
                <a:schemeClr val="tx1"/>
              </a:solidFill>
              <a:prstDash val="solid"/>
              <a:round/>
              <a:headEnd type="none" w="med" len="med"/>
              <a:tailEnd type="none" w="med" len="med"/>
            </a:ln>
            <a:effectLst/>
          </p:spPr>
        </p:cxnSp>
        <p:cxnSp>
          <p:nvCxnSpPr>
            <p:cNvPr id="5" name="직선 연결선 4"/>
            <p:cNvCxnSpPr/>
            <p:nvPr/>
          </p:nvCxnSpPr>
          <p:spPr bwMode="auto">
            <a:xfrm flipV="1">
              <a:off x="15968106" y="16280019"/>
              <a:ext cx="0" cy="837527"/>
            </a:xfrm>
            <a:prstGeom prst="line">
              <a:avLst/>
            </a:prstGeom>
            <a:noFill/>
            <a:ln w="6350" cap="flat" cmpd="sng" algn="ctr">
              <a:solidFill>
                <a:schemeClr val="tx1"/>
              </a:solidFill>
              <a:prstDash val="sysDot"/>
              <a:round/>
              <a:headEnd type="triangle" w="sm" len="med"/>
              <a:tailEnd type="triangle" w="sm" len="med"/>
            </a:ln>
            <a:effectLst/>
          </p:spPr>
        </p:cxnSp>
        <p:sp>
          <p:nvSpPr>
            <p:cNvPr id="6" name="TextBox 43"/>
            <p:cNvSpPr txBox="1"/>
            <p:nvPr/>
          </p:nvSpPr>
          <p:spPr>
            <a:xfrm>
              <a:off x="12868420" y="1597201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8m</a:t>
              </a:r>
              <a:endParaRPr lang="ko-KR" altLang="en-US" sz="1100" b="1" dirty="0">
                <a:solidFill>
                  <a:schemeClr val="tx1"/>
                </a:solidFill>
                <a:latin typeface="맑은 고딕" pitchFamily="50" charset="-127"/>
                <a:ea typeface="맑은 고딕" pitchFamily="50" charset="-127"/>
              </a:endParaRPr>
            </a:p>
          </p:txBody>
        </p:sp>
        <p:cxnSp>
          <p:nvCxnSpPr>
            <p:cNvPr id="7" name="직선 연결선 6"/>
            <p:cNvCxnSpPr/>
            <p:nvPr/>
          </p:nvCxnSpPr>
          <p:spPr bwMode="auto">
            <a:xfrm>
              <a:off x="13985555" y="15035045"/>
              <a:ext cx="3113639" cy="0"/>
            </a:xfrm>
            <a:prstGeom prst="line">
              <a:avLst/>
            </a:prstGeom>
            <a:noFill/>
            <a:ln w="9525" cap="flat" cmpd="sng" algn="ctr">
              <a:solidFill>
                <a:schemeClr val="tx1"/>
              </a:solidFill>
              <a:prstDash val="solid"/>
              <a:round/>
              <a:headEnd type="none" w="med" len="med"/>
              <a:tailEnd type="none" w="med" len="med"/>
            </a:ln>
            <a:effectLst/>
          </p:spPr>
        </p:cxnSp>
        <p:cxnSp>
          <p:nvCxnSpPr>
            <p:cNvPr id="8" name="직선 연결선 7"/>
            <p:cNvCxnSpPr/>
            <p:nvPr/>
          </p:nvCxnSpPr>
          <p:spPr bwMode="auto">
            <a:xfrm>
              <a:off x="13774145" y="13790073"/>
              <a:ext cx="3094093" cy="0"/>
            </a:xfrm>
            <a:prstGeom prst="line">
              <a:avLst/>
            </a:prstGeom>
            <a:noFill/>
            <a:ln w="9525" cap="flat" cmpd="sng" algn="ctr">
              <a:solidFill>
                <a:schemeClr val="tx1"/>
              </a:solidFill>
              <a:prstDash val="solid"/>
              <a:round/>
              <a:headEnd type="none" w="med" len="med"/>
              <a:tailEnd type="none" w="med" len="med"/>
            </a:ln>
            <a:effectLst/>
          </p:spPr>
        </p:cxnSp>
        <p:cxnSp>
          <p:nvCxnSpPr>
            <p:cNvPr id="9" name="직선 연결선 8"/>
            <p:cNvCxnSpPr/>
            <p:nvPr/>
          </p:nvCxnSpPr>
          <p:spPr bwMode="auto">
            <a:xfrm>
              <a:off x="13774145" y="12975180"/>
              <a:ext cx="2590185" cy="0"/>
            </a:xfrm>
            <a:prstGeom prst="line">
              <a:avLst/>
            </a:prstGeom>
            <a:noFill/>
            <a:ln w="9525" cap="flat" cmpd="sng" algn="ctr">
              <a:solidFill>
                <a:schemeClr val="tx1"/>
              </a:solidFill>
              <a:prstDash val="solid"/>
              <a:round/>
              <a:headEnd type="none" w="med" len="med"/>
              <a:tailEnd type="none" w="med" len="med"/>
            </a:ln>
            <a:effectLst/>
          </p:spPr>
        </p:cxnSp>
        <p:cxnSp>
          <p:nvCxnSpPr>
            <p:cNvPr id="10" name="직선 연결선 9"/>
            <p:cNvCxnSpPr/>
            <p:nvPr/>
          </p:nvCxnSpPr>
          <p:spPr bwMode="auto">
            <a:xfrm>
              <a:off x="13774145" y="12228196"/>
              <a:ext cx="2590187" cy="0"/>
            </a:xfrm>
            <a:prstGeom prst="line">
              <a:avLst/>
            </a:prstGeom>
            <a:noFill/>
            <a:ln w="9525" cap="flat" cmpd="sng" algn="ctr">
              <a:solidFill>
                <a:schemeClr val="tx1"/>
              </a:solidFill>
              <a:prstDash val="solid"/>
              <a:round/>
              <a:headEnd type="none" w="med" len="med"/>
              <a:tailEnd type="none" w="med" len="med"/>
            </a:ln>
            <a:effectLst/>
          </p:spPr>
        </p:cxnSp>
        <p:cxnSp>
          <p:nvCxnSpPr>
            <p:cNvPr id="11" name="직선 연결선 10"/>
            <p:cNvCxnSpPr/>
            <p:nvPr/>
          </p:nvCxnSpPr>
          <p:spPr bwMode="auto">
            <a:xfrm>
              <a:off x="13774145" y="11843387"/>
              <a:ext cx="5340676" cy="0"/>
            </a:xfrm>
            <a:prstGeom prst="line">
              <a:avLst/>
            </a:prstGeom>
            <a:noFill/>
            <a:ln w="9525" cap="flat" cmpd="sng" algn="ctr">
              <a:solidFill>
                <a:schemeClr val="tx1"/>
              </a:solidFill>
              <a:prstDash val="solid"/>
              <a:round/>
              <a:headEnd type="none" w="med" len="med"/>
              <a:tailEnd type="none" w="med" len="med"/>
            </a:ln>
            <a:effectLst/>
          </p:spPr>
        </p:cxnSp>
        <p:cxnSp>
          <p:nvCxnSpPr>
            <p:cNvPr id="12" name="직선 연결선 11"/>
            <p:cNvCxnSpPr/>
            <p:nvPr/>
          </p:nvCxnSpPr>
          <p:spPr bwMode="auto">
            <a:xfrm flipV="1">
              <a:off x="15699449" y="15057682"/>
              <a:ext cx="0" cy="2059865"/>
            </a:xfrm>
            <a:prstGeom prst="line">
              <a:avLst/>
            </a:prstGeom>
            <a:noFill/>
            <a:ln w="6350" cap="flat" cmpd="sng" algn="ctr">
              <a:solidFill>
                <a:schemeClr val="tx1"/>
              </a:solidFill>
              <a:prstDash val="sysDot"/>
              <a:round/>
              <a:headEnd type="triangle" w="sm" len="med"/>
              <a:tailEnd type="triangle" w="sm" len="med"/>
            </a:ln>
            <a:effectLst/>
          </p:spPr>
        </p:cxnSp>
        <p:cxnSp>
          <p:nvCxnSpPr>
            <p:cNvPr id="13" name="직선 연결선 12"/>
            <p:cNvCxnSpPr/>
            <p:nvPr/>
          </p:nvCxnSpPr>
          <p:spPr bwMode="auto">
            <a:xfrm flipV="1">
              <a:off x="15417261" y="13812709"/>
              <a:ext cx="0" cy="3304838"/>
            </a:xfrm>
            <a:prstGeom prst="line">
              <a:avLst/>
            </a:prstGeom>
            <a:noFill/>
            <a:ln w="6350" cap="flat" cmpd="sng" algn="ctr">
              <a:solidFill>
                <a:schemeClr val="tx1"/>
              </a:solidFill>
              <a:prstDash val="sysDot"/>
              <a:round/>
              <a:headEnd type="triangle" w="sm" len="med"/>
              <a:tailEnd type="triangle" w="sm" len="med"/>
            </a:ln>
            <a:effectLst/>
          </p:spPr>
        </p:cxnSp>
        <p:cxnSp>
          <p:nvCxnSpPr>
            <p:cNvPr id="14" name="직선 연결선 13"/>
            <p:cNvCxnSpPr/>
            <p:nvPr/>
          </p:nvCxnSpPr>
          <p:spPr bwMode="auto">
            <a:xfrm flipV="1">
              <a:off x="15135073" y="12997817"/>
              <a:ext cx="0" cy="4119730"/>
            </a:xfrm>
            <a:prstGeom prst="line">
              <a:avLst/>
            </a:prstGeom>
            <a:noFill/>
            <a:ln w="6350" cap="flat" cmpd="sng" algn="ctr">
              <a:solidFill>
                <a:schemeClr val="tx1"/>
              </a:solidFill>
              <a:prstDash val="sysDot"/>
              <a:round/>
              <a:headEnd type="triangle" w="sm" len="med"/>
              <a:tailEnd type="triangle" w="sm" len="med"/>
            </a:ln>
            <a:effectLst/>
          </p:spPr>
        </p:cxnSp>
        <p:cxnSp>
          <p:nvCxnSpPr>
            <p:cNvPr id="15" name="직선 연결선 14"/>
            <p:cNvCxnSpPr/>
            <p:nvPr/>
          </p:nvCxnSpPr>
          <p:spPr bwMode="auto">
            <a:xfrm flipV="1">
              <a:off x="14868002" y="12228197"/>
              <a:ext cx="0" cy="4889350"/>
            </a:xfrm>
            <a:prstGeom prst="line">
              <a:avLst/>
            </a:prstGeom>
            <a:noFill/>
            <a:ln w="6350" cap="flat" cmpd="sng" algn="ctr">
              <a:solidFill>
                <a:schemeClr val="tx1"/>
              </a:solidFill>
              <a:prstDash val="sysDot"/>
              <a:round/>
              <a:headEnd type="triangle" w="sm" len="med"/>
              <a:tailEnd type="triangle" w="sm" len="med"/>
            </a:ln>
            <a:effectLst/>
          </p:spPr>
        </p:cxnSp>
        <p:cxnSp>
          <p:nvCxnSpPr>
            <p:cNvPr id="16" name="직선 연결선 15"/>
            <p:cNvCxnSpPr/>
            <p:nvPr/>
          </p:nvCxnSpPr>
          <p:spPr bwMode="auto">
            <a:xfrm flipV="1">
              <a:off x="14595053" y="11843387"/>
              <a:ext cx="0" cy="5274160"/>
            </a:xfrm>
            <a:prstGeom prst="line">
              <a:avLst/>
            </a:prstGeom>
            <a:noFill/>
            <a:ln w="6350" cap="flat" cmpd="sng" algn="ctr">
              <a:solidFill>
                <a:schemeClr val="tx1"/>
              </a:solidFill>
              <a:prstDash val="sysDot"/>
              <a:round/>
              <a:headEnd type="triangle" w="sm" len="med"/>
              <a:tailEnd type="triangle" w="sm" len="med"/>
            </a:ln>
            <a:effectLst/>
          </p:spPr>
        </p:cxnSp>
        <p:sp>
          <p:nvSpPr>
            <p:cNvPr id="17" name="TextBox 43"/>
            <p:cNvSpPr txBox="1"/>
            <p:nvPr/>
          </p:nvSpPr>
          <p:spPr>
            <a:xfrm>
              <a:off x="12704210" y="14794946"/>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16m</a:t>
              </a:r>
              <a:endParaRPr lang="ko-KR" altLang="en-US" sz="1100" b="1" dirty="0">
                <a:solidFill>
                  <a:schemeClr val="tx1"/>
                </a:solidFill>
                <a:latin typeface="맑은 고딕" pitchFamily="50" charset="-127"/>
                <a:ea typeface="맑은 고딕" pitchFamily="50" charset="-127"/>
              </a:endParaRPr>
            </a:p>
          </p:txBody>
        </p:sp>
        <p:sp>
          <p:nvSpPr>
            <p:cNvPr id="18" name="TextBox 44"/>
            <p:cNvSpPr txBox="1"/>
            <p:nvPr/>
          </p:nvSpPr>
          <p:spPr>
            <a:xfrm>
              <a:off x="12704210" y="1354997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24m</a:t>
              </a:r>
              <a:endParaRPr lang="ko-KR" altLang="en-US" sz="1100" b="1" dirty="0">
                <a:solidFill>
                  <a:schemeClr val="tx1"/>
                </a:solidFill>
                <a:latin typeface="맑은 고딕" pitchFamily="50" charset="-127"/>
                <a:ea typeface="맑은 고딕" pitchFamily="50" charset="-127"/>
              </a:endParaRPr>
            </a:p>
          </p:txBody>
        </p:sp>
        <p:sp>
          <p:nvSpPr>
            <p:cNvPr id="19" name="TextBox 45"/>
            <p:cNvSpPr txBox="1"/>
            <p:nvPr/>
          </p:nvSpPr>
          <p:spPr>
            <a:xfrm>
              <a:off x="12704210" y="12735081"/>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29m</a:t>
              </a:r>
              <a:endParaRPr lang="ko-KR" altLang="en-US" sz="1100" b="1" dirty="0">
                <a:solidFill>
                  <a:schemeClr val="tx1"/>
                </a:solidFill>
                <a:latin typeface="맑은 고딕" pitchFamily="50" charset="-127"/>
                <a:ea typeface="맑은 고딕" pitchFamily="50" charset="-127"/>
              </a:endParaRPr>
            </a:p>
          </p:txBody>
        </p:sp>
        <p:sp>
          <p:nvSpPr>
            <p:cNvPr id="20" name="TextBox 51"/>
            <p:cNvSpPr txBox="1"/>
            <p:nvPr/>
          </p:nvSpPr>
          <p:spPr>
            <a:xfrm>
              <a:off x="12465944" y="12041074"/>
              <a:ext cx="1198414"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33.5m</a:t>
              </a:r>
              <a:endParaRPr lang="ko-KR" altLang="en-US" sz="1100" b="1" dirty="0">
                <a:solidFill>
                  <a:schemeClr val="tx1"/>
                </a:solidFill>
                <a:latin typeface="맑은 고딕" pitchFamily="50" charset="-127"/>
                <a:ea typeface="맑은 고딕" pitchFamily="50" charset="-127"/>
              </a:endParaRPr>
            </a:p>
          </p:txBody>
        </p:sp>
        <p:sp>
          <p:nvSpPr>
            <p:cNvPr id="21" name="TextBox 52"/>
            <p:cNvSpPr txBox="1"/>
            <p:nvPr/>
          </p:nvSpPr>
          <p:spPr>
            <a:xfrm>
              <a:off x="12704209" y="1151560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36m</a:t>
              </a:r>
              <a:endParaRPr lang="ko-KR" altLang="en-US" sz="1100" b="1" dirty="0">
                <a:solidFill>
                  <a:schemeClr val="tx1"/>
                </a:solidFill>
                <a:latin typeface="맑은 고딕" pitchFamily="50" charset="-127"/>
                <a:ea typeface="맑은 고딕" pitchFamily="50" charset="-127"/>
              </a:endParaRPr>
            </a:p>
          </p:txBody>
        </p:sp>
        <p:cxnSp>
          <p:nvCxnSpPr>
            <p:cNvPr id="22" name="직선 연결선 21"/>
            <p:cNvCxnSpPr/>
            <p:nvPr/>
          </p:nvCxnSpPr>
          <p:spPr bwMode="auto">
            <a:xfrm flipV="1">
              <a:off x="14595053" y="17156565"/>
              <a:ext cx="0" cy="5274160"/>
            </a:xfrm>
            <a:prstGeom prst="line">
              <a:avLst/>
            </a:prstGeom>
            <a:noFill/>
            <a:ln w="6350" cap="flat" cmpd="sng" algn="ctr">
              <a:solidFill>
                <a:schemeClr val="tx1"/>
              </a:solidFill>
              <a:prstDash val="sysDot"/>
              <a:round/>
              <a:headEnd type="triangle" w="sm" len="med"/>
              <a:tailEnd type="triangle" w="sm" len="med"/>
            </a:ln>
            <a:effectLst/>
          </p:spPr>
        </p:cxnSp>
        <p:cxnSp>
          <p:nvCxnSpPr>
            <p:cNvPr id="99" name="직선 연결선 98"/>
            <p:cNvCxnSpPr/>
            <p:nvPr/>
          </p:nvCxnSpPr>
          <p:spPr bwMode="auto">
            <a:xfrm>
              <a:off x="14172115" y="16849462"/>
              <a:ext cx="2885087" cy="0"/>
            </a:xfrm>
            <a:prstGeom prst="line">
              <a:avLst/>
            </a:prstGeom>
            <a:noFill/>
            <a:ln w="9525" cap="flat" cmpd="sng" algn="ctr">
              <a:solidFill>
                <a:schemeClr val="tx1"/>
              </a:solidFill>
              <a:prstDash val="solid"/>
              <a:round/>
              <a:headEnd type="none" w="med" len="med"/>
              <a:tailEnd type="none" w="med" len="med"/>
            </a:ln>
            <a:effectLst/>
          </p:spPr>
        </p:cxnSp>
        <p:sp>
          <p:nvSpPr>
            <p:cNvPr id="100" name="TextBox 43"/>
            <p:cNvSpPr txBox="1"/>
            <p:nvPr/>
          </p:nvSpPr>
          <p:spPr>
            <a:xfrm>
              <a:off x="12868419" y="1657392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a:solidFill>
                    <a:schemeClr val="tx1"/>
                  </a:solidFill>
                  <a:latin typeface="맑은 고딕" pitchFamily="50" charset="-127"/>
                  <a:ea typeface="맑은 고딕" pitchFamily="50" charset="-127"/>
                </a:rPr>
                <a:t>2</a:t>
              </a:r>
              <a:r>
                <a:rPr lang="en-US" altLang="ko-KR" sz="1100" b="1" dirty="0" smtClean="0">
                  <a:solidFill>
                    <a:schemeClr val="tx1"/>
                  </a:solidFill>
                  <a:latin typeface="맑은 고딕" pitchFamily="50" charset="-127"/>
                  <a:ea typeface="맑은 고딕" pitchFamily="50" charset="-127"/>
                </a:rPr>
                <a:t>m</a:t>
              </a:r>
              <a:endParaRPr lang="ko-KR" altLang="en-US" sz="1100" b="1" dirty="0">
                <a:solidFill>
                  <a:schemeClr val="tx1"/>
                </a:solidFill>
                <a:latin typeface="맑은 고딕" pitchFamily="50" charset="-127"/>
                <a:ea typeface="맑은 고딕" pitchFamily="50" charset="-127"/>
              </a:endParaRPr>
            </a:p>
          </p:txBody>
        </p:sp>
      </p:grpSp>
      <p:sp>
        <p:nvSpPr>
          <p:cNvPr id="26" name="직사각형 25"/>
          <p:cNvSpPr/>
          <p:nvPr/>
        </p:nvSpPr>
        <p:spPr>
          <a:xfrm>
            <a:off x="-5047" y="6598934"/>
            <a:ext cx="10708399" cy="497923"/>
          </a:xfrm>
          <a:prstGeom prst="rect">
            <a:avLst/>
          </a:prstGeom>
          <a:gradFill>
            <a:gsLst>
              <a:gs pos="0">
                <a:schemeClr val="bg2">
                  <a:lumMod val="50000"/>
                </a:schemeClr>
              </a:gs>
              <a:gs pos="50000">
                <a:schemeClr val="bg2">
                  <a:lumMod val="90000"/>
                </a:schemeClr>
              </a:gs>
              <a:gs pos="100000">
                <a:schemeClr val="bg1">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27" name="그룹 26"/>
          <p:cNvGrpSpPr/>
          <p:nvPr/>
        </p:nvGrpSpPr>
        <p:grpSpPr>
          <a:xfrm>
            <a:off x="-2070124" y="3789229"/>
            <a:ext cx="15553728" cy="533489"/>
            <a:chOff x="-3552289" y="5929330"/>
            <a:chExt cx="15179044" cy="428629"/>
          </a:xfrm>
          <a:solidFill>
            <a:schemeClr val="tx2">
              <a:lumMod val="20000"/>
              <a:lumOff val="80000"/>
              <a:alpha val="44000"/>
            </a:schemeClr>
          </a:solidFill>
        </p:grpSpPr>
        <p:sp>
          <p:nvSpPr>
            <p:cNvPr id="28" name="자유형 27"/>
            <p:cNvSpPr/>
            <p:nvPr/>
          </p:nvSpPr>
          <p:spPr>
            <a:xfrm>
              <a:off x="-785851" y="5929331"/>
              <a:ext cx="9699329"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29" name="자유형 28"/>
            <p:cNvSpPr/>
            <p:nvPr/>
          </p:nvSpPr>
          <p:spPr>
            <a:xfrm>
              <a:off x="-1571668" y="5929330"/>
              <a:ext cx="13057876"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0" name="자유형 29"/>
            <p:cNvSpPr/>
            <p:nvPr/>
          </p:nvSpPr>
          <p:spPr>
            <a:xfrm>
              <a:off x="-3552289" y="5929330"/>
              <a:ext cx="15179044"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1" name="자유형 30"/>
            <p:cNvSpPr/>
            <p:nvPr/>
          </p:nvSpPr>
          <p:spPr>
            <a:xfrm>
              <a:off x="-1936001" y="5929330"/>
              <a:ext cx="12789750"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grpSp>
      <p:sp>
        <p:nvSpPr>
          <p:cNvPr id="37" name="TextBox 155"/>
          <p:cNvSpPr txBox="1"/>
          <p:nvPr/>
        </p:nvSpPr>
        <p:spPr>
          <a:xfrm>
            <a:off x="3800503" y="4536112"/>
            <a:ext cx="569055" cy="369331"/>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(10m) </a:t>
            </a:r>
          </a:p>
        </p:txBody>
      </p:sp>
      <p:grpSp>
        <p:nvGrpSpPr>
          <p:cNvPr id="61" name="그룹 60"/>
          <p:cNvGrpSpPr/>
          <p:nvPr/>
        </p:nvGrpSpPr>
        <p:grpSpPr>
          <a:xfrm>
            <a:off x="3805243" y="2544422"/>
            <a:ext cx="1850438" cy="4238812"/>
            <a:chOff x="3214678" y="3357562"/>
            <a:chExt cx="3716811" cy="8514118"/>
          </a:xfrm>
        </p:grpSpPr>
        <p:cxnSp>
          <p:nvCxnSpPr>
            <p:cNvPr id="62" name="직선 연결선 61"/>
            <p:cNvCxnSpPr/>
            <p:nvPr/>
          </p:nvCxnSpPr>
          <p:spPr>
            <a:xfrm>
              <a:off x="4429124" y="3357562"/>
              <a:ext cx="0" cy="8001056"/>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776791" y="11408029"/>
              <a:ext cx="2154698" cy="463651"/>
            </a:xfrm>
            <a:prstGeom prst="rect">
              <a:avLst/>
            </a:prstGeom>
            <a:noFill/>
          </p:spPr>
          <p:txBody>
            <a:bodyPr wrap="none" rtlCol="0">
              <a:spAutoFit/>
            </a:bodyPr>
            <a:lstStyle/>
            <a:p>
              <a:r>
                <a:rPr lang="en-US" altLang="ko-KR" sz="900" dirty="0" smtClean="0"/>
                <a:t>Weight (100 kg) </a:t>
              </a:r>
              <a:endParaRPr lang="ko-KR" altLang="en-US" sz="900" dirty="0"/>
            </a:p>
          </p:txBody>
        </p:sp>
        <p:grpSp>
          <p:nvGrpSpPr>
            <p:cNvPr id="64" name="그룹 98"/>
            <p:cNvGrpSpPr/>
            <p:nvPr/>
          </p:nvGrpSpPr>
          <p:grpSpPr>
            <a:xfrm>
              <a:off x="4014784" y="11358618"/>
              <a:ext cx="813926" cy="326435"/>
              <a:chOff x="5316385" y="10389241"/>
              <a:chExt cx="813926" cy="326435"/>
            </a:xfrm>
          </p:grpSpPr>
          <p:sp>
            <p:nvSpPr>
              <p:cNvPr id="74" name="원통 73"/>
              <p:cNvSpPr/>
              <p:nvPr/>
            </p:nvSpPr>
            <p:spPr>
              <a:xfrm rot="19871420">
                <a:off x="5316385" y="10389241"/>
                <a:ext cx="406522" cy="22894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5" name="원통 74"/>
              <p:cNvSpPr/>
              <p:nvPr/>
            </p:nvSpPr>
            <p:spPr>
              <a:xfrm rot="2348618">
                <a:off x="5656896" y="10399749"/>
                <a:ext cx="473415" cy="210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6" name="원통 75"/>
              <p:cNvSpPr/>
              <p:nvPr/>
            </p:nvSpPr>
            <p:spPr>
              <a:xfrm>
                <a:off x="5429256" y="10429924"/>
                <a:ext cx="500066" cy="2857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sp>
          <p:nvSpPr>
            <p:cNvPr id="65" name="모서리가 둥근 직사각형 64"/>
            <p:cNvSpPr/>
            <p:nvPr/>
          </p:nvSpPr>
          <p:spPr>
            <a:xfrm>
              <a:off x="4286248" y="6424448"/>
              <a:ext cx="142877" cy="4286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6" name="모서리가 둥근 직사각형 65"/>
            <p:cNvSpPr/>
            <p:nvPr/>
          </p:nvSpPr>
          <p:spPr>
            <a:xfrm>
              <a:off x="4286248" y="7322371"/>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7" name="모서리가 둥근 직사각형 66"/>
            <p:cNvSpPr/>
            <p:nvPr/>
          </p:nvSpPr>
          <p:spPr>
            <a:xfrm>
              <a:off x="4286248" y="8501098"/>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8" name="모서리가 둥근 직사각형 67"/>
            <p:cNvSpPr/>
            <p:nvPr/>
          </p:nvSpPr>
          <p:spPr>
            <a:xfrm>
              <a:off x="4286248" y="9679825"/>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69" name="모서리가 둥근 직사각형 68"/>
            <p:cNvSpPr/>
            <p:nvPr/>
          </p:nvSpPr>
          <p:spPr>
            <a:xfrm>
              <a:off x="4286248" y="10858552"/>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70" name="TextBox 155"/>
            <p:cNvSpPr txBox="1"/>
            <p:nvPr/>
          </p:nvSpPr>
          <p:spPr>
            <a:xfrm>
              <a:off x="3357555" y="6215082"/>
              <a:ext cx="928693"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(5m) </a:t>
              </a:r>
            </a:p>
          </p:txBody>
        </p:sp>
        <p:sp>
          <p:nvSpPr>
            <p:cNvPr id="71" name="TextBox 155"/>
            <p:cNvSpPr txBox="1"/>
            <p:nvPr/>
          </p:nvSpPr>
          <p:spPr>
            <a:xfrm>
              <a:off x="3214678" y="8572535"/>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(20m) </a:t>
              </a:r>
            </a:p>
          </p:txBody>
        </p:sp>
        <p:sp>
          <p:nvSpPr>
            <p:cNvPr id="72" name="TextBox 155"/>
            <p:cNvSpPr txBox="1"/>
            <p:nvPr/>
          </p:nvSpPr>
          <p:spPr>
            <a:xfrm>
              <a:off x="3214678" y="9715544"/>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(30m) </a:t>
              </a:r>
            </a:p>
          </p:txBody>
        </p:sp>
        <p:sp>
          <p:nvSpPr>
            <p:cNvPr id="73" name="TextBox 155"/>
            <p:cNvSpPr txBox="1"/>
            <p:nvPr/>
          </p:nvSpPr>
          <p:spPr>
            <a:xfrm>
              <a:off x="3214678" y="10929988"/>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(40m) </a:t>
              </a:r>
            </a:p>
          </p:txBody>
        </p:sp>
      </p:grpSp>
      <p:sp>
        <p:nvSpPr>
          <p:cNvPr id="87"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The IORS : Roof Deck</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88" name="TextBox 87"/>
          <p:cNvSpPr txBox="1"/>
          <p:nvPr/>
        </p:nvSpPr>
        <p:spPr>
          <a:xfrm>
            <a:off x="870613" y="1415400"/>
            <a:ext cx="947695"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Roof Deck</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93" name="TextBox 92"/>
          <p:cNvSpPr txBox="1"/>
          <p:nvPr/>
        </p:nvSpPr>
        <p:spPr>
          <a:xfrm>
            <a:off x="851377" y="1775440"/>
            <a:ext cx="966931"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Main Deck</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94" name="TextBox 93"/>
          <p:cNvSpPr txBox="1"/>
          <p:nvPr/>
        </p:nvSpPr>
        <p:spPr>
          <a:xfrm>
            <a:off x="808095" y="2137261"/>
            <a:ext cx="1010213"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Cellar Deck</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95" name="TextBox 94"/>
          <p:cNvSpPr txBox="1"/>
          <p:nvPr/>
        </p:nvSpPr>
        <p:spPr>
          <a:xfrm>
            <a:off x="279104" y="2754983"/>
            <a:ext cx="1539204"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Intermediate Deck</a:t>
            </a:r>
            <a:endParaRPr kumimoji="0" lang="ko-KR" altLang="en-US" sz="1200" b="1" i="0" u="none" strike="noStrike" kern="0" cap="none" spc="0" normalizeH="0" baseline="0" noProof="0" dirty="0" smtClean="0">
              <a:ln>
                <a:noFill/>
              </a:ln>
              <a:solidFill>
                <a:srgbClr val="0066FF"/>
              </a:solidFill>
              <a:effectLst/>
              <a:uLnTx/>
              <a:uFillTx/>
            </a:endParaRPr>
          </a:p>
        </p:txBody>
      </p:sp>
      <p:pic>
        <p:nvPicPr>
          <p:cNvPr id="80" name="Picture 4" descr="C:\Users\user\Desktop\포스터용사진\이어도장비\기상관측장비\풍향풍속계.gif"/>
          <p:cNvPicPr>
            <a:picLocks noChangeAspect="1" noChangeArrowheads="1"/>
          </p:cNvPicPr>
          <p:nvPr/>
        </p:nvPicPr>
        <p:blipFill>
          <a:blip r:embed="rId5" cstate="print"/>
          <a:srcRect/>
          <a:stretch>
            <a:fillRect/>
          </a:stretch>
        </p:blipFill>
        <p:spPr bwMode="auto">
          <a:xfrm>
            <a:off x="8888718" y="516143"/>
            <a:ext cx="263597" cy="284183"/>
          </a:xfrm>
          <a:prstGeom prst="rect">
            <a:avLst/>
          </a:prstGeom>
          <a:noFill/>
          <a:ln>
            <a:solidFill>
              <a:srgbClr val="EEECE1">
                <a:lumMod val="40000"/>
                <a:lumOff val="60000"/>
              </a:srgbClr>
            </a:solidFill>
          </a:ln>
        </p:spPr>
      </p:pic>
      <p:pic>
        <p:nvPicPr>
          <p:cNvPr id="81" name="Picture 7" descr="C:\Users\user\Desktop\포스터용사진\이어도장비\기상관측장비\온습도계.gif"/>
          <p:cNvPicPr>
            <a:picLocks noChangeAspect="1" noChangeArrowheads="1"/>
          </p:cNvPicPr>
          <p:nvPr/>
        </p:nvPicPr>
        <p:blipFill>
          <a:blip r:embed="rId6" cstate="print"/>
          <a:srcRect/>
          <a:stretch>
            <a:fillRect/>
          </a:stretch>
        </p:blipFill>
        <p:spPr bwMode="auto">
          <a:xfrm>
            <a:off x="8888718" y="838219"/>
            <a:ext cx="263597" cy="284183"/>
          </a:xfrm>
          <a:prstGeom prst="rect">
            <a:avLst/>
          </a:prstGeom>
          <a:noFill/>
          <a:ln>
            <a:solidFill>
              <a:srgbClr val="EEECE1">
                <a:lumMod val="40000"/>
                <a:lumOff val="60000"/>
              </a:srgbClr>
            </a:solidFill>
          </a:ln>
        </p:spPr>
      </p:pic>
      <p:pic>
        <p:nvPicPr>
          <p:cNvPr id="82" name="Picture 9" descr="C:\Users\user\Desktop\포스터용사진\이어도장비\기상관측장비\기압계.gif"/>
          <p:cNvPicPr>
            <a:picLocks noChangeAspect="1" noChangeArrowheads="1"/>
          </p:cNvPicPr>
          <p:nvPr/>
        </p:nvPicPr>
        <p:blipFill>
          <a:blip r:embed="rId7" cstate="print"/>
          <a:srcRect/>
          <a:stretch>
            <a:fillRect/>
          </a:stretch>
        </p:blipFill>
        <p:spPr bwMode="auto">
          <a:xfrm>
            <a:off x="8888718" y="1125099"/>
            <a:ext cx="263597" cy="284183"/>
          </a:xfrm>
          <a:prstGeom prst="rect">
            <a:avLst/>
          </a:prstGeom>
          <a:noFill/>
          <a:ln>
            <a:solidFill>
              <a:srgbClr val="EEECE1">
                <a:lumMod val="40000"/>
                <a:lumOff val="60000"/>
              </a:srgbClr>
            </a:solidFill>
          </a:ln>
        </p:spPr>
      </p:pic>
      <p:pic>
        <p:nvPicPr>
          <p:cNvPr id="83" name="Picture 11" descr="C:\Users\user\Desktop\포스터용사진\이어도장비\기상관측장비\일사계.gif"/>
          <p:cNvPicPr>
            <a:picLocks noChangeAspect="1" noChangeArrowheads="1"/>
          </p:cNvPicPr>
          <p:nvPr/>
        </p:nvPicPr>
        <p:blipFill>
          <a:blip r:embed="rId8" cstate="print"/>
          <a:srcRect/>
          <a:stretch>
            <a:fillRect/>
          </a:stretch>
        </p:blipFill>
        <p:spPr bwMode="auto">
          <a:xfrm>
            <a:off x="8888718" y="1426881"/>
            <a:ext cx="263597" cy="284183"/>
          </a:xfrm>
          <a:prstGeom prst="rect">
            <a:avLst/>
          </a:prstGeom>
          <a:noFill/>
          <a:ln>
            <a:solidFill>
              <a:srgbClr val="EEECE1">
                <a:lumMod val="40000"/>
                <a:lumOff val="60000"/>
              </a:srgbClr>
            </a:solidFill>
          </a:ln>
        </p:spPr>
      </p:pic>
      <p:pic>
        <p:nvPicPr>
          <p:cNvPr id="84" name="Picture 12" descr="C:\Users\user\Desktop\포스터용사진\이어도장비\기상관측장비\일조계.gif"/>
          <p:cNvPicPr>
            <a:picLocks noChangeAspect="1" noChangeArrowheads="1"/>
          </p:cNvPicPr>
          <p:nvPr/>
        </p:nvPicPr>
        <p:blipFill>
          <a:blip r:embed="rId9" cstate="print"/>
          <a:srcRect/>
          <a:stretch>
            <a:fillRect/>
          </a:stretch>
        </p:blipFill>
        <p:spPr bwMode="auto">
          <a:xfrm>
            <a:off x="8888718" y="2024505"/>
            <a:ext cx="263597" cy="284183"/>
          </a:xfrm>
          <a:prstGeom prst="rect">
            <a:avLst/>
          </a:prstGeom>
          <a:noFill/>
          <a:ln>
            <a:solidFill>
              <a:srgbClr val="EEECE1">
                <a:lumMod val="40000"/>
                <a:lumOff val="60000"/>
              </a:srgbClr>
            </a:solidFill>
          </a:ln>
        </p:spPr>
      </p:pic>
      <p:pic>
        <p:nvPicPr>
          <p:cNvPr id="85" name="Picture 14" descr="C:\Users\user\Desktop\포스터용사진\이어도장비\기상관측장비\자외일사계.gif"/>
          <p:cNvPicPr>
            <a:picLocks noChangeAspect="1" noChangeArrowheads="1"/>
          </p:cNvPicPr>
          <p:nvPr/>
        </p:nvPicPr>
        <p:blipFill>
          <a:blip r:embed="rId10" cstate="print"/>
          <a:srcRect/>
          <a:stretch>
            <a:fillRect/>
          </a:stretch>
        </p:blipFill>
        <p:spPr bwMode="auto">
          <a:xfrm>
            <a:off x="8888718" y="1740319"/>
            <a:ext cx="263597" cy="284183"/>
          </a:xfrm>
          <a:prstGeom prst="rect">
            <a:avLst/>
          </a:prstGeom>
          <a:noFill/>
          <a:ln>
            <a:solidFill>
              <a:srgbClr val="EEECE1">
                <a:lumMod val="40000"/>
                <a:lumOff val="60000"/>
              </a:srgbClr>
            </a:solidFill>
          </a:ln>
        </p:spPr>
      </p:pic>
      <p:pic>
        <p:nvPicPr>
          <p:cNvPr id="86" name="Picture 10" descr="C:\Users\JM\Desktop\8367_U01_resampled_200x200.jpg"/>
          <p:cNvPicPr>
            <a:picLocks noChangeAspect="1" noChangeArrowheads="1"/>
          </p:cNvPicPr>
          <p:nvPr/>
        </p:nvPicPr>
        <p:blipFill>
          <a:blip r:embed="rId11" cstate="print"/>
          <a:srcRect/>
          <a:stretch>
            <a:fillRect/>
          </a:stretch>
        </p:blipFill>
        <p:spPr bwMode="auto">
          <a:xfrm>
            <a:off x="8888718" y="2330549"/>
            <a:ext cx="263626" cy="284215"/>
          </a:xfrm>
          <a:prstGeom prst="rect">
            <a:avLst/>
          </a:prstGeom>
          <a:noFill/>
          <a:ln>
            <a:solidFill>
              <a:srgbClr val="EEECE1">
                <a:lumMod val="40000"/>
                <a:lumOff val="60000"/>
              </a:srgbClr>
            </a:solidFill>
          </a:ln>
        </p:spPr>
      </p:pic>
      <p:pic>
        <p:nvPicPr>
          <p:cNvPr id="89" name="Picture 11"/>
          <p:cNvPicPr>
            <a:picLocks noChangeArrowheads="1"/>
          </p:cNvPicPr>
          <p:nvPr/>
        </p:nvPicPr>
        <p:blipFill>
          <a:blip r:embed="rId12" cstate="print"/>
          <a:srcRect/>
          <a:stretch>
            <a:fillRect/>
          </a:stretch>
        </p:blipFill>
        <p:spPr bwMode="auto">
          <a:xfrm>
            <a:off x="8888718" y="2636591"/>
            <a:ext cx="263626" cy="284215"/>
          </a:xfrm>
          <a:prstGeom prst="rect">
            <a:avLst/>
          </a:prstGeom>
          <a:noFill/>
          <a:ln w="9525">
            <a:solidFill>
              <a:srgbClr val="EEECE1">
                <a:lumMod val="40000"/>
                <a:lumOff val="60000"/>
              </a:srgbClr>
            </a:solidFill>
            <a:miter lim="800000"/>
            <a:headEnd/>
            <a:tailEnd/>
          </a:ln>
          <a:effectLst/>
        </p:spPr>
      </p:pic>
      <p:pic>
        <p:nvPicPr>
          <p:cNvPr id="90" name="Picture 12"/>
          <p:cNvPicPr>
            <a:picLocks noChangeArrowheads="1"/>
          </p:cNvPicPr>
          <p:nvPr/>
        </p:nvPicPr>
        <p:blipFill>
          <a:blip r:embed="rId13" cstate="print"/>
          <a:srcRect/>
          <a:stretch>
            <a:fillRect/>
          </a:stretch>
        </p:blipFill>
        <p:spPr bwMode="auto">
          <a:xfrm>
            <a:off x="8888367" y="2933755"/>
            <a:ext cx="263626" cy="284215"/>
          </a:xfrm>
          <a:prstGeom prst="rect">
            <a:avLst/>
          </a:prstGeom>
          <a:noFill/>
          <a:ln w="9525">
            <a:solidFill>
              <a:srgbClr val="EEECE1">
                <a:lumMod val="40000"/>
                <a:lumOff val="60000"/>
              </a:srgbClr>
            </a:solidFill>
            <a:miter lim="800000"/>
            <a:headEnd/>
            <a:tailEnd/>
          </a:ln>
          <a:effectLst/>
        </p:spPr>
      </p:pic>
      <p:pic>
        <p:nvPicPr>
          <p:cNvPr id="91" name="Picture 13"/>
          <p:cNvPicPr>
            <a:picLocks noChangeArrowheads="1"/>
          </p:cNvPicPr>
          <p:nvPr/>
        </p:nvPicPr>
        <p:blipFill>
          <a:blip r:embed="rId14" cstate="print"/>
          <a:srcRect/>
          <a:stretch>
            <a:fillRect/>
          </a:stretch>
        </p:blipFill>
        <p:spPr bwMode="auto">
          <a:xfrm>
            <a:off x="8888718" y="3226821"/>
            <a:ext cx="263626" cy="284215"/>
          </a:xfrm>
          <a:prstGeom prst="rect">
            <a:avLst/>
          </a:prstGeom>
          <a:noFill/>
          <a:ln w="9525">
            <a:solidFill>
              <a:srgbClr val="EEECE1">
                <a:lumMod val="40000"/>
                <a:lumOff val="60000"/>
              </a:srgbClr>
            </a:solidFill>
            <a:miter lim="800000"/>
            <a:headEnd/>
            <a:tailEnd/>
          </a:ln>
          <a:effectLst/>
        </p:spPr>
      </p:pic>
      <p:sp>
        <p:nvSpPr>
          <p:cNvPr id="92" name="TextBox 91"/>
          <p:cNvSpPr txBox="1"/>
          <p:nvPr/>
        </p:nvSpPr>
        <p:spPr>
          <a:xfrm>
            <a:off x="7527211" y="491476"/>
            <a:ext cx="133081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i="0" u="none" strike="noStrike" kern="0" cap="none" spc="0" normalizeH="0" baseline="0" noProof="0" dirty="0" smtClean="0">
                <a:ln>
                  <a:noFill/>
                </a:ln>
                <a:solidFill>
                  <a:prstClr val="black"/>
                </a:solidFill>
                <a:effectLst/>
                <a:uLnTx/>
                <a:uFillTx/>
              </a:rPr>
              <a:t>Wind Monitor</a:t>
            </a:r>
            <a:endParaRPr kumimoji="0" lang="ko-KR" altLang="en-US" sz="1400" i="0" u="none" strike="noStrike" kern="0" cap="none" spc="0" normalizeH="0" baseline="0" noProof="0" dirty="0" smtClean="0">
              <a:ln>
                <a:noFill/>
              </a:ln>
              <a:solidFill>
                <a:prstClr val="black"/>
              </a:solidFill>
              <a:effectLst/>
              <a:uLnTx/>
              <a:uFillTx/>
            </a:endParaRPr>
          </a:p>
        </p:txBody>
      </p:sp>
      <p:sp>
        <p:nvSpPr>
          <p:cNvPr id="101" name="TextBox 100"/>
          <p:cNvSpPr txBox="1"/>
          <p:nvPr/>
        </p:nvSpPr>
        <p:spPr>
          <a:xfrm>
            <a:off x="6368198" y="798101"/>
            <a:ext cx="253627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i="0" u="none" strike="noStrike" kern="0" cap="none" spc="0" normalizeH="0" baseline="0" noProof="0" dirty="0" smtClean="0">
                <a:ln>
                  <a:noFill/>
                </a:ln>
                <a:solidFill>
                  <a:prstClr val="black"/>
                </a:solidFill>
                <a:effectLst/>
                <a:uLnTx/>
                <a:uFillTx/>
              </a:rPr>
              <a:t>Thermometer &amp; Hygrometer</a:t>
            </a:r>
            <a:endParaRPr kumimoji="0" lang="ko-KR" altLang="en-US" sz="1400" i="0" u="none" strike="noStrike" kern="0" cap="none" spc="0" normalizeH="0" baseline="0" noProof="0" dirty="0" smtClean="0">
              <a:ln>
                <a:noFill/>
              </a:ln>
              <a:solidFill>
                <a:prstClr val="black"/>
              </a:solidFill>
              <a:effectLst/>
              <a:uLnTx/>
              <a:uFillTx/>
            </a:endParaRPr>
          </a:p>
        </p:txBody>
      </p:sp>
      <p:sp>
        <p:nvSpPr>
          <p:cNvPr id="102" name="TextBox 101"/>
          <p:cNvSpPr txBox="1"/>
          <p:nvPr/>
        </p:nvSpPr>
        <p:spPr>
          <a:xfrm>
            <a:off x="7819177" y="1104724"/>
            <a:ext cx="103105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i="0" u="none" strike="noStrike" kern="0" cap="none" spc="0" normalizeH="0" baseline="0" noProof="0" dirty="0" smtClean="0">
                <a:ln>
                  <a:noFill/>
                </a:ln>
                <a:solidFill>
                  <a:prstClr val="black"/>
                </a:solidFill>
                <a:effectLst/>
                <a:uLnTx/>
                <a:uFillTx/>
              </a:rPr>
              <a:t>Barometer</a:t>
            </a:r>
            <a:endParaRPr kumimoji="0" lang="ko-KR" altLang="en-US" sz="1400" i="0" u="none" strike="noStrike" kern="0" cap="none" spc="0" normalizeH="0" baseline="0" noProof="0" dirty="0" smtClean="0">
              <a:ln>
                <a:noFill/>
              </a:ln>
              <a:solidFill>
                <a:prstClr val="black"/>
              </a:solidFill>
              <a:effectLst/>
              <a:uLnTx/>
              <a:uFillTx/>
            </a:endParaRPr>
          </a:p>
        </p:txBody>
      </p:sp>
      <p:sp>
        <p:nvSpPr>
          <p:cNvPr id="103" name="TextBox 102"/>
          <p:cNvSpPr txBox="1"/>
          <p:nvPr/>
        </p:nvSpPr>
        <p:spPr>
          <a:xfrm>
            <a:off x="7632480" y="1411346"/>
            <a:ext cx="1221809"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i="0" u="none" strike="noStrike" kern="0" cap="none" spc="0" normalizeH="0" baseline="0" noProof="0" dirty="0" err="1" smtClean="0">
                <a:ln>
                  <a:noFill/>
                </a:ln>
                <a:solidFill>
                  <a:prstClr val="black"/>
                </a:solidFill>
                <a:effectLst/>
                <a:uLnTx/>
                <a:uFillTx/>
              </a:rPr>
              <a:t>Pyranometer</a:t>
            </a:r>
            <a:endParaRPr kumimoji="0" lang="ko-KR" altLang="en-US" sz="1400" i="0" u="none" strike="noStrike" kern="0" cap="none" spc="0" normalizeH="0" baseline="0" noProof="0" dirty="0" smtClean="0">
              <a:ln>
                <a:noFill/>
              </a:ln>
              <a:solidFill>
                <a:prstClr val="black"/>
              </a:solidFill>
              <a:effectLst/>
              <a:uLnTx/>
              <a:uFillTx/>
            </a:endParaRPr>
          </a:p>
        </p:txBody>
      </p:sp>
      <p:sp>
        <p:nvSpPr>
          <p:cNvPr id="104" name="TextBox 103"/>
          <p:cNvSpPr txBox="1"/>
          <p:nvPr/>
        </p:nvSpPr>
        <p:spPr>
          <a:xfrm>
            <a:off x="6859989" y="1717969"/>
            <a:ext cx="202170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i="0" u="none" strike="noStrike" kern="0" cap="none" spc="0" normalizeH="0" baseline="0" noProof="0" dirty="0" smtClean="0">
                <a:ln>
                  <a:noFill/>
                </a:ln>
                <a:solidFill>
                  <a:prstClr val="black"/>
                </a:solidFill>
                <a:effectLst/>
                <a:uLnTx/>
                <a:uFillTx/>
              </a:rPr>
              <a:t>Ultraviolet Radiometer</a:t>
            </a:r>
            <a:endParaRPr kumimoji="0" lang="ko-KR" altLang="en-US" sz="1400" i="0" u="none" strike="noStrike" kern="0" cap="none" spc="0" normalizeH="0" baseline="0" noProof="0" dirty="0" smtClean="0">
              <a:ln>
                <a:noFill/>
              </a:ln>
              <a:solidFill>
                <a:prstClr val="black"/>
              </a:solidFill>
              <a:effectLst/>
              <a:uLnTx/>
              <a:uFillTx/>
            </a:endParaRPr>
          </a:p>
        </p:txBody>
      </p:sp>
      <p:sp>
        <p:nvSpPr>
          <p:cNvPr id="105" name="TextBox 104"/>
          <p:cNvSpPr txBox="1"/>
          <p:nvPr/>
        </p:nvSpPr>
        <p:spPr>
          <a:xfrm>
            <a:off x="6652548" y="2024592"/>
            <a:ext cx="223651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i="0" u="none" strike="noStrike" kern="0" cap="none" spc="0" normalizeH="0" baseline="0" noProof="0" dirty="0" smtClean="0">
                <a:ln>
                  <a:noFill/>
                </a:ln>
                <a:solidFill>
                  <a:prstClr val="black"/>
                </a:solidFill>
                <a:effectLst/>
                <a:uLnTx/>
                <a:uFillTx/>
              </a:rPr>
              <a:t>Sunshine Duration Meter</a:t>
            </a:r>
            <a:endParaRPr kumimoji="0" lang="ko-KR" altLang="en-US" sz="1400" i="0" u="none" strike="noStrike" kern="0" cap="none" spc="0" normalizeH="0" baseline="0" noProof="0" dirty="0" smtClean="0">
              <a:ln>
                <a:noFill/>
              </a:ln>
              <a:solidFill>
                <a:prstClr val="black"/>
              </a:solidFill>
              <a:effectLst/>
              <a:uLnTx/>
              <a:uFillTx/>
            </a:endParaRPr>
          </a:p>
        </p:txBody>
      </p:sp>
      <p:sp>
        <p:nvSpPr>
          <p:cNvPr id="106" name="TextBox 105"/>
          <p:cNvSpPr txBox="1"/>
          <p:nvPr/>
        </p:nvSpPr>
        <p:spPr>
          <a:xfrm>
            <a:off x="7723942" y="2331214"/>
            <a:ext cx="116891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i="0" u="none" strike="noStrike" kern="0" cap="none" spc="0" normalizeH="0" baseline="0" noProof="0" dirty="0" smtClean="0">
                <a:ln>
                  <a:noFill/>
                </a:ln>
                <a:solidFill>
                  <a:prstClr val="black"/>
                </a:solidFill>
                <a:effectLst/>
                <a:uLnTx/>
                <a:uFillTx/>
              </a:rPr>
              <a:t>Rain Gauge</a:t>
            </a:r>
            <a:endParaRPr kumimoji="0" lang="ko-KR" altLang="en-US" sz="1400" i="0" u="none" strike="noStrike" kern="0" cap="none" spc="0" normalizeH="0" baseline="0" noProof="0" dirty="0" smtClean="0">
              <a:ln>
                <a:noFill/>
              </a:ln>
              <a:solidFill>
                <a:prstClr val="black"/>
              </a:solidFill>
              <a:effectLst/>
              <a:uLnTx/>
              <a:uFillTx/>
            </a:endParaRPr>
          </a:p>
        </p:txBody>
      </p:sp>
      <p:sp>
        <p:nvSpPr>
          <p:cNvPr id="107" name="TextBox 106"/>
          <p:cNvSpPr txBox="1"/>
          <p:nvPr/>
        </p:nvSpPr>
        <p:spPr>
          <a:xfrm>
            <a:off x="7779548" y="2637840"/>
            <a:ext cx="106952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i="0" u="none" strike="noStrike" kern="0" cap="none" spc="0" normalizeH="0" baseline="0" noProof="0" dirty="0" err="1" smtClean="0">
                <a:ln>
                  <a:noFill/>
                </a:ln>
                <a:solidFill>
                  <a:prstClr val="black"/>
                </a:solidFill>
                <a:effectLst/>
                <a:uLnTx/>
                <a:uFillTx/>
              </a:rPr>
              <a:t>Ceilometer</a:t>
            </a:r>
            <a:endParaRPr kumimoji="0" lang="ko-KR" altLang="en-US" sz="1400" i="0" u="none" strike="noStrike" kern="0" cap="none" spc="0" normalizeH="0" baseline="0" noProof="0" dirty="0" smtClean="0">
              <a:ln>
                <a:noFill/>
              </a:ln>
              <a:solidFill>
                <a:prstClr val="black"/>
              </a:solidFill>
              <a:effectLst/>
              <a:uLnTx/>
              <a:uFillTx/>
            </a:endParaRPr>
          </a:p>
        </p:txBody>
      </p:sp>
      <p:sp>
        <p:nvSpPr>
          <p:cNvPr id="108" name="TextBox 107"/>
          <p:cNvSpPr txBox="1"/>
          <p:nvPr/>
        </p:nvSpPr>
        <p:spPr>
          <a:xfrm>
            <a:off x="6595888" y="2944463"/>
            <a:ext cx="230383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i="0" u="none" strike="noStrike" kern="0" cap="none" spc="0" normalizeH="0" baseline="0" noProof="0" dirty="0" smtClean="0">
                <a:ln>
                  <a:noFill/>
                </a:ln>
                <a:solidFill>
                  <a:prstClr val="black"/>
                </a:solidFill>
                <a:effectLst/>
                <a:uLnTx/>
                <a:uFillTx/>
              </a:rPr>
              <a:t>Present Weather Detector</a:t>
            </a:r>
            <a:endParaRPr kumimoji="0" lang="ko-KR" altLang="en-US" sz="1400" i="0" u="none" strike="noStrike" kern="0" cap="none" spc="0" normalizeH="0" baseline="0" noProof="0" dirty="0" smtClean="0">
              <a:ln>
                <a:noFill/>
              </a:ln>
              <a:solidFill>
                <a:prstClr val="black"/>
              </a:solidFill>
              <a:effectLst/>
              <a:uLnTx/>
              <a:uFillTx/>
            </a:endParaRPr>
          </a:p>
        </p:txBody>
      </p:sp>
      <p:sp>
        <p:nvSpPr>
          <p:cNvPr id="109" name="TextBox 108"/>
          <p:cNvSpPr txBox="1"/>
          <p:nvPr/>
        </p:nvSpPr>
        <p:spPr>
          <a:xfrm>
            <a:off x="6989534" y="3251088"/>
            <a:ext cx="1888659"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400" i="0" u="none" strike="noStrike" kern="0" cap="none" spc="0" normalizeH="0" baseline="0" noProof="0" dirty="0" smtClean="0">
                <a:ln>
                  <a:noFill/>
                </a:ln>
                <a:solidFill>
                  <a:prstClr val="black"/>
                </a:solidFill>
                <a:effectLst/>
                <a:uLnTx/>
                <a:uFillTx/>
              </a:rPr>
              <a:t>Radioactivity Sensor </a:t>
            </a:r>
            <a:endParaRPr kumimoji="0" lang="ko-KR" altLang="en-US" sz="1400" i="0" u="none" strike="noStrike" kern="0" cap="none" spc="0" normalizeH="0" baseline="0" noProof="0" dirty="0" smtClean="0">
              <a:ln>
                <a:noFill/>
              </a:ln>
              <a:solidFill>
                <a:prstClr val="black"/>
              </a:solidFill>
              <a:effectLst/>
              <a:uLnTx/>
              <a:uFillTx/>
            </a:endParaRPr>
          </a:p>
        </p:txBody>
      </p:sp>
      <p:pic>
        <p:nvPicPr>
          <p:cNvPr id="110" name="Picture 2"/>
          <p:cNvPicPr>
            <a:picLocks noChangeAspect="1" noChangeArrowheads="1"/>
          </p:cNvPicPr>
          <p:nvPr/>
        </p:nvPicPr>
        <p:blipFill>
          <a:blip r:embed="rId15" cstate="print"/>
          <a:srcRect r="77959" b="26112"/>
          <a:stretch>
            <a:fillRect/>
          </a:stretch>
        </p:blipFill>
        <p:spPr bwMode="auto">
          <a:xfrm>
            <a:off x="9251966" y="388014"/>
            <a:ext cx="1241823" cy="3121370"/>
          </a:xfrm>
          <a:prstGeom prst="rect">
            <a:avLst/>
          </a:prstGeom>
          <a:noFill/>
          <a:ln w="9525">
            <a:noFill/>
            <a:miter lim="800000"/>
            <a:headEnd/>
            <a:tailEnd/>
          </a:ln>
          <a:effectLst/>
        </p:spPr>
      </p:pic>
      <p:sp>
        <p:nvSpPr>
          <p:cNvPr id="111" name="TextBox 110"/>
          <p:cNvSpPr txBox="1"/>
          <p:nvPr/>
        </p:nvSpPr>
        <p:spPr>
          <a:xfrm>
            <a:off x="10079850" y="690377"/>
            <a:ext cx="561372" cy="26161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100" b="0" i="0" u="none" strike="noStrike" kern="0" cap="none" spc="0" normalizeH="0" baseline="0" noProof="0" dirty="0" smtClean="0">
                <a:ln>
                  <a:noFill/>
                </a:ln>
                <a:solidFill>
                  <a:prstClr val="black"/>
                </a:solidFill>
                <a:effectLst/>
                <a:uLnTx/>
                <a:uFillTx/>
              </a:rPr>
              <a:t>43 m </a:t>
            </a:r>
            <a:endParaRPr kumimoji="0" lang="ko-KR" altLang="en-US" sz="1100" b="0" i="0" u="none" strike="noStrike" kern="0" cap="none" spc="0" normalizeH="0" baseline="0" noProof="0" dirty="0" smtClean="0">
              <a:ln>
                <a:noFill/>
              </a:ln>
              <a:solidFill>
                <a:prstClr val="black"/>
              </a:solidFill>
              <a:effectLst/>
              <a:uLnTx/>
              <a:uFillTx/>
            </a:endParaRPr>
          </a:p>
        </p:txBody>
      </p:sp>
      <p:pic>
        <p:nvPicPr>
          <p:cNvPr id="112" name="Picture 5" descr="C:\Users\JM\Desktop\크기변환_DSC01709.JPG"/>
          <p:cNvPicPr>
            <a:picLocks noChangeAspect="1" noChangeArrowheads="1"/>
          </p:cNvPicPr>
          <p:nvPr/>
        </p:nvPicPr>
        <p:blipFill>
          <a:blip r:embed="rId16" cstate="print"/>
          <a:srcRect/>
          <a:stretch>
            <a:fillRect/>
          </a:stretch>
        </p:blipFill>
        <p:spPr bwMode="auto">
          <a:xfrm>
            <a:off x="279104" y="1775440"/>
            <a:ext cx="1478818" cy="1194325"/>
          </a:xfrm>
          <a:prstGeom prst="rect">
            <a:avLst/>
          </a:prstGeom>
          <a:noFill/>
        </p:spPr>
      </p:pic>
      <p:sp>
        <p:nvSpPr>
          <p:cNvPr id="113" name="TextBox 155"/>
          <p:cNvSpPr txBox="1"/>
          <p:nvPr/>
        </p:nvSpPr>
        <p:spPr>
          <a:xfrm>
            <a:off x="348095" y="2948276"/>
            <a:ext cx="1379804" cy="276999"/>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200" b="1" i="0" u="none" strike="noStrike" kern="1200" cap="none" spc="0" normalizeH="0" baseline="0" noProof="0" dirty="0" smtClean="0">
                <a:ln>
                  <a:noFill/>
                </a:ln>
                <a:solidFill>
                  <a:prstClr val="black"/>
                </a:solidFill>
                <a:effectLst/>
                <a:uLnTx/>
                <a:uFillTx/>
                <a:latin typeface="Arial" charset="0"/>
                <a:ea typeface="맑은 고딕"/>
                <a:cs typeface="+mn-cs"/>
              </a:rPr>
              <a:t>Wave Radar</a:t>
            </a:r>
            <a:endParaRPr kumimoji="0" lang="en-US" altLang="ko-KR" sz="1400" b="1" i="0" u="none" strike="noStrike" kern="1200" cap="none" spc="0" normalizeH="0" baseline="0" noProof="0" dirty="0" smtClean="0">
              <a:ln>
                <a:noFill/>
              </a:ln>
              <a:solidFill>
                <a:prstClr val="black"/>
              </a:solidFill>
              <a:effectLst/>
              <a:uLnTx/>
              <a:uFillTx/>
              <a:latin typeface="Arial" charset="0"/>
              <a:ea typeface="맑은 고딕"/>
              <a:cs typeface="+mn-cs"/>
            </a:endParaRPr>
          </a:p>
        </p:txBody>
      </p:sp>
      <p:pic>
        <p:nvPicPr>
          <p:cNvPr id="114" name="_x127311056" descr="EMB0000cf4420ce"/>
          <p:cNvPicPr preferRelativeResize="0">
            <a:picLocks noChangeArrowheads="1"/>
          </p:cNvPicPr>
          <p:nvPr/>
        </p:nvPicPr>
        <p:blipFill rotWithShape="1">
          <a:blip r:embed="rId17" cstate="print">
            <a:extLst>
              <a:ext uri="{28A0092B-C50C-407E-A947-70E740481C1C}">
                <a14:useLocalDpi xmlns="" xmlns:a14="http://schemas.microsoft.com/office/drawing/2010/main" val="0"/>
              </a:ext>
            </a:extLst>
          </a:blip>
          <a:srcRect l="-3" t="3890" r="14238" b="1194"/>
          <a:stretch/>
        </p:blipFill>
        <p:spPr bwMode="auto">
          <a:xfrm>
            <a:off x="216713" y="3412886"/>
            <a:ext cx="1603600" cy="1194325"/>
          </a:xfrm>
          <a:prstGeom prst="rect">
            <a:avLst/>
          </a:prstGeom>
          <a:noFill/>
          <a:extLst>
            <a:ext uri="{909E8E84-426E-40DD-AFC4-6F175D3DCCD1}">
              <a14:hiddenFill xmlns="" xmlns:a14="http://schemas.microsoft.com/office/drawing/2010/main">
                <a:solidFill>
                  <a:srgbClr val="FFFFFF"/>
                </a:solidFill>
              </a14:hiddenFill>
            </a:ext>
          </a:extLst>
        </p:spPr>
      </p:pic>
      <p:sp>
        <p:nvSpPr>
          <p:cNvPr id="115" name="TextBox 114"/>
          <p:cNvSpPr txBox="1"/>
          <p:nvPr/>
        </p:nvSpPr>
        <p:spPr>
          <a:xfrm>
            <a:off x="10079850" y="2195786"/>
            <a:ext cx="561372" cy="26161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ko-KR" sz="1100" kern="0" dirty="0" smtClean="0">
                <a:solidFill>
                  <a:prstClr val="black"/>
                </a:solidFill>
              </a:rPr>
              <a:t>37</a:t>
            </a:r>
            <a:r>
              <a:rPr kumimoji="0" lang="en-US" altLang="ko-KR" sz="1100" b="0" i="0" u="none" strike="noStrike" kern="0" cap="none" spc="0" normalizeH="0" baseline="0" noProof="0" dirty="0" smtClean="0">
                <a:ln>
                  <a:noFill/>
                </a:ln>
                <a:solidFill>
                  <a:prstClr val="black"/>
                </a:solidFill>
                <a:effectLst/>
                <a:uLnTx/>
                <a:uFillTx/>
              </a:rPr>
              <a:t> m </a:t>
            </a:r>
            <a:endParaRPr kumimoji="0" lang="ko-KR" altLang="en-US" sz="1100" b="0" i="0" u="none" strike="noStrike" kern="0" cap="none" spc="0" normalizeH="0" baseline="0" noProof="0" dirty="0" smtClean="0">
              <a:ln>
                <a:noFill/>
              </a:ln>
              <a:solidFill>
                <a:prstClr val="black"/>
              </a:solidFill>
              <a:effectLst/>
              <a:uLnTx/>
              <a:uFillTx/>
            </a:endParaRPr>
          </a:p>
        </p:txBody>
      </p:sp>
      <p:grpSp>
        <p:nvGrpSpPr>
          <p:cNvPr id="116" name="그룹 115"/>
          <p:cNvGrpSpPr/>
          <p:nvPr/>
        </p:nvGrpSpPr>
        <p:grpSpPr>
          <a:xfrm>
            <a:off x="308177" y="4998754"/>
            <a:ext cx="2072565" cy="1557088"/>
            <a:chOff x="14487481" y="19484969"/>
            <a:chExt cx="4378690" cy="3289647"/>
          </a:xfrm>
        </p:grpSpPr>
        <p:pic>
          <p:nvPicPr>
            <p:cNvPr id="117" name="그림 116"/>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a:off x="14487481" y="19484969"/>
              <a:ext cx="2583226" cy="1941482"/>
            </a:xfrm>
            <a:prstGeom prst="rect">
              <a:avLst/>
            </a:prstGeom>
            <a:ln>
              <a:solidFill>
                <a:srgbClr val="FF0000"/>
              </a:solidFill>
            </a:ln>
          </p:spPr>
        </p:pic>
        <p:pic>
          <p:nvPicPr>
            <p:cNvPr id="118" name="그림 117"/>
            <p:cNvPicPr>
              <a:picLocks noChangeAspect="1"/>
            </p:cNvPicPr>
            <p:nvPr/>
          </p:nvPicPr>
          <p:blipFill>
            <a:blip r:embed="rId19" cstate="print">
              <a:extLst>
                <a:ext uri="{28A0092B-C50C-407E-A947-70E740481C1C}">
                  <a14:useLocalDpi xmlns="" xmlns:a14="http://schemas.microsoft.com/office/drawing/2010/main" val="0"/>
                </a:ext>
              </a:extLst>
            </a:blip>
            <a:stretch>
              <a:fillRect/>
            </a:stretch>
          </p:blipFill>
          <p:spPr>
            <a:xfrm>
              <a:off x="16273431" y="20842291"/>
              <a:ext cx="2592740" cy="1932325"/>
            </a:xfrm>
            <a:prstGeom prst="rect">
              <a:avLst/>
            </a:prstGeom>
            <a:ln>
              <a:solidFill>
                <a:srgbClr val="FF0000"/>
              </a:solidFill>
            </a:ln>
          </p:spPr>
        </p:pic>
      </p:grpSp>
      <p:sp>
        <p:nvSpPr>
          <p:cNvPr id="120" name="타원 119"/>
          <p:cNvSpPr/>
          <p:nvPr/>
        </p:nvSpPr>
        <p:spPr>
          <a:xfrm>
            <a:off x="3385915" y="876656"/>
            <a:ext cx="325886" cy="74041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1" name="직선 화살표 연결선 40"/>
          <p:cNvCxnSpPr>
            <a:stCxn id="120" idx="7"/>
          </p:cNvCxnSpPr>
          <p:nvPr/>
        </p:nvCxnSpPr>
        <p:spPr>
          <a:xfrm flipV="1">
            <a:off x="3664076" y="951988"/>
            <a:ext cx="2593347" cy="33099"/>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1" name="타원 120"/>
          <p:cNvSpPr/>
          <p:nvPr/>
        </p:nvSpPr>
        <p:spPr>
          <a:xfrm>
            <a:off x="3220614" y="1405234"/>
            <a:ext cx="325886" cy="211833"/>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22" name="직선 화살표 연결선 121"/>
          <p:cNvCxnSpPr>
            <a:stCxn id="121" idx="3"/>
            <a:endCxn id="114" idx="3"/>
          </p:cNvCxnSpPr>
          <p:nvPr/>
        </p:nvCxnSpPr>
        <p:spPr>
          <a:xfrm flipH="1">
            <a:off x="1820313" y="1586045"/>
            <a:ext cx="1448026" cy="2424004"/>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3" name="TextBox 155"/>
          <p:cNvSpPr txBox="1"/>
          <p:nvPr/>
        </p:nvSpPr>
        <p:spPr>
          <a:xfrm>
            <a:off x="4944891" y="5494167"/>
            <a:ext cx="3109344" cy="461665"/>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200" b="1" i="0" u="none" strike="noStrike" kern="1200" cap="none" spc="0" normalizeH="0" baseline="0" noProof="0" dirty="0" err="1" smtClean="0">
                <a:ln>
                  <a:noFill/>
                </a:ln>
                <a:solidFill>
                  <a:prstClr val="black"/>
                </a:solidFill>
                <a:effectLst/>
                <a:uLnTx/>
                <a:uFillTx/>
                <a:latin typeface="Arial" charset="0"/>
                <a:ea typeface="맑은 고딕"/>
                <a:cs typeface="+mn-cs"/>
              </a:rPr>
              <a:t>Spectroradio</a:t>
            </a:r>
            <a:r>
              <a:rPr kumimoji="0" lang="en-US" altLang="ko-KR" sz="1200" b="1" i="0" u="none" strike="noStrike" kern="1200" cap="none" spc="0" normalizeH="0" baseline="0" noProof="0" dirty="0" smtClean="0">
                <a:ln>
                  <a:noFill/>
                </a:ln>
                <a:solidFill>
                  <a:prstClr val="black"/>
                </a:solidFill>
                <a:effectLst/>
                <a:uLnTx/>
                <a:uFillTx/>
                <a:latin typeface="Arial" charset="0"/>
                <a:ea typeface="맑은 고딕"/>
                <a:cs typeface="+mn-cs"/>
              </a:rPr>
              <a:t> Meter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200" b="1" i="0" u="none" strike="noStrike" kern="1200" cap="none" spc="0" normalizeH="0" baseline="0" noProof="0" dirty="0" smtClean="0">
                <a:ln>
                  <a:noFill/>
                </a:ln>
                <a:solidFill>
                  <a:prstClr val="black"/>
                </a:solidFill>
                <a:effectLst/>
                <a:uLnTx/>
                <a:uFillTx/>
                <a:latin typeface="Arial" charset="0"/>
                <a:ea typeface="맑은 고딕"/>
                <a:cs typeface="+mn-cs"/>
              </a:rPr>
              <a:t>IR Thermometer</a:t>
            </a:r>
          </a:p>
        </p:txBody>
      </p:sp>
      <p:pic>
        <p:nvPicPr>
          <p:cNvPr id="124" name="Picture 6" descr="C:\Users\JM\Desktop\크기변환_이어도사진20040210-11 021.jpg"/>
          <p:cNvPicPr>
            <a:picLocks noChangeAspect="1" noChangeArrowheads="1"/>
          </p:cNvPicPr>
          <p:nvPr/>
        </p:nvPicPr>
        <p:blipFill>
          <a:blip r:embed="rId20" cstate="print"/>
          <a:srcRect/>
          <a:stretch>
            <a:fillRect/>
          </a:stretch>
        </p:blipFill>
        <p:spPr bwMode="auto">
          <a:xfrm>
            <a:off x="5140451" y="4383437"/>
            <a:ext cx="1405046" cy="1134816"/>
          </a:xfrm>
          <a:prstGeom prst="rect">
            <a:avLst/>
          </a:prstGeom>
          <a:noFill/>
        </p:spPr>
      </p:pic>
      <p:sp>
        <p:nvSpPr>
          <p:cNvPr id="125" name="타원 124"/>
          <p:cNvSpPr/>
          <p:nvPr/>
        </p:nvSpPr>
        <p:spPr>
          <a:xfrm>
            <a:off x="3741304" y="1364907"/>
            <a:ext cx="325886" cy="211833"/>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26" name="직선 화살표 연결선 125"/>
          <p:cNvCxnSpPr>
            <a:stCxn id="125" idx="4"/>
            <a:endCxn id="124" idx="1"/>
          </p:cNvCxnSpPr>
          <p:nvPr/>
        </p:nvCxnSpPr>
        <p:spPr>
          <a:xfrm>
            <a:off x="3904247" y="1576740"/>
            <a:ext cx="1236204" cy="3374105"/>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7" name="직선 화살표 연결선 126"/>
          <p:cNvCxnSpPr>
            <a:stCxn id="121" idx="3"/>
            <a:endCxn id="112" idx="3"/>
          </p:cNvCxnSpPr>
          <p:nvPr/>
        </p:nvCxnSpPr>
        <p:spPr>
          <a:xfrm flipH="1">
            <a:off x="1757922" y="1586045"/>
            <a:ext cx="1510417" cy="78655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8" name="TextBox 155"/>
          <p:cNvSpPr txBox="1"/>
          <p:nvPr/>
        </p:nvSpPr>
        <p:spPr>
          <a:xfrm>
            <a:off x="348095" y="4607211"/>
            <a:ext cx="1379804" cy="276999"/>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200" b="1" i="0" u="none" strike="noStrike" kern="1200" cap="none" spc="0" normalizeH="0" baseline="0" noProof="0" dirty="0" smtClean="0">
                <a:ln>
                  <a:noFill/>
                </a:ln>
                <a:solidFill>
                  <a:prstClr val="black"/>
                </a:solidFill>
                <a:effectLst/>
                <a:uLnTx/>
                <a:uFillTx/>
                <a:latin typeface="Arial" charset="0"/>
                <a:ea typeface="맑은 고딕"/>
                <a:cs typeface="+mn-cs"/>
              </a:rPr>
              <a:t>Camera</a:t>
            </a:r>
            <a:endParaRPr kumimoji="0" lang="en-US" altLang="ko-KR" sz="1400" b="1" i="0" u="none" strike="noStrike" kern="1200" cap="none" spc="0" normalizeH="0" baseline="0" noProof="0" dirty="0" smtClean="0">
              <a:ln>
                <a:noFill/>
              </a:ln>
              <a:solidFill>
                <a:prstClr val="black"/>
              </a:solidFill>
              <a:effectLst/>
              <a:uLnTx/>
              <a:uFillTx/>
              <a:latin typeface="Arial" charset="0"/>
              <a:ea typeface="맑은 고딕"/>
              <a:cs typeface="+mn-cs"/>
            </a:endParaRPr>
          </a:p>
        </p:txBody>
      </p:sp>
      <p:sp>
        <p:nvSpPr>
          <p:cNvPr id="57" name="모서리가 둥근 직사각형 56"/>
          <p:cNvSpPr/>
          <p:nvPr/>
        </p:nvSpPr>
        <p:spPr>
          <a:xfrm>
            <a:off x="6257423" y="252239"/>
            <a:ext cx="4445929" cy="3597492"/>
          </a:xfrm>
          <a:prstGeom prst="roundRect">
            <a:avLst/>
          </a:prstGeom>
          <a:noFill/>
          <a:ln w="285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Rectangle 3"/>
          <p:cNvSpPr>
            <a:spLocks noChangeArrowheads="1"/>
          </p:cNvSpPr>
          <p:nvPr/>
        </p:nvSpPr>
        <p:spPr bwMode="auto">
          <a:xfrm>
            <a:off x="0" y="0"/>
            <a:ext cx="1069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9218" name="_x221553440" descr="EMB00001344b86c"/>
          <p:cNvPicPr>
            <a:picLocks noChangeAspect="1" noChangeArrowheads="1"/>
          </p:cNvPicPr>
          <p:nvPr/>
        </p:nvPicPr>
        <p:blipFill>
          <a:blip r:embed="rId21" cstate="print">
            <a:extLst>
              <a:ext uri="{28A0092B-C50C-407E-A947-70E740481C1C}">
                <a14:useLocalDpi xmlns="" xmlns:a14="http://schemas.microsoft.com/office/drawing/2010/main" val="0"/>
              </a:ext>
            </a:extLst>
          </a:blip>
          <a:srcRect/>
          <a:stretch>
            <a:fillRect/>
          </a:stretch>
        </p:blipFill>
        <p:spPr bwMode="auto">
          <a:xfrm>
            <a:off x="6573551" y="4383438"/>
            <a:ext cx="1480684" cy="1110730"/>
          </a:xfrm>
          <a:prstGeom prst="rect">
            <a:avLst/>
          </a:prstGeom>
          <a:noFill/>
          <a:extLst>
            <a:ext uri="{909E8E84-426E-40DD-AFC4-6F175D3DCCD1}">
              <a14:hiddenFill xmlns="" xmlns:a14="http://schemas.microsoft.com/office/drawing/2010/main">
                <a:solidFill>
                  <a:srgbClr val="FFFFFF"/>
                </a:solidFill>
              </a14:hiddenFill>
            </a:ext>
          </a:extLst>
        </p:spPr>
      </p:pic>
      <p:pic>
        <p:nvPicPr>
          <p:cNvPr id="129" name="_x480460216" descr="EMB00001af86e4e"/>
          <p:cNvPicPr>
            <a:picLocks noChangeAspect="1" noChangeArrowheads="1"/>
          </p:cNvPicPr>
          <p:nvPr/>
        </p:nvPicPr>
        <p:blipFill>
          <a:blip r:embed="rId22" cstate="print">
            <a:extLst>
              <a:ext uri="{28A0092B-C50C-407E-A947-70E740481C1C}">
                <a14:useLocalDpi xmlns="" xmlns:a14="http://schemas.microsoft.com/office/drawing/2010/main" val="0"/>
              </a:ext>
            </a:extLst>
          </a:blip>
          <a:srcRect/>
          <a:stretch>
            <a:fillRect/>
          </a:stretch>
        </p:blipFill>
        <p:spPr bwMode="auto">
          <a:xfrm>
            <a:off x="9020180" y="3600525"/>
            <a:ext cx="1581214" cy="21092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85106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The IORS : Main Deck</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94" name="직사각형 93"/>
          <p:cNvSpPr/>
          <p:nvPr/>
        </p:nvSpPr>
        <p:spPr>
          <a:xfrm>
            <a:off x="-5047" y="4002624"/>
            <a:ext cx="10708399" cy="3094233"/>
          </a:xfrm>
          <a:prstGeom prst="rect">
            <a:avLst/>
          </a:prstGeom>
          <a:gradFill>
            <a:gsLst>
              <a:gs pos="0">
                <a:schemeClr val="tx2">
                  <a:lumMod val="60000"/>
                  <a:lumOff val="40000"/>
                </a:schemeClr>
              </a:gs>
              <a:gs pos="50000">
                <a:schemeClr val="tx2">
                  <a:lumMod val="40000"/>
                  <a:lumOff val="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95" name="그룹 94"/>
          <p:cNvGrpSpPr/>
          <p:nvPr/>
        </p:nvGrpSpPr>
        <p:grpSpPr>
          <a:xfrm>
            <a:off x="1818308" y="872837"/>
            <a:ext cx="4439115" cy="5755564"/>
            <a:chOff x="12465944" y="10870045"/>
            <a:chExt cx="8916457" cy="11560680"/>
          </a:xfrm>
        </p:grpSpPr>
        <p:grpSp>
          <p:nvGrpSpPr>
            <p:cNvPr id="96" name="그룹 71"/>
            <p:cNvGrpSpPr/>
            <p:nvPr/>
          </p:nvGrpSpPr>
          <p:grpSpPr>
            <a:xfrm>
              <a:off x="15287272" y="10870045"/>
              <a:ext cx="6095129" cy="6274534"/>
              <a:chOff x="4743332" y="6557895"/>
              <a:chExt cx="20738304" cy="19802200"/>
            </a:xfrm>
          </p:grpSpPr>
          <p:pic>
            <p:nvPicPr>
              <p:cNvPr id="118" name="Picture 2" descr="C:\Users\JM\Desktop\DSC_8458.png"/>
              <p:cNvPicPr>
                <a:picLocks noChangeAspect="1" noChangeArrowheads="1"/>
              </p:cNvPicPr>
              <p:nvPr/>
            </p:nvPicPr>
            <p:blipFill>
              <a:blip r:embed="rId3" cstate="print"/>
              <a:srcRect l="18613" t="3503" r="20471" b="8917"/>
              <a:stretch>
                <a:fillRect/>
              </a:stretch>
            </p:blipFill>
            <p:spPr bwMode="auto">
              <a:xfrm>
                <a:off x="4743332" y="6557895"/>
                <a:ext cx="20738304" cy="19802200"/>
              </a:xfrm>
              <a:prstGeom prst="rect">
                <a:avLst/>
              </a:prstGeom>
              <a:noFill/>
            </p:spPr>
          </p:pic>
          <p:pic>
            <p:nvPicPr>
              <p:cNvPr id="119" name="Picture 2" descr="C:\Users\JM\Desktop\사본 -기지전경2(모모새).png"/>
              <p:cNvPicPr>
                <a:picLocks noChangeAspect="1" noChangeArrowheads="1"/>
              </p:cNvPicPr>
              <p:nvPr/>
            </p:nvPicPr>
            <p:blipFill>
              <a:blip r:embed="rId4" cstate="print"/>
              <a:srcRect/>
              <a:stretch>
                <a:fillRect/>
              </a:stretch>
            </p:blipFill>
            <p:spPr bwMode="auto">
              <a:xfrm>
                <a:off x="9282041" y="8046996"/>
                <a:ext cx="573087" cy="2206625"/>
              </a:xfrm>
              <a:prstGeom prst="rect">
                <a:avLst/>
              </a:prstGeom>
              <a:noFill/>
            </p:spPr>
          </p:pic>
        </p:grpSp>
        <p:cxnSp>
          <p:nvCxnSpPr>
            <p:cNvPr id="97" name="직선 연결선 96"/>
            <p:cNvCxnSpPr/>
            <p:nvPr/>
          </p:nvCxnSpPr>
          <p:spPr bwMode="auto">
            <a:xfrm>
              <a:off x="14172115" y="16234747"/>
              <a:ext cx="2885087" cy="0"/>
            </a:xfrm>
            <a:prstGeom prst="line">
              <a:avLst/>
            </a:prstGeom>
            <a:noFill/>
            <a:ln w="9525" cap="flat" cmpd="sng" algn="ctr">
              <a:solidFill>
                <a:schemeClr val="tx1"/>
              </a:solidFill>
              <a:prstDash val="solid"/>
              <a:round/>
              <a:headEnd type="none" w="med" len="med"/>
              <a:tailEnd type="none" w="med" len="med"/>
            </a:ln>
            <a:effectLst/>
          </p:spPr>
        </p:cxnSp>
        <p:cxnSp>
          <p:nvCxnSpPr>
            <p:cNvPr id="98" name="직선 연결선 97"/>
            <p:cNvCxnSpPr/>
            <p:nvPr/>
          </p:nvCxnSpPr>
          <p:spPr bwMode="auto">
            <a:xfrm flipV="1">
              <a:off x="15968106" y="16280019"/>
              <a:ext cx="0" cy="837527"/>
            </a:xfrm>
            <a:prstGeom prst="line">
              <a:avLst/>
            </a:prstGeom>
            <a:noFill/>
            <a:ln w="6350" cap="flat" cmpd="sng" algn="ctr">
              <a:solidFill>
                <a:schemeClr val="tx1"/>
              </a:solidFill>
              <a:prstDash val="sysDot"/>
              <a:round/>
              <a:headEnd type="triangle" w="sm" len="med"/>
              <a:tailEnd type="triangle" w="sm" len="med"/>
            </a:ln>
            <a:effectLst/>
          </p:spPr>
        </p:cxnSp>
        <p:sp>
          <p:nvSpPr>
            <p:cNvPr id="99" name="TextBox 43"/>
            <p:cNvSpPr txBox="1"/>
            <p:nvPr/>
          </p:nvSpPr>
          <p:spPr>
            <a:xfrm>
              <a:off x="12868420" y="1597201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8m</a:t>
              </a:r>
              <a:endParaRPr lang="ko-KR" altLang="en-US" sz="1100" b="1" dirty="0">
                <a:solidFill>
                  <a:schemeClr val="tx1"/>
                </a:solidFill>
                <a:latin typeface="맑은 고딕" pitchFamily="50" charset="-127"/>
                <a:ea typeface="맑은 고딕" pitchFamily="50" charset="-127"/>
              </a:endParaRPr>
            </a:p>
          </p:txBody>
        </p:sp>
        <p:cxnSp>
          <p:nvCxnSpPr>
            <p:cNvPr id="100" name="직선 연결선 99"/>
            <p:cNvCxnSpPr/>
            <p:nvPr/>
          </p:nvCxnSpPr>
          <p:spPr bwMode="auto">
            <a:xfrm>
              <a:off x="13985555" y="15035045"/>
              <a:ext cx="3113639" cy="0"/>
            </a:xfrm>
            <a:prstGeom prst="line">
              <a:avLst/>
            </a:prstGeom>
            <a:noFill/>
            <a:ln w="9525" cap="flat" cmpd="sng" algn="ctr">
              <a:solidFill>
                <a:schemeClr val="tx1"/>
              </a:solidFill>
              <a:prstDash val="solid"/>
              <a:round/>
              <a:headEnd type="none" w="med" len="med"/>
              <a:tailEnd type="none" w="med" len="med"/>
            </a:ln>
            <a:effectLst/>
          </p:spPr>
        </p:cxnSp>
        <p:cxnSp>
          <p:nvCxnSpPr>
            <p:cNvPr id="101" name="직선 연결선 100"/>
            <p:cNvCxnSpPr/>
            <p:nvPr/>
          </p:nvCxnSpPr>
          <p:spPr bwMode="auto">
            <a:xfrm>
              <a:off x="13774145" y="13790073"/>
              <a:ext cx="3094093" cy="0"/>
            </a:xfrm>
            <a:prstGeom prst="line">
              <a:avLst/>
            </a:prstGeom>
            <a:noFill/>
            <a:ln w="9525" cap="flat" cmpd="sng" algn="ctr">
              <a:solidFill>
                <a:schemeClr val="tx1"/>
              </a:solidFill>
              <a:prstDash val="solid"/>
              <a:round/>
              <a:headEnd type="none" w="med" len="med"/>
              <a:tailEnd type="none" w="med" len="med"/>
            </a:ln>
            <a:effectLst/>
          </p:spPr>
        </p:cxnSp>
        <p:cxnSp>
          <p:nvCxnSpPr>
            <p:cNvPr id="102" name="직선 연결선 101"/>
            <p:cNvCxnSpPr/>
            <p:nvPr/>
          </p:nvCxnSpPr>
          <p:spPr bwMode="auto">
            <a:xfrm>
              <a:off x="13774145" y="12975180"/>
              <a:ext cx="2590185" cy="0"/>
            </a:xfrm>
            <a:prstGeom prst="line">
              <a:avLst/>
            </a:prstGeom>
            <a:noFill/>
            <a:ln w="9525" cap="flat" cmpd="sng" algn="ctr">
              <a:solidFill>
                <a:schemeClr val="tx1"/>
              </a:solidFill>
              <a:prstDash val="solid"/>
              <a:round/>
              <a:headEnd type="none" w="med" len="med"/>
              <a:tailEnd type="none" w="med" len="med"/>
            </a:ln>
            <a:effectLst/>
          </p:spPr>
        </p:cxnSp>
        <p:cxnSp>
          <p:nvCxnSpPr>
            <p:cNvPr id="103" name="직선 연결선 102"/>
            <p:cNvCxnSpPr/>
            <p:nvPr/>
          </p:nvCxnSpPr>
          <p:spPr bwMode="auto">
            <a:xfrm>
              <a:off x="13774145" y="12228196"/>
              <a:ext cx="2590187" cy="0"/>
            </a:xfrm>
            <a:prstGeom prst="line">
              <a:avLst/>
            </a:prstGeom>
            <a:noFill/>
            <a:ln w="9525" cap="flat" cmpd="sng" algn="ctr">
              <a:solidFill>
                <a:schemeClr val="tx1"/>
              </a:solidFill>
              <a:prstDash val="solid"/>
              <a:round/>
              <a:headEnd type="none" w="med" len="med"/>
              <a:tailEnd type="none" w="med" len="med"/>
            </a:ln>
            <a:effectLst/>
          </p:spPr>
        </p:cxnSp>
        <p:cxnSp>
          <p:nvCxnSpPr>
            <p:cNvPr id="104" name="직선 연결선 103"/>
            <p:cNvCxnSpPr/>
            <p:nvPr/>
          </p:nvCxnSpPr>
          <p:spPr bwMode="auto">
            <a:xfrm>
              <a:off x="13774145" y="11843387"/>
              <a:ext cx="5340676" cy="0"/>
            </a:xfrm>
            <a:prstGeom prst="line">
              <a:avLst/>
            </a:prstGeom>
            <a:noFill/>
            <a:ln w="9525" cap="flat" cmpd="sng" algn="ctr">
              <a:solidFill>
                <a:schemeClr val="tx1"/>
              </a:solidFill>
              <a:prstDash val="solid"/>
              <a:round/>
              <a:headEnd type="none" w="med" len="med"/>
              <a:tailEnd type="none" w="med" len="med"/>
            </a:ln>
            <a:effectLst/>
          </p:spPr>
        </p:cxnSp>
        <p:cxnSp>
          <p:nvCxnSpPr>
            <p:cNvPr id="105" name="직선 연결선 104"/>
            <p:cNvCxnSpPr/>
            <p:nvPr/>
          </p:nvCxnSpPr>
          <p:spPr bwMode="auto">
            <a:xfrm flipV="1">
              <a:off x="15699449" y="15057682"/>
              <a:ext cx="0" cy="2059865"/>
            </a:xfrm>
            <a:prstGeom prst="line">
              <a:avLst/>
            </a:prstGeom>
            <a:noFill/>
            <a:ln w="6350" cap="flat" cmpd="sng" algn="ctr">
              <a:solidFill>
                <a:schemeClr val="tx1"/>
              </a:solidFill>
              <a:prstDash val="sysDot"/>
              <a:round/>
              <a:headEnd type="triangle" w="sm" len="med"/>
              <a:tailEnd type="triangle" w="sm" len="med"/>
            </a:ln>
            <a:effectLst/>
          </p:spPr>
        </p:cxnSp>
        <p:cxnSp>
          <p:nvCxnSpPr>
            <p:cNvPr id="106" name="직선 연결선 105"/>
            <p:cNvCxnSpPr/>
            <p:nvPr/>
          </p:nvCxnSpPr>
          <p:spPr bwMode="auto">
            <a:xfrm flipV="1">
              <a:off x="15417261" y="13812709"/>
              <a:ext cx="0" cy="3304838"/>
            </a:xfrm>
            <a:prstGeom prst="line">
              <a:avLst/>
            </a:prstGeom>
            <a:noFill/>
            <a:ln w="6350" cap="flat" cmpd="sng" algn="ctr">
              <a:solidFill>
                <a:schemeClr val="tx1"/>
              </a:solidFill>
              <a:prstDash val="sysDot"/>
              <a:round/>
              <a:headEnd type="triangle" w="sm" len="med"/>
              <a:tailEnd type="triangle" w="sm" len="med"/>
            </a:ln>
            <a:effectLst/>
          </p:spPr>
        </p:cxnSp>
        <p:cxnSp>
          <p:nvCxnSpPr>
            <p:cNvPr id="107" name="직선 연결선 106"/>
            <p:cNvCxnSpPr/>
            <p:nvPr/>
          </p:nvCxnSpPr>
          <p:spPr bwMode="auto">
            <a:xfrm flipV="1">
              <a:off x="15135073" y="12997817"/>
              <a:ext cx="0" cy="4119730"/>
            </a:xfrm>
            <a:prstGeom prst="line">
              <a:avLst/>
            </a:prstGeom>
            <a:noFill/>
            <a:ln w="6350" cap="flat" cmpd="sng" algn="ctr">
              <a:solidFill>
                <a:schemeClr val="tx1"/>
              </a:solidFill>
              <a:prstDash val="sysDot"/>
              <a:round/>
              <a:headEnd type="triangle" w="sm" len="med"/>
              <a:tailEnd type="triangle" w="sm" len="med"/>
            </a:ln>
            <a:effectLst/>
          </p:spPr>
        </p:cxnSp>
        <p:cxnSp>
          <p:nvCxnSpPr>
            <p:cNvPr id="108" name="직선 연결선 107"/>
            <p:cNvCxnSpPr/>
            <p:nvPr/>
          </p:nvCxnSpPr>
          <p:spPr bwMode="auto">
            <a:xfrm flipV="1">
              <a:off x="14868002" y="12228197"/>
              <a:ext cx="0" cy="4889350"/>
            </a:xfrm>
            <a:prstGeom prst="line">
              <a:avLst/>
            </a:prstGeom>
            <a:noFill/>
            <a:ln w="6350" cap="flat" cmpd="sng" algn="ctr">
              <a:solidFill>
                <a:schemeClr val="tx1"/>
              </a:solidFill>
              <a:prstDash val="sysDot"/>
              <a:round/>
              <a:headEnd type="triangle" w="sm" len="med"/>
              <a:tailEnd type="triangle" w="sm" len="med"/>
            </a:ln>
            <a:effectLst/>
          </p:spPr>
        </p:cxnSp>
        <p:cxnSp>
          <p:nvCxnSpPr>
            <p:cNvPr id="109" name="직선 연결선 108"/>
            <p:cNvCxnSpPr/>
            <p:nvPr/>
          </p:nvCxnSpPr>
          <p:spPr bwMode="auto">
            <a:xfrm flipV="1">
              <a:off x="14595053" y="11843387"/>
              <a:ext cx="0" cy="5274160"/>
            </a:xfrm>
            <a:prstGeom prst="line">
              <a:avLst/>
            </a:prstGeom>
            <a:noFill/>
            <a:ln w="6350" cap="flat" cmpd="sng" algn="ctr">
              <a:solidFill>
                <a:schemeClr val="tx1"/>
              </a:solidFill>
              <a:prstDash val="sysDot"/>
              <a:round/>
              <a:headEnd type="triangle" w="sm" len="med"/>
              <a:tailEnd type="triangle" w="sm" len="med"/>
            </a:ln>
            <a:effectLst/>
          </p:spPr>
        </p:cxnSp>
        <p:sp>
          <p:nvSpPr>
            <p:cNvPr id="110" name="TextBox 43"/>
            <p:cNvSpPr txBox="1"/>
            <p:nvPr/>
          </p:nvSpPr>
          <p:spPr>
            <a:xfrm>
              <a:off x="12704210" y="14794946"/>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16m</a:t>
              </a:r>
              <a:endParaRPr lang="ko-KR" altLang="en-US" sz="1100" b="1" dirty="0">
                <a:solidFill>
                  <a:schemeClr val="tx1"/>
                </a:solidFill>
                <a:latin typeface="맑은 고딕" pitchFamily="50" charset="-127"/>
                <a:ea typeface="맑은 고딕" pitchFamily="50" charset="-127"/>
              </a:endParaRPr>
            </a:p>
          </p:txBody>
        </p:sp>
        <p:sp>
          <p:nvSpPr>
            <p:cNvPr id="111" name="TextBox 44"/>
            <p:cNvSpPr txBox="1"/>
            <p:nvPr/>
          </p:nvSpPr>
          <p:spPr>
            <a:xfrm>
              <a:off x="12704210" y="1354997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24m</a:t>
              </a:r>
              <a:endParaRPr lang="ko-KR" altLang="en-US" sz="1100" b="1" dirty="0">
                <a:solidFill>
                  <a:schemeClr val="tx1"/>
                </a:solidFill>
                <a:latin typeface="맑은 고딕" pitchFamily="50" charset="-127"/>
                <a:ea typeface="맑은 고딕" pitchFamily="50" charset="-127"/>
              </a:endParaRPr>
            </a:p>
          </p:txBody>
        </p:sp>
        <p:sp>
          <p:nvSpPr>
            <p:cNvPr id="112" name="TextBox 45"/>
            <p:cNvSpPr txBox="1"/>
            <p:nvPr/>
          </p:nvSpPr>
          <p:spPr>
            <a:xfrm>
              <a:off x="12704210" y="12735081"/>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29m</a:t>
              </a:r>
              <a:endParaRPr lang="ko-KR" altLang="en-US" sz="1100" b="1" dirty="0">
                <a:solidFill>
                  <a:schemeClr val="tx1"/>
                </a:solidFill>
                <a:latin typeface="맑은 고딕" pitchFamily="50" charset="-127"/>
                <a:ea typeface="맑은 고딕" pitchFamily="50" charset="-127"/>
              </a:endParaRPr>
            </a:p>
          </p:txBody>
        </p:sp>
        <p:sp>
          <p:nvSpPr>
            <p:cNvPr id="113" name="TextBox 51"/>
            <p:cNvSpPr txBox="1"/>
            <p:nvPr/>
          </p:nvSpPr>
          <p:spPr>
            <a:xfrm>
              <a:off x="12465944" y="12041074"/>
              <a:ext cx="1198414"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33.5m</a:t>
              </a:r>
              <a:endParaRPr lang="ko-KR" altLang="en-US" sz="1100" b="1" dirty="0">
                <a:solidFill>
                  <a:schemeClr val="tx1"/>
                </a:solidFill>
                <a:latin typeface="맑은 고딕" pitchFamily="50" charset="-127"/>
                <a:ea typeface="맑은 고딕" pitchFamily="50" charset="-127"/>
              </a:endParaRPr>
            </a:p>
          </p:txBody>
        </p:sp>
        <p:sp>
          <p:nvSpPr>
            <p:cNvPr id="114" name="TextBox 52"/>
            <p:cNvSpPr txBox="1"/>
            <p:nvPr/>
          </p:nvSpPr>
          <p:spPr>
            <a:xfrm>
              <a:off x="12704209" y="1151560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36m</a:t>
              </a:r>
              <a:endParaRPr lang="ko-KR" altLang="en-US" sz="1100" b="1" dirty="0">
                <a:solidFill>
                  <a:schemeClr val="tx1"/>
                </a:solidFill>
                <a:latin typeface="맑은 고딕" pitchFamily="50" charset="-127"/>
                <a:ea typeface="맑은 고딕" pitchFamily="50" charset="-127"/>
              </a:endParaRPr>
            </a:p>
          </p:txBody>
        </p:sp>
        <p:cxnSp>
          <p:nvCxnSpPr>
            <p:cNvPr id="115" name="직선 연결선 114"/>
            <p:cNvCxnSpPr/>
            <p:nvPr/>
          </p:nvCxnSpPr>
          <p:spPr bwMode="auto">
            <a:xfrm flipV="1">
              <a:off x="14595053" y="17156565"/>
              <a:ext cx="0" cy="5274160"/>
            </a:xfrm>
            <a:prstGeom prst="line">
              <a:avLst/>
            </a:prstGeom>
            <a:noFill/>
            <a:ln w="6350" cap="flat" cmpd="sng" algn="ctr">
              <a:solidFill>
                <a:schemeClr val="tx1"/>
              </a:solidFill>
              <a:prstDash val="sysDot"/>
              <a:round/>
              <a:headEnd type="triangle" w="sm" len="med"/>
              <a:tailEnd type="triangle" w="sm" len="med"/>
            </a:ln>
            <a:effectLst/>
          </p:spPr>
        </p:cxnSp>
        <p:cxnSp>
          <p:nvCxnSpPr>
            <p:cNvPr id="116" name="직선 연결선 115"/>
            <p:cNvCxnSpPr/>
            <p:nvPr/>
          </p:nvCxnSpPr>
          <p:spPr bwMode="auto">
            <a:xfrm>
              <a:off x="14172115" y="16849462"/>
              <a:ext cx="2885087" cy="0"/>
            </a:xfrm>
            <a:prstGeom prst="line">
              <a:avLst/>
            </a:prstGeom>
            <a:noFill/>
            <a:ln w="9525" cap="flat" cmpd="sng" algn="ctr">
              <a:solidFill>
                <a:schemeClr val="tx1"/>
              </a:solidFill>
              <a:prstDash val="solid"/>
              <a:round/>
              <a:headEnd type="none" w="med" len="med"/>
              <a:tailEnd type="none" w="med" len="med"/>
            </a:ln>
            <a:effectLst/>
          </p:spPr>
        </p:cxnSp>
        <p:sp>
          <p:nvSpPr>
            <p:cNvPr id="117" name="TextBox 43"/>
            <p:cNvSpPr txBox="1"/>
            <p:nvPr/>
          </p:nvSpPr>
          <p:spPr>
            <a:xfrm>
              <a:off x="12868420" y="1657392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a:solidFill>
                    <a:schemeClr val="tx1"/>
                  </a:solidFill>
                  <a:latin typeface="맑은 고딕" pitchFamily="50" charset="-127"/>
                  <a:ea typeface="맑은 고딕" pitchFamily="50" charset="-127"/>
                </a:rPr>
                <a:t>2</a:t>
              </a:r>
              <a:r>
                <a:rPr lang="en-US" altLang="ko-KR" sz="1100" b="1" dirty="0" smtClean="0">
                  <a:solidFill>
                    <a:schemeClr val="tx1"/>
                  </a:solidFill>
                  <a:latin typeface="맑은 고딕" pitchFamily="50" charset="-127"/>
                  <a:ea typeface="맑은 고딕" pitchFamily="50" charset="-127"/>
                </a:rPr>
                <a:t>m</a:t>
              </a:r>
              <a:endParaRPr lang="ko-KR" altLang="en-US" sz="1100" b="1" dirty="0">
                <a:solidFill>
                  <a:schemeClr val="tx1"/>
                </a:solidFill>
                <a:latin typeface="맑은 고딕" pitchFamily="50" charset="-127"/>
                <a:ea typeface="맑은 고딕" pitchFamily="50" charset="-127"/>
              </a:endParaRPr>
            </a:p>
          </p:txBody>
        </p:sp>
      </p:grpSp>
      <p:sp>
        <p:nvSpPr>
          <p:cNvPr id="120" name="직사각형 119"/>
          <p:cNvSpPr/>
          <p:nvPr/>
        </p:nvSpPr>
        <p:spPr>
          <a:xfrm>
            <a:off x="-5047" y="6598934"/>
            <a:ext cx="10708399" cy="497923"/>
          </a:xfrm>
          <a:prstGeom prst="rect">
            <a:avLst/>
          </a:prstGeom>
          <a:gradFill>
            <a:gsLst>
              <a:gs pos="0">
                <a:schemeClr val="bg2">
                  <a:lumMod val="50000"/>
                </a:schemeClr>
              </a:gs>
              <a:gs pos="50000">
                <a:schemeClr val="bg2">
                  <a:lumMod val="90000"/>
                </a:schemeClr>
              </a:gs>
              <a:gs pos="100000">
                <a:schemeClr val="bg1">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121" name="그룹 120"/>
          <p:cNvGrpSpPr/>
          <p:nvPr/>
        </p:nvGrpSpPr>
        <p:grpSpPr>
          <a:xfrm>
            <a:off x="-2070124" y="3789229"/>
            <a:ext cx="15553728" cy="533489"/>
            <a:chOff x="-3552289" y="5929330"/>
            <a:chExt cx="15179044" cy="428629"/>
          </a:xfrm>
          <a:solidFill>
            <a:schemeClr val="tx2">
              <a:lumMod val="20000"/>
              <a:lumOff val="80000"/>
              <a:alpha val="44000"/>
            </a:schemeClr>
          </a:solidFill>
        </p:grpSpPr>
        <p:sp>
          <p:nvSpPr>
            <p:cNvPr id="122" name="자유형 121"/>
            <p:cNvSpPr/>
            <p:nvPr/>
          </p:nvSpPr>
          <p:spPr>
            <a:xfrm>
              <a:off x="-785851" y="5929331"/>
              <a:ext cx="9699329"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123" name="자유형 122"/>
            <p:cNvSpPr/>
            <p:nvPr/>
          </p:nvSpPr>
          <p:spPr>
            <a:xfrm>
              <a:off x="-1571668" y="5929330"/>
              <a:ext cx="13057876"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124" name="자유형 123"/>
            <p:cNvSpPr/>
            <p:nvPr/>
          </p:nvSpPr>
          <p:spPr>
            <a:xfrm>
              <a:off x="-3552289" y="5929330"/>
              <a:ext cx="15179044"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125" name="자유형 124"/>
            <p:cNvSpPr/>
            <p:nvPr/>
          </p:nvSpPr>
          <p:spPr>
            <a:xfrm>
              <a:off x="-1936001" y="5929330"/>
              <a:ext cx="12789750"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grpSp>
      <p:sp>
        <p:nvSpPr>
          <p:cNvPr id="129" name="TextBox 155"/>
          <p:cNvSpPr txBox="1"/>
          <p:nvPr/>
        </p:nvSpPr>
        <p:spPr>
          <a:xfrm>
            <a:off x="3800503" y="4428703"/>
            <a:ext cx="569055" cy="369331"/>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(10m) </a:t>
            </a:r>
          </a:p>
        </p:txBody>
      </p:sp>
      <p:grpSp>
        <p:nvGrpSpPr>
          <p:cNvPr id="135" name="그룹 134"/>
          <p:cNvGrpSpPr/>
          <p:nvPr/>
        </p:nvGrpSpPr>
        <p:grpSpPr>
          <a:xfrm>
            <a:off x="3805243" y="2544422"/>
            <a:ext cx="803556" cy="4145898"/>
            <a:chOff x="3214678" y="3357562"/>
            <a:chExt cx="1614032" cy="8327491"/>
          </a:xfrm>
        </p:grpSpPr>
        <p:cxnSp>
          <p:nvCxnSpPr>
            <p:cNvPr id="136" name="직선 연결선 135"/>
            <p:cNvCxnSpPr/>
            <p:nvPr/>
          </p:nvCxnSpPr>
          <p:spPr>
            <a:xfrm>
              <a:off x="4429124" y="3357562"/>
              <a:ext cx="0" cy="8001056"/>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8" name="그룹 98"/>
            <p:cNvGrpSpPr/>
            <p:nvPr/>
          </p:nvGrpSpPr>
          <p:grpSpPr>
            <a:xfrm>
              <a:off x="4014784" y="11358618"/>
              <a:ext cx="813926" cy="326435"/>
              <a:chOff x="5316385" y="10389241"/>
              <a:chExt cx="813926" cy="326435"/>
            </a:xfrm>
          </p:grpSpPr>
          <p:sp>
            <p:nvSpPr>
              <p:cNvPr id="148" name="원통 147"/>
              <p:cNvSpPr/>
              <p:nvPr/>
            </p:nvSpPr>
            <p:spPr>
              <a:xfrm rot="19871420">
                <a:off x="5316385" y="10389241"/>
                <a:ext cx="406522" cy="22894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49" name="원통 148"/>
              <p:cNvSpPr/>
              <p:nvPr/>
            </p:nvSpPr>
            <p:spPr>
              <a:xfrm rot="2348618">
                <a:off x="5656896" y="10399749"/>
                <a:ext cx="473415" cy="210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50" name="원통 149"/>
              <p:cNvSpPr/>
              <p:nvPr/>
            </p:nvSpPr>
            <p:spPr>
              <a:xfrm>
                <a:off x="5429256" y="10429924"/>
                <a:ext cx="500066" cy="2857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sp>
          <p:nvSpPr>
            <p:cNvPr id="139" name="모서리가 둥근 직사각형 138"/>
            <p:cNvSpPr/>
            <p:nvPr/>
          </p:nvSpPr>
          <p:spPr>
            <a:xfrm>
              <a:off x="4286248" y="6424448"/>
              <a:ext cx="142877" cy="4286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140" name="모서리가 둥근 직사각형 139"/>
            <p:cNvSpPr/>
            <p:nvPr/>
          </p:nvSpPr>
          <p:spPr>
            <a:xfrm>
              <a:off x="4286248" y="7322371"/>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141" name="모서리가 둥근 직사각형 140"/>
            <p:cNvSpPr/>
            <p:nvPr/>
          </p:nvSpPr>
          <p:spPr>
            <a:xfrm>
              <a:off x="4286248" y="8501098"/>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142" name="모서리가 둥근 직사각형 141"/>
            <p:cNvSpPr/>
            <p:nvPr/>
          </p:nvSpPr>
          <p:spPr>
            <a:xfrm>
              <a:off x="4286248" y="9679825"/>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143" name="모서리가 둥근 직사각형 142"/>
            <p:cNvSpPr/>
            <p:nvPr/>
          </p:nvSpPr>
          <p:spPr>
            <a:xfrm>
              <a:off x="4286248" y="10858552"/>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144" name="TextBox 155"/>
            <p:cNvSpPr txBox="1"/>
            <p:nvPr/>
          </p:nvSpPr>
          <p:spPr>
            <a:xfrm>
              <a:off x="3357555" y="6215082"/>
              <a:ext cx="928693"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(5m) </a:t>
              </a:r>
            </a:p>
          </p:txBody>
        </p:sp>
        <p:sp>
          <p:nvSpPr>
            <p:cNvPr id="145" name="TextBox 155"/>
            <p:cNvSpPr txBox="1"/>
            <p:nvPr/>
          </p:nvSpPr>
          <p:spPr>
            <a:xfrm>
              <a:off x="3214678" y="8299434"/>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(20m) </a:t>
              </a:r>
            </a:p>
          </p:txBody>
        </p:sp>
        <p:sp>
          <p:nvSpPr>
            <p:cNvPr id="146" name="TextBox 155"/>
            <p:cNvSpPr txBox="1"/>
            <p:nvPr/>
          </p:nvSpPr>
          <p:spPr>
            <a:xfrm>
              <a:off x="3214678" y="9442444"/>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(30m) </a:t>
              </a:r>
            </a:p>
          </p:txBody>
        </p:sp>
        <p:sp>
          <p:nvSpPr>
            <p:cNvPr id="147" name="TextBox 155"/>
            <p:cNvSpPr txBox="1"/>
            <p:nvPr/>
          </p:nvSpPr>
          <p:spPr>
            <a:xfrm>
              <a:off x="3214678" y="10656887"/>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(40m) </a:t>
              </a:r>
            </a:p>
          </p:txBody>
        </p:sp>
      </p:grpSp>
      <p:sp>
        <p:nvSpPr>
          <p:cNvPr id="152" name="TextBox 151"/>
          <p:cNvSpPr txBox="1"/>
          <p:nvPr/>
        </p:nvSpPr>
        <p:spPr>
          <a:xfrm>
            <a:off x="833909" y="1662858"/>
            <a:ext cx="966931"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Main Deck</a:t>
            </a:r>
            <a:endParaRPr kumimoji="0" lang="ko-KR" altLang="en-US" sz="1200" b="1" i="0" u="none" strike="noStrike" kern="0" cap="none" spc="0" normalizeH="0" baseline="0" noProof="0" dirty="0" smtClean="0">
              <a:ln>
                <a:noFill/>
              </a:ln>
              <a:solidFill>
                <a:srgbClr val="0066FF"/>
              </a:solidFill>
              <a:effectLst/>
              <a:uLnTx/>
              <a:uFillTx/>
            </a:endParaRPr>
          </a:p>
        </p:txBody>
      </p:sp>
      <p:grpSp>
        <p:nvGrpSpPr>
          <p:cNvPr id="6144" name="그룹 6143"/>
          <p:cNvGrpSpPr/>
          <p:nvPr/>
        </p:nvGrpSpPr>
        <p:grpSpPr>
          <a:xfrm>
            <a:off x="231961" y="2149914"/>
            <a:ext cx="1545402" cy="2955253"/>
            <a:chOff x="-2435509" y="1503067"/>
            <a:chExt cx="1545402" cy="2955253"/>
          </a:xfrm>
        </p:grpSpPr>
        <p:pic>
          <p:nvPicPr>
            <p:cNvPr id="158" name="Picture 2" descr="F:\자료\사진자료\2013\2013_05_이어도 현장점검(정종민, 김성현)\P1000594.JPG"/>
            <p:cNvPicPr>
              <a:picLocks noChangeAspect="1" noChangeArrowheads="1"/>
            </p:cNvPicPr>
            <p:nvPr/>
          </p:nvPicPr>
          <p:blipFill>
            <a:blip r:embed="rId5" cstate="print"/>
            <a:srcRect l="26277" r="8610"/>
            <a:stretch>
              <a:fillRect/>
            </a:stretch>
          </p:blipFill>
          <p:spPr bwMode="auto">
            <a:xfrm>
              <a:off x="-2215250" y="1503067"/>
              <a:ext cx="1172076" cy="1012541"/>
            </a:xfrm>
            <a:prstGeom prst="rect">
              <a:avLst/>
            </a:prstGeom>
            <a:noFill/>
          </p:spPr>
        </p:pic>
        <p:sp>
          <p:nvSpPr>
            <p:cNvPr id="159" name="TextBox 155"/>
            <p:cNvSpPr txBox="1"/>
            <p:nvPr/>
          </p:nvSpPr>
          <p:spPr>
            <a:xfrm>
              <a:off x="-2319809" y="2518372"/>
              <a:ext cx="1410988" cy="461666"/>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200" b="1" i="0" u="none" strike="noStrike" kern="1200" cap="none" spc="0" normalizeH="0" baseline="0" noProof="0" dirty="0" smtClean="0">
                  <a:ln>
                    <a:noFill/>
                  </a:ln>
                  <a:solidFill>
                    <a:prstClr val="black"/>
                  </a:solidFill>
                  <a:effectLst/>
                  <a:uLnTx/>
                  <a:uFillTx/>
                  <a:latin typeface="Arial" charset="0"/>
                  <a:ea typeface="맑은 고딕"/>
                  <a:cs typeface="+mn-cs"/>
                </a:rPr>
                <a:t>Sea Level Monitor</a:t>
              </a:r>
            </a:p>
          </p:txBody>
        </p:sp>
        <p:pic>
          <p:nvPicPr>
            <p:cNvPr id="160" name="Picture 3" descr="F:\자료\사진자료\2013\2013_12_03_이어도기지\DSCF2105.JPG"/>
            <p:cNvPicPr>
              <a:picLocks noChangeAspect="1" noChangeArrowheads="1"/>
            </p:cNvPicPr>
            <p:nvPr/>
          </p:nvPicPr>
          <p:blipFill>
            <a:blip r:embed="rId6" cstate="print"/>
            <a:srcRect/>
            <a:stretch>
              <a:fillRect/>
            </a:stretch>
          </p:blipFill>
          <p:spPr bwMode="auto">
            <a:xfrm>
              <a:off x="-2301126" y="2988786"/>
              <a:ext cx="1343827" cy="1007871"/>
            </a:xfrm>
            <a:prstGeom prst="rect">
              <a:avLst/>
            </a:prstGeom>
            <a:noFill/>
          </p:spPr>
        </p:pic>
        <p:sp>
          <p:nvSpPr>
            <p:cNvPr id="161" name="TextBox 155"/>
            <p:cNvSpPr txBox="1"/>
            <p:nvPr/>
          </p:nvSpPr>
          <p:spPr>
            <a:xfrm>
              <a:off x="-2435509" y="3996654"/>
              <a:ext cx="1545402" cy="461666"/>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200" b="1" i="0" u="none" strike="noStrike" kern="1200" cap="none" spc="0" normalizeH="0" baseline="0" noProof="0" dirty="0" smtClean="0">
                  <a:ln>
                    <a:noFill/>
                  </a:ln>
                  <a:solidFill>
                    <a:prstClr val="black"/>
                  </a:solidFill>
                  <a:effectLst/>
                  <a:uLnTx/>
                  <a:uFillTx/>
                  <a:latin typeface="Arial" charset="0"/>
                  <a:ea typeface="맑은 고딕"/>
                  <a:cs typeface="+mn-cs"/>
                </a:rPr>
                <a:t>AERONET-OC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200" b="1" i="0" u="none" strike="noStrike" kern="1200" cap="none" spc="0" normalizeH="0" baseline="0" noProof="0" dirty="0" smtClean="0">
                  <a:ln>
                    <a:noFill/>
                  </a:ln>
                  <a:solidFill>
                    <a:prstClr val="black"/>
                  </a:solidFill>
                  <a:effectLst/>
                  <a:uLnTx/>
                  <a:uFillTx/>
                  <a:latin typeface="Arial" charset="0"/>
                  <a:ea typeface="맑은 고딕"/>
                  <a:cs typeface="+mn-cs"/>
                </a:rPr>
                <a:t>System</a:t>
              </a:r>
            </a:p>
          </p:txBody>
        </p:sp>
      </p:grpSp>
      <p:sp>
        <p:nvSpPr>
          <p:cNvPr id="164" name="타원 163"/>
          <p:cNvSpPr/>
          <p:nvPr/>
        </p:nvSpPr>
        <p:spPr>
          <a:xfrm>
            <a:off x="3349928" y="2043997"/>
            <a:ext cx="325886" cy="211833"/>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65" name="직선 화살표 연결선 164"/>
          <p:cNvCxnSpPr>
            <a:stCxn id="164" idx="3"/>
            <a:endCxn id="158" idx="3"/>
          </p:cNvCxnSpPr>
          <p:nvPr/>
        </p:nvCxnSpPr>
        <p:spPr>
          <a:xfrm flipH="1">
            <a:off x="1624296" y="2224808"/>
            <a:ext cx="1773357" cy="431377"/>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7" name="직선 화살표 연결선 166"/>
          <p:cNvCxnSpPr>
            <a:stCxn id="164" idx="3"/>
            <a:endCxn id="160" idx="3"/>
          </p:cNvCxnSpPr>
          <p:nvPr/>
        </p:nvCxnSpPr>
        <p:spPr>
          <a:xfrm flipH="1">
            <a:off x="1710171" y="2224808"/>
            <a:ext cx="1687482" cy="1914761"/>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70" name="직사각형 169"/>
          <p:cNvSpPr/>
          <p:nvPr/>
        </p:nvSpPr>
        <p:spPr>
          <a:xfrm>
            <a:off x="4615434" y="5508823"/>
            <a:ext cx="6087918" cy="1077218"/>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altLang="ko-KR"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Control room, battery &amp; switch gear room</a:t>
            </a:r>
          </a:p>
          <a:p>
            <a:pPr marR="0" lvl="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altLang="ko-KR"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Scientist accommodation and bath</a:t>
            </a:r>
          </a:p>
          <a:p>
            <a:pPr marR="0" lvl="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altLang="ko-KR"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Kitchen and conference room</a:t>
            </a:r>
          </a:p>
          <a:p>
            <a:pPr marR="0" lvl="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altLang="ko-KR"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12 peoples can stay for more than 2-wks without additional supplies</a:t>
            </a:r>
          </a:p>
        </p:txBody>
      </p:sp>
      <p:pic>
        <p:nvPicPr>
          <p:cNvPr id="172" name="Picture 4" descr="J:\Work pictures\이어도\2004년\이어도 기지 사진\2. Main Deck\복도\0602 - Dry Lab 045.jpg"/>
          <p:cNvPicPr>
            <a:picLocks noChangeAspect="1" noChangeArrowheads="1"/>
          </p:cNvPicPr>
          <p:nvPr/>
        </p:nvPicPr>
        <p:blipFill>
          <a:blip r:embed="rId7" cstate="print"/>
          <a:srcRect/>
          <a:stretch>
            <a:fillRect/>
          </a:stretch>
        </p:blipFill>
        <p:spPr bwMode="auto">
          <a:xfrm>
            <a:off x="9181599" y="1527551"/>
            <a:ext cx="918365" cy="1377547"/>
          </a:xfrm>
          <a:prstGeom prst="rect">
            <a:avLst/>
          </a:prstGeom>
          <a:noFill/>
        </p:spPr>
      </p:pic>
      <p:pic>
        <p:nvPicPr>
          <p:cNvPr id="173" name="Picture 5" descr="J:\Work pictures\이어도\2004년\이어도 기지 사진\2. Main Deck\1. Battery Room\PA110104.JPG"/>
          <p:cNvPicPr>
            <a:picLocks noChangeAspect="1" noChangeArrowheads="1"/>
          </p:cNvPicPr>
          <p:nvPr/>
        </p:nvPicPr>
        <p:blipFill>
          <a:blip r:embed="rId8" cstate="print"/>
          <a:srcRect/>
          <a:stretch>
            <a:fillRect/>
          </a:stretch>
        </p:blipFill>
        <p:spPr bwMode="auto">
          <a:xfrm>
            <a:off x="8210752" y="267723"/>
            <a:ext cx="1613633" cy="1210225"/>
          </a:xfrm>
          <a:prstGeom prst="rect">
            <a:avLst/>
          </a:prstGeom>
          <a:noFill/>
        </p:spPr>
      </p:pic>
      <p:pic>
        <p:nvPicPr>
          <p:cNvPr id="174" name="Picture 6" descr="J:\Work pictures\이어도\2004년\이어도 기지 사진\2. Main Deck\2. Dry Lab\0614-3 004.jpg"/>
          <p:cNvPicPr>
            <a:picLocks noChangeAspect="1" noChangeArrowheads="1"/>
          </p:cNvPicPr>
          <p:nvPr/>
        </p:nvPicPr>
        <p:blipFill>
          <a:blip r:embed="rId9" cstate="print"/>
          <a:srcRect/>
          <a:stretch>
            <a:fillRect/>
          </a:stretch>
        </p:blipFill>
        <p:spPr bwMode="auto">
          <a:xfrm>
            <a:off x="6307192" y="256896"/>
            <a:ext cx="1847820" cy="1231881"/>
          </a:xfrm>
          <a:prstGeom prst="rect">
            <a:avLst/>
          </a:prstGeom>
          <a:noFill/>
        </p:spPr>
      </p:pic>
      <p:pic>
        <p:nvPicPr>
          <p:cNvPr id="175" name="Picture 7" descr="J:\Work pictures\이어도\2004년\이어도 기지 사진\2. Main Deck\3. Switch Gear Room\사진 030.jpg"/>
          <p:cNvPicPr>
            <a:picLocks noChangeAspect="1" noChangeArrowheads="1"/>
          </p:cNvPicPr>
          <p:nvPr/>
        </p:nvPicPr>
        <p:blipFill>
          <a:blip r:embed="rId10" cstate="print"/>
          <a:srcRect/>
          <a:stretch>
            <a:fillRect/>
          </a:stretch>
        </p:blipFill>
        <p:spPr bwMode="auto">
          <a:xfrm>
            <a:off x="9879643" y="268143"/>
            <a:ext cx="813757" cy="1220634"/>
          </a:xfrm>
          <a:prstGeom prst="rect">
            <a:avLst/>
          </a:prstGeom>
          <a:noFill/>
        </p:spPr>
      </p:pic>
      <p:pic>
        <p:nvPicPr>
          <p:cNvPr id="176" name="Picture 8" descr="J:\Work pictures\이어도\2004년\이어도 기지 사진\2. Main Deck\5. 화장실\0602 - Dry Lab 032.jpg"/>
          <p:cNvPicPr>
            <a:picLocks noChangeAspect="1" noChangeArrowheads="1"/>
          </p:cNvPicPr>
          <p:nvPr/>
        </p:nvPicPr>
        <p:blipFill>
          <a:blip r:embed="rId11" cstate="print"/>
          <a:srcRect/>
          <a:stretch>
            <a:fillRect/>
          </a:stretch>
        </p:blipFill>
        <p:spPr bwMode="auto">
          <a:xfrm>
            <a:off x="8210752" y="1528941"/>
            <a:ext cx="925680" cy="1388522"/>
          </a:xfrm>
          <a:prstGeom prst="rect">
            <a:avLst/>
          </a:prstGeom>
          <a:noFill/>
        </p:spPr>
      </p:pic>
      <p:pic>
        <p:nvPicPr>
          <p:cNvPr id="177" name="Picture 9" descr="J:\Work pictures\이어도\2004년\이어도 기지 사진\2. Main Deck\6. 회의실\0614-3 034.jpg"/>
          <p:cNvPicPr>
            <a:picLocks noChangeAspect="1" noChangeArrowheads="1"/>
          </p:cNvPicPr>
          <p:nvPr/>
        </p:nvPicPr>
        <p:blipFill>
          <a:blip r:embed="rId12" cstate="print"/>
          <a:srcRect/>
          <a:stretch>
            <a:fillRect/>
          </a:stretch>
        </p:blipFill>
        <p:spPr bwMode="auto">
          <a:xfrm>
            <a:off x="6307192" y="4239043"/>
            <a:ext cx="1849427" cy="1232952"/>
          </a:xfrm>
          <a:prstGeom prst="rect">
            <a:avLst/>
          </a:prstGeom>
          <a:noFill/>
        </p:spPr>
      </p:pic>
      <p:pic>
        <p:nvPicPr>
          <p:cNvPr id="179" name="Picture 11" descr="J:\Work pictures\이어도\2004년\이어도 기지 사진\2. Main Deck\7. 주방\사진 061.jpg"/>
          <p:cNvPicPr>
            <a:picLocks noChangeAspect="1" noChangeArrowheads="1"/>
          </p:cNvPicPr>
          <p:nvPr/>
        </p:nvPicPr>
        <p:blipFill>
          <a:blip r:embed="rId13" cstate="print"/>
          <a:srcRect r="9159"/>
          <a:stretch>
            <a:fillRect/>
          </a:stretch>
        </p:blipFill>
        <p:spPr bwMode="auto">
          <a:xfrm>
            <a:off x="8210753" y="4240158"/>
            <a:ext cx="1678518" cy="1231837"/>
          </a:xfrm>
          <a:prstGeom prst="rect">
            <a:avLst/>
          </a:prstGeom>
          <a:noFill/>
        </p:spPr>
      </p:pic>
      <p:pic>
        <p:nvPicPr>
          <p:cNvPr id="180" name="Picture 12" descr="J:\Work pictures\이어도\2004년\이어도 기지 사진\2. Main Deck\8. Wet Lab\0602 - Dry Lab 057.jpg"/>
          <p:cNvPicPr>
            <a:picLocks noChangeAspect="1" noChangeArrowheads="1"/>
          </p:cNvPicPr>
          <p:nvPr/>
        </p:nvPicPr>
        <p:blipFill>
          <a:blip r:embed="rId14" cstate="print"/>
          <a:srcRect/>
          <a:stretch>
            <a:fillRect/>
          </a:stretch>
        </p:blipFill>
        <p:spPr bwMode="auto">
          <a:xfrm>
            <a:off x="6307192" y="2957501"/>
            <a:ext cx="1849427" cy="1232952"/>
          </a:xfrm>
          <a:prstGeom prst="rect">
            <a:avLst/>
          </a:prstGeom>
          <a:noFill/>
        </p:spPr>
      </p:pic>
      <p:pic>
        <p:nvPicPr>
          <p:cNvPr id="181" name="Picture 13" descr="J:\Work pictures\이어도\2004년\이어도 기지 사진\2. Main Deck\4. 침실\PA120026.JPG"/>
          <p:cNvPicPr>
            <a:picLocks noChangeAspect="1" noChangeArrowheads="1"/>
          </p:cNvPicPr>
          <p:nvPr/>
        </p:nvPicPr>
        <p:blipFill>
          <a:blip r:embed="rId15" cstate="print"/>
          <a:srcRect/>
          <a:stretch>
            <a:fillRect/>
          </a:stretch>
        </p:blipFill>
        <p:spPr bwMode="auto">
          <a:xfrm>
            <a:off x="6307192" y="1527609"/>
            <a:ext cx="1849427" cy="1387071"/>
          </a:xfrm>
          <a:prstGeom prst="rect">
            <a:avLst/>
          </a:prstGeom>
          <a:noFill/>
        </p:spPr>
      </p:pic>
      <p:pic>
        <p:nvPicPr>
          <p:cNvPr id="184" name="_x244620144" descr="EMB000030600770"/>
          <p:cNvPicPr>
            <a:picLocks noChangeAspect="1" noChangeArrowheads="1"/>
          </p:cNvPicPr>
          <p:nvPr/>
        </p:nvPicPr>
        <p:blipFill rotWithShape="1">
          <a:blip r:embed="rId16" cstate="print">
            <a:extLst>
              <a:ext uri="{28A0092B-C50C-407E-A947-70E740481C1C}">
                <a14:useLocalDpi xmlns="" xmlns:a14="http://schemas.microsoft.com/office/drawing/2010/main" val="0"/>
              </a:ext>
            </a:extLst>
          </a:blip>
          <a:srcRect r="11518"/>
          <a:stretch/>
        </p:blipFill>
        <p:spPr bwMode="auto">
          <a:xfrm>
            <a:off x="8210752" y="2964819"/>
            <a:ext cx="1889212" cy="120024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28656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5047" y="4002624"/>
            <a:ext cx="10708399" cy="3094233"/>
          </a:xfrm>
          <a:prstGeom prst="rect">
            <a:avLst/>
          </a:prstGeom>
          <a:gradFill>
            <a:gsLst>
              <a:gs pos="0">
                <a:schemeClr val="tx2">
                  <a:lumMod val="60000"/>
                  <a:lumOff val="40000"/>
                </a:schemeClr>
              </a:gs>
              <a:gs pos="50000">
                <a:schemeClr val="tx2">
                  <a:lumMod val="40000"/>
                  <a:lumOff val="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3" name="그룹 2"/>
          <p:cNvGrpSpPr/>
          <p:nvPr/>
        </p:nvGrpSpPr>
        <p:grpSpPr>
          <a:xfrm>
            <a:off x="1818308" y="872837"/>
            <a:ext cx="4439115" cy="5755564"/>
            <a:chOff x="12465944" y="10870045"/>
            <a:chExt cx="8916457" cy="11560680"/>
          </a:xfrm>
        </p:grpSpPr>
        <p:grpSp>
          <p:nvGrpSpPr>
            <p:cNvPr id="4" name="그룹 71"/>
            <p:cNvGrpSpPr/>
            <p:nvPr/>
          </p:nvGrpSpPr>
          <p:grpSpPr>
            <a:xfrm>
              <a:off x="15287272" y="10870045"/>
              <a:ext cx="6095129" cy="6274534"/>
              <a:chOff x="4743332" y="6557895"/>
              <a:chExt cx="20738304" cy="19802200"/>
            </a:xfrm>
          </p:grpSpPr>
          <p:pic>
            <p:nvPicPr>
              <p:cNvPr id="26" name="Picture 2" descr="C:\Users\JM\Desktop\DSC_8458.png"/>
              <p:cNvPicPr>
                <a:picLocks noChangeAspect="1" noChangeArrowheads="1"/>
              </p:cNvPicPr>
              <p:nvPr/>
            </p:nvPicPr>
            <p:blipFill>
              <a:blip r:embed="rId3" cstate="print"/>
              <a:srcRect l="18613" t="3503" r="20471" b="8917"/>
              <a:stretch>
                <a:fillRect/>
              </a:stretch>
            </p:blipFill>
            <p:spPr bwMode="auto">
              <a:xfrm>
                <a:off x="4743332" y="6557895"/>
                <a:ext cx="20738304" cy="19802200"/>
              </a:xfrm>
              <a:prstGeom prst="rect">
                <a:avLst/>
              </a:prstGeom>
              <a:noFill/>
            </p:spPr>
          </p:pic>
          <p:pic>
            <p:nvPicPr>
              <p:cNvPr id="27" name="Picture 2" descr="C:\Users\JM\Desktop\사본 -기지전경2(모모새).png"/>
              <p:cNvPicPr>
                <a:picLocks noChangeAspect="1" noChangeArrowheads="1"/>
              </p:cNvPicPr>
              <p:nvPr/>
            </p:nvPicPr>
            <p:blipFill>
              <a:blip r:embed="rId4" cstate="print"/>
              <a:srcRect/>
              <a:stretch>
                <a:fillRect/>
              </a:stretch>
            </p:blipFill>
            <p:spPr bwMode="auto">
              <a:xfrm>
                <a:off x="9282041" y="8046996"/>
                <a:ext cx="573087" cy="2206625"/>
              </a:xfrm>
              <a:prstGeom prst="rect">
                <a:avLst/>
              </a:prstGeom>
              <a:noFill/>
            </p:spPr>
          </p:pic>
        </p:grpSp>
        <p:cxnSp>
          <p:nvCxnSpPr>
            <p:cNvPr id="5" name="직선 연결선 4"/>
            <p:cNvCxnSpPr/>
            <p:nvPr/>
          </p:nvCxnSpPr>
          <p:spPr bwMode="auto">
            <a:xfrm>
              <a:off x="14172115" y="16234747"/>
              <a:ext cx="2885087" cy="0"/>
            </a:xfrm>
            <a:prstGeom prst="line">
              <a:avLst/>
            </a:prstGeom>
            <a:noFill/>
            <a:ln w="9525" cap="flat" cmpd="sng" algn="ctr">
              <a:solidFill>
                <a:schemeClr val="tx1"/>
              </a:solidFill>
              <a:prstDash val="solid"/>
              <a:round/>
              <a:headEnd type="none" w="med" len="med"/>
              <a:tailEnd type="none" w="med" len="med"/>
            </a:ln>
            <a:effectLst/>
          </p:spPr>
        </p:cxnSp>
        <p:cxnSp>
          <p:nvCxnSpPr>
            <p:cNvPr id="6" name="직선 연결선 5"/>
            <p:cNvCxnSpPr/>
            <p:nvPr/>
          </p:nvCxnSpPr>
          <p:spPr bwMode="auto">
            <a:xfrm flipV="1">
              <a:off x="15968106" y="16280019"/>
              <a:ext cx="0" cy="837527"/>
            </a:xfrm>
            <a:prstGeom prst="line">
              <a:avLst/>
            </a:prstGeom>
            <a:noFill/>
            <a:ln w="6350" cap="flat" cmpd="sng" algn="ctr">
              <a:solidFill>
                <a:schemeClr val="tx1"/>
              </a:solidFill>
              <a:prstDash val="sysDot"/>
              <a:round/>
              <a:headEnd type="triangle" w="sm" len="med"/>
              <a:tailEnd type="triangle" w="sm" len="med"/>
            </a:ln>
            <a:effectLst/>
          </p:spPr>
        </p:cxnSp>
        <p:sp>
          <p:nvSpPr>
            <p:cNvPr id="7" name="TextBox 43"/>
            <p:cNvSpPr txBox="1"/>
            <p:nvPr/>
          </p:nvSpPr>
          <p:spPr>
            <a:xfrm>
              <a:off x="12868420" y="1597201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8m</a:t>
              </a:r>
              <a:endParaRPr lang="ko-KR" altLang="en-US" sz="1100" b="1" dirty="0">
                <a:solidFill>
                  <a:schemeClr val="tx1"/>
                </a:solidFill>
                <a:latin typeface="맑은 고딕" pitchFamily="50" charset="-127"/>
                <a:ea typeface="맑은 고딕" pitchFamily="50" charset="-127"/>
              </a:endParaRPr>
            </a:p>
          </p:txBody>
        </p:sp>
        <p:cxnSp>
          <p:nvCxnSpPr>
            <p:cNvPr id="8" name="직선 연결선 7"/>
            <p:cNvCxnSpPr/>
            <p:nvPr/>
          </p:nvCxnSpPr>
          <p:spPr bwMode="auto">
            <a:xfrm>
              <a:off x="13985555" y="15035045"/>
              <a:ext cx="3113639" cy="0"/>
            </a:xfrm>
            <a:prstGeom prst="line">
              <a:avLst/>
            </a:prstGeom>
            <a:noFill/>
            <a:ln w="9525" cap="flat" cmpd="sng" algn="ctr">
              <a:solidFill>
                <a:schemeClr val="tx1"/>
              </a:solidFill>
              <a:prstDash val="solid"/>
              <a:round/>
              <a:headEnd type="none" w="med" len="med"/>
              <a:tailEnd type="none" w="med" len="med"/>
            </a:ln>
            <a:effectLst/>
          </p:spPr>
        </p:cxnSp>
        <p:cxnSp>
          <p:nvCxnSpPr>
            <p:cNvPr id="9" name="직선 연결선 8"/>
            <p:cNvCxnSpPr/>
            <p:nvPr/>
          </p:nvCxnSpPr>
          <p:spPr bwMode="auto">
            <a:xfrm>
              <a:off x="13774145" y="13790073"/>
              <a:ext cx="3094093" cy="0"/>
            </a:xfrm>
            <a:prstGeom prst="line">
              <a:avLst/>
            </a:prstGeom>
            <a:noFill/>
            <a:ln w="9525" cap="flat" cmpd="sng" algn="ctr">
              <a:solidFill>
                <a:schemeClr val="tx1"/>
              </a:solidFill>
              <a:prstDash val="solid"/>
              <a:round/>
              <a:headEnd type="none" w="med" len="med"/>
              <a:tailEnd type="none" w="med" len="med"/>
            </a:ln>
            <a:effectLst/>
          </p:spPr>
        </p:cxnSp>
        <p:cxnSp>
          <p:nvCxnSpPr>
            <p:cNvPr id="10" name="직선 연결선 9"/>
            <p:cNvCxnSpPr/>
            <p:nvPr/>
          </p:nvCxnSpPr>
          <p:spPr bwMode="auto">
            <a:xfrm>
              <a:off x="13774145" y="12975180"/>
              <a:ext cx="2590185" cy="0"/>
            </a:xfrm>
            <a:prstGeom prst="line">
              <a:avLst/>
            </a:prstGeom>
            <a:noFill/>
            <a:ln w="9525" cap="flat" cmpd="sng" algn="ctr">
              <a:solidFill>
                <a:schemeClr val="tx1"/>
              </a:solidFill>
              <a:prstDash val="solid"/>
              <a:round/>
              <a:headEnd type="none" w="med" len="med"/>
              <a:tailEnd type="none" w="med" len="med"/>
            </a:ln>
            <a:effectLst/>
          </p:spPr>
        </p:cxnSp>
        <p:cxnSp>
          <p:nvCxnSpPr>
            <p:cNvPr id="11" name="직선 연결선 10"/>
            <p:cNvCxnSpPr/>
            <p:nvPr/>
          </p:nvCxnSpPr>
          <p:spPr bwMode="auto">
            <a:xfrm>
              <a:off x="13774145" y="12228196"/>
              <a:ext cx="2590187" cy="0"/>
            </a:xfrm>
            <a:prstGeom prst="line">
              <a:avLst/>
            </a:prstGeom>
            <a:noFill/>
            <a:ln w="9525" cap="flat" cmpd="sng" algn="ctr">
              <a:solidFill>
                <a:schemeClr val="tx1"/>
              </a:solidFill>
              <a:prstDash val="solid"/>
              <a:round/>
              <a:headEnd type="none" w="med" len="med"/>
              <a:tailEnd type="none" w="med" len="med"/>
            </a:ln>
            <a:effectLst/>
          </p:spPr>
        </p:cxnSp>
        <p:cxnSp>
          <p:nvCxnSpPr>
            <p:cNvPr id="12" name="직선 연결선 11"/>
            <p:cNvCxnSpPr/>
            <p:nvPr/>
          </p:nvCxnSpPr>
          <p:spPr bwMode="auto">
            <a:xfrm>
              <a:off x="13774145" y="11843387"/>
              <a:ext cx="5340676" cy="0"/>
            </a:xfrm>
            <a:prstGeom prst="line">
              <a:avLst/>
            </a:prstGeom>
            <a:noFill/>
            <a:ln w="9525" cap="flat" cmpd="sng" algn="ctr">
              <a:solidFill>
                <a:schemeClr val="tx1"/>
              </a:solidFill>
              <a:prstDash val="solid"/>
              <a:round/>
              <a:headEnd type="none" w="med" len="med"/>
              <a:tailEnd type="none" w="med" len="med"/>
            </a:ln>
            <a:effectLst/>
          </p:spPr>
        </p:cxnSp>
        <p:cxnSp>
          <p:nvCxnSpPr>
            <p:cNvPr id="13" name="직선 연결선 12"/>
            <p:cNvCxnSpPr/>
            <p:nvPr/>
          </p:nvCxnSpPr>
          <p:spPr bwMode="auto">
            <a:xfrm flipV="1">
              <a:off x="15699449" y="15057682"/>
              <a:ext cx="0" cy="2059865"/>
            </a:xfrm>
            <a:prstGeom prst="line">
              <a:avLst/>
            </a:prstGeom>
            <a:noFill/>
            <a:ln w="6350" cap="flat" cmpd="sng" algn="ctr">
              <a:solidFill>
                <a:schemeClr val="tx1"/>
              </a:solidFill>
              <a:prstDash val="sysDot"/>
              <a:round/>
              <a:headEnd type="triangle" w="sm" len="med"/>
              <a:tailEnd type="triangle" w="sm" len="med"/>
            </a:ln>
            <a:effectLst/>
          </p:spPr>
        </p:cxnSp>
        <p:cxnSp>
          <p:nvCxnSpPr>
            <p:cNvPr id="14" name="직선 연결선 13"/>
            <p:cNvCxnSpPr/>
            <p:nvPr/>
          </p:nvCxnSpPr>
          <p:spPr bwMode="auto">
            <a:xfrm flipV="1">
              <a:off x="15417261" y="13812709"/>
              <a:ext cx="0" cy="3304838"/>
            </a:xfrm>
            <a:prstGeom prst="line">
              <a:avLst/>
            </a:prstGeom>
            <a:noFill/>
            <a:ln w="6350" cap="flat" cmpd="sng" algn="ctr">
              <a:solidFill>
                <a:schemeClr val="tx1"/>
              </a:solidFill>
              <a:prstDash val="sysDot"/>
              <a:round/>
              <a:headEnd type="triangle" w="sm" len="med"/>
              <a:tailEnd type="triangle" w="sm" len="med"/>
            </a:ln>
            <a:effectLst/>
          </p:spPr>
        </p:cxnSp>
        <p:cxnSp>
          <p:nvCxnSpPr>
            <p:cNvPr id="15" name="직선 연결선 14"/>
            <p:cNvCxnSpPr/>
            <p:nvPr/>
          </p:nvCxnSpPr>
          <p:spPr bwMode="auto">
            <a:xfrm flipV="1">
              <a:off x="15135073" y="12997817"/>
              <a:ext cx="0" cy="4119730"/>
            </a:xfrm>
            <a:prstGeom prst="line">
              <a:avLst/>
            </a:prstGeom>
            <a:noFill/>
            <a:ln w="6350" cap="flat" cmpd="sng" algn="ctr">
              <a:solidFill>
                <a:schemeClr val="tx1"/>
              </a:solidFill>
              <a:prstDash val="sysDot"/>
              <a:round/>
              <a:headEnd type="triangle" w="sm" len="med"/>
              <a:tailEnd type="triangle" w="sm" len="med"/>
            </a:ln>
            <a:effectLst/>
          </p:spPr>
        </p:cxnSp>
        <p:cxnSp>
          <p:nvCxnSpPr>
            <p:cNvPr id="16" name="직선 연결선 15"/>
            <p:cNvCxnSpPr/>
            <p:nvPr/>
          </p:nvCxnSpPr>
          <p:spPr bwMode="auto">
            <a:xfrm flipV="1">
              <a:off x="14868002" y="12228197"/>
              <a:ext cx="0" cy="4889350"/>
            </a:xfrm>
            <a:prstGeom prst="line">
              <a:avLst/>
            </a:prstGeom>
            <a:noFill/>
            <a:ln w="6350" cap="flat" cmpd="sng" algn="ctr">
              <a:solidFill>
                <a:schemeClr val="tx1"/>
              </a:solidFill>
              <a:prstDash val="sysDot"/>
              <a:round/>
              <a:headEnd type="triangle" w="sm" len="med"/>
              <a:tailEnd type="triangle" w="sm" len="med"/>
            </a:ln>
            <a:effectLst/>
          </p:spPr>
        </p:cxnSp>
        <p:cxnSp>
          <p:nvCxnSpPr>
            <p:cNvPr id="17" name="직선 연결선 16"/>
            <p:cNvCxnSpPr/>
            <p:nvPr/>
          </p:nvCxnSpPr>
          <p:spPr bwMode="auto">
            <a:xfrm flipV="1">
              <a:off x="14595053" y="11843387"/>
              <a:ext cx="0" cy="5274160"/>
            </a:xfrm>
            <a:prstGeom prst="line">
              <a:avLst/>
            </a:prstGeom>
            <a:noFill/>
            <a:ln w="6350" cap="flat" cmpd="sng" algn="ctr">
              <a:solidFill>
                <a:schemeClr val="tx1"/>
              </a:solidFill>
              <a:prstDash val="sysDot"/>
              <a:round/>
              <a:headEnd type="triangle" w="sm" len="med"/>
              <a:tailEnd type="triangle" w="sm" len="med"/>
            </a:ln>
            <a:effectLst/>
          </p:spPr>
        </p:cxnSp>
        <p:sp>
          <p:nvSpPr>
            <p:cNvPr id="18" name="TextBox 43"/>
            <p:cNvSpPr txBox="1"/>
            <p:nvPr/>
          </p:nvSpPr>
          <p:spPr>
            <a:xfrm>
              <a:off x="12704210" y="14794946"/>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16m</a:t>
              </a:r>
              <a:endParaRPr lang="ko-KR" altLang="en-US" sz="1100" b="1" dirty="0">
                <a:solidFill>
                  <a:schemeClr val="tx1"/>
                </a:solidFill>
                <a:latin typeface="맑은 고딕" pitchFamily="50" charset="-127"/>
                <a:ea typeface="맑은 고딕" pitchFamily="50" charset="-127"/>
              </a:endParaRPr>
            </a:p>
          </p:txBody>
        </p:sp>
        <p:sp>
          <p:nvSpPr>
            <p:cNvPr id="19" name="TextBox 44"/>
            <p:cNvSpPr txBox="1"/>
            <p:nvPr/>
          </p:nvSpPr>
          <p:spPr>
            <a:xfrm>
              <a:off x="12704210" y="1354997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24m</a:t>
              </a:r>
              <a:endParaRPr lang="ko-KR" altLang="en-US" sz="1100" b="1" dirty="0">
                <a:solidFill>
                  <a:schemeClr val="tx1"/>
                </a:solidFill>
                <a:latin typeface="맑은 고딕" pitchFamily="50" charset="-127"/>
                <a:ea typeface="맑은 고딕" pitchFamily="50" charset="-127"/>
              </a:endParaRPr>
            </a:p>
          </p:txBody>
        </p:sp>
        <p:sp>
          <p:nvSpPr>
            <p:cNvPr id="20" name="TextBox 45"/>
            <p:cNvSpPr txBox="1"/>
            <p:nvPr/>
          </p:nvSpPr>
          <p:spPr>
            <a:xfrm>
              <a:off x="12704210" y="12735081"/>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29m</a:t>
              </a:r>
              <a:endParaRPr lang="ko-KR" altLang="en-US" sz="1100" b="1" dirty="0">
                <a:solidFill>
                  <a:schemeClr val="tx1"/>
                </a:solidFill>
                <a:latin typeface="맑은 고딕" pitchFamily="50" charset="-127"/>
                <a:ea typeface="맑은 고딕" pitchFamily="50" charset="-127"/>
              </a:endParaRPr>
            </a:p>
          </p:txBody>
        </p:sp>
        <p:sp>
          <p:nvSpPr>
            <p:cNvPr id="21" name="TextBox 51"/>
            <p:cNvSpPr txBox="1"/>
            <p:nvPr/>
          </p:nvSpPr>
          <p:spPr>
            <a:xfrm>
              <a:off x="12465944" y="12041074"/>
              <a:ext cx="1198414"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33.5m</a:t>
              </a:r>
              <a:endParaRPr lang="ko-KR" altLang="en-US" sz="1100" b="1" dirty="0">
                <a:solidFill>
                  <a:schemeClr val="tx1"/>
                </a:solidFill>
                <a:latin typeface="맑은 고딕" pitchFamily="50" charset="-127"/>
                <a:ea typeface="맑은 고딕" pitchFamily="50" charset="-127"/>
              </a:endParaRPr>
            </a:p>
          </p:txBody>
        </p:sp>
        <p:sp>
          <p:nvSpPr>
            <p:cNvPr id="22" name="TextBox 52"/>
            <p:cNvSpPr txBox="1"/>
            <p:nvPr/>
          </p:nvSpPr>
          <p:spPr>
            <a:xfrm>
              <a:off x="12704209" y="1151560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36m</a:t>
              </a:r>
              <a:endParaRPr lang="ko-KR" altLang="en-US" sz="1100" b="1" dirty="0">
                <a:solidFill>
                  <a:schemeClr val="tx1"/>
                </a:solidFill>
                <a:latin typeface="맑은 고딕" pitchFamily="50" charset="-127"/>
                <a:ea typeface="맑은 고딕" pitchFamily="50" charset="-127"/>
              </a:endParaRPr>
            </a:p>
          </p:txBody>
        </p:sp>
        <p:cxnSp>
          <p:nvCxnSpPr>
            <p:cNvPr id="23" name="직선 연결선 22"/>
            <p:cNvCxnSpPr/>
            <p:nvPr/>
          </p:nvCxnSpPr>
          <p:spPr bwMode="auto">
            <a:xfrm flipV="1">
              <a:off x="14595053" y="17156565"/>
              <a:ext cx="0" cy="5274160"/>
            </a:xfrm>
            <a:prstGeom prst="line">
              <a:avLst/>
            </a:prstGeom>
            <a:noFill/>
            <a:ln w="6350" cap="flat" cmpd="sng" algn="ctr">
              <a:solidFill>
                <a:schemeClr val="tx1"/>
              </a:solidFill>
              <a:prstDash val="sysDot"/>
              <a:round/>
              <a:headEnd type="triangle" w="sm" len="med"/>
              <a:tailEnd type="triangle" w="sm" len="med"/>
            </a:ln>
            <a:effectLst/>
          </p:spPr>
        </p:cxnSp>
        <p:cxnSp>
          <p:nvCxnSpPr>
            <p:cNvPr id="24" name="직선 연결선 23"/>
            <p:cNvCxnSpPr/>
            <p:nvPr/>
          </p:nvCxnSpPr>
          <p:spPr bwMode="auto">
            <a:xfrm>
              <a:off x="14172115" y="16849462"/>
              <a:ext cx="2885087" cy="0"/>
            </a:xfrm>
            <a:prstGeom prst="line">
              <a:avLst/>
            </a:prstGeom>
            <a:noFill/>
            <a:ln w="9525" cap="flat" cmpd="sng" algn="ctr">
              <a:solidFill>
                <a:schemeClr val="tx1"/>
              </a:solidFill>
              <a:prstDash val="solid"/>
              <a:round/>
              <a:headEnd type="none" w="med" len="med"/>
              <a:tailEnd type="none" w="med" len="med"/>
            </a:ln>
            <a:effectLst/>
          </p:spPr>
        </p:cxnSp>
        <p:sp>
          <p:nvSpPr>
            <p:cNvPr id="25" name="TextBox 43"/>
            <p:cNvSpPr txBox="1"/>
            <p:nvPr/>
          </p:nvSpPr>
          <p:spPr>
            <a:xfrm>
              <a:off x="12868420" y="1657392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a:solidFill>
                    <a:schemeClr val="tx1"/>
                  </a:solidFill>
                  <a:latin typeface="맑은 고딕" pitchFamily="50" charset="-127"/>
                  <a:ea typeface="맑은 고딕" pitchFamily="50" charset="-127"/>
                </a:rPr>
                <a:t>2</a:t>
              </a:r>
              <a:r>
                <a:rPr lang="en-US" altLang="ko-KR" sz="1100" b="1" dirty="0" smtClean="0">
                  <a:solidFill>
                    <a:schemeClr val="tx1"/>
                  </a:solidFill>
                  <a:latin typeface="맑은 고딕" pitchFamily="50" charset="-127"/>
                  <a:ea typeface="맑은 고딕" pitchFamily="50" charset="-127"/>
                </a:rPr>
                <a:t>m</a:t>
              </a:r>
              <a:endParaRPr lang="ko-KR" altLang="en-US" sz="1100" b="1" dirty="0">
                <a:solidFill>
                  <a:schemeClr val="tx1"/>
                </a:solidFill>
                <a:latin typeface="맑은 고딕" pitchFamily="50" charset="-127"/>
                <a:ea typeface="맑은 고딕" pitchFamily="50" charset="-127"/>
              </a:endParaRPr>
            </a:p>
          </p:txBody>
        </p:sp>
      </p:grpSp>
      <p:sp>
        <p:nvSpPr>
          <p:cNvPr id="28" name="직사각형 27"/>
          <p:cNvSpPr/>
          <p:nvPr/>
        </p:nvSpPr>
        <p:spPr>
          <a:xfrm>
            <a:off x="-5047" y="6598934"/>
            <a:ext cx="10708399" cy="497923"/>
          </a:xfrm>
          <a:prstGeom prst="rect">
            <a:avLst/>
          </a:prstGeom>
          <a:gradFill>
            <a:gsLst>
              <a:gs pos="0">
                <a:schemeClr val="bg2">
                  <a:lumMod val="50000"/>
                </a:schemeClr>
              </a:gs>
              <a:gs pos="50000">
                <a:schemeClr val="bg2">
                  <a:lumMod val="90000"/>
                </a:schemeClr>
              </a:gs>
              <a:gs pos="100000">
                <a:schemeClr val="bg1">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29" name="그룹 28"/>
          <p:cNvGrpSpPr/>
          <p:nvPr/>
        </p:nvGrpSpPr>
        <p:grpSpPr>
          <a:xfrm>
            <a:off x="-2070124" y="3789229"/>
            <a:ext cx="15553728" cy="533489"/>
            <a:chOff x="-3552289" y="5929330"/>
            <a:chExt cx="15179044" cy="428629"/>
          </a:xfrm>
          <a:solidFill>
            <a:schemeClr val="tx2">
              <a:lumMod val="20000"/>
              <a:lumOff val="80000"/>
              <a:alpha val="44000"/>
            </a:schemeClr>
          </a:solidFill>
        </p:grpSpPr>
        <p:sp>
          <p:nvSpPr>
            <p:cNvPr id="30" name="자유형 29"/>
            <p:cNvSpPr/>
            <p:nvPr/>
          </p:nvSpPr>
          <p:spPr>
            <a:xfrm>
              <a:off x="-785851" y="5929331"/>
              <a:ext cx="9699329"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1" name="자유형 30"/>
            <p:cNvSpPr/>
            <p:nvPr/>
          </p:nvSpPr>
          <p:spPr>
            <a:xfrm>
              <a:off x="-1571668" y="5929330"/>
              <a:ext cx="13057876"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2" name="자유형 31"/>
            <p:cNvSpPr/>
            <p:nvPr/>
          </p:nvSpPr>
          <p:spPr>
            <a:xfrm>
              <a:off x="-3552289" y="5929330"/>
              <a:ext cx="15179044"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3" name="자유형 32"/>
            <p:cNvSpPr/>
            <p:nvPr/>
          </p:nvSpPr>
          <p:spPr>
            <a:xfrm>
              <a:off x="-1936001" y="5929330"/>
              <a:ext cx="12789750"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grpSp>
      <p:sp>
        <p:nvSpPr>
          <p:cNvPr id="37" name="TextBox 155"/>
          <p:cNvSpPr txBox="1"/>
          <p:nvPr/>
        </p:nvSpPr>
        <p:spPr>
          <a:xfrm>
            <a:off x="3800503" y="4428703"/>
            <a:ext cx="569055" cy="369331"/>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(10m) </a:t>
            </a:r>
          </a:p>
        </p:txBody>
      </p:sp>
      <p:grpSp>
        <p:nvGrpSpPr>
          <p:cNvPr id="43" name="그룹 42"/>
          <p:cNvGrpSpPr/>
          <p:nvPr/>
        </p:nvGrpSpPr>
        <p:grpSpPr>
          <a:xfrm>
            <a:off x="3805243" y="2544422"/>
            <a:ext cx="1850438" cy="4238812"/>
            <a:chOff x="3214678" y="3357562"/>
            <a:chExt cx="3716811" cy="8514118"/>
          </a:xfrm>
        </p:grpSpPr>
        <p:cxnSp>
          <p:nvCxnSpPr>
            <p:cNvPr id="44" name="직선 연결선 43"/>
            <p:cNvCxnSpPr/>
            <p:nvPr/>
          </p:nvCxnSpPr>
          <p:spPr>
            <a:xfrm>
              <a:off x="4429124" y="3357562"/>
              <a:ext cx="0" cy="8001056"/>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776791" y="11408029"/>
              <a:ext cx="2154698" cy="463651"/>
            </a:xfrm>
            <a:prstGeom prst="rect">
              <a:avLst/>
            </a:prstGeom>
            <a:noFill/>
          </p:spPr>
          <p:txBody>
            <a:bodyPr wrap="none" rtlCol="0">
              <a:spAutoFit/>
            </a:bodyPr>
            <a:lstStyle/>
            <a:p>
              <a:r>
                <a:rPr lang="en-US" altLang="ko-KR" sz="900" dirty="0" smtClean="0"/>
                <a:t>Weight (100 kg) </a:t>
              </a:r>
              <a:endParaRPr lang="ko-KR" altLang="en-US" sz="900" dirty="0"/>
            </a:p>
          </p:txBody>
        </p:sp>
        <p:grpSp>
          <p:nvGrpSpPr>
            <p:cNvPr id="46" name="그룹 98"/>
            <p:cNvGrpSpPr/>
            <p:nvPr/>
          </p:nvGrpSpPr>
          <p:grpSpPr>
            <a:xfrm>
              <a:off x="4014784" y="11358618"/>
              <a:ext cx="813926" cy="326435"/>
              <a:chOff x="5316385" y="10389241"/>
              <a:chExt cx="813926" cy="326435"/>
            </a:xfrm>
          </p:grpSpPr>
          <p:sp>
            <p:nvSpPr>
              <p:cNvPr id="56" name="원통 55"/>
              <p:cNvSpPr/>
              <p:nvPr/>
            </p:nvSpPr>
            <p:spPr>
              <a:xfrm rot="19871420">
                <a:off x="5316385" y="10389241"/>
                <a:ext cx="406522" cy="22894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7" name="원통 56"/>
              <p:cNvSpPr/>
              <p:nvPr/>
            </p:nvSpPr>
            <p:spPr>
              <a:xfrm rot="2348618">
                <a:off x="5656896" y="10399749"/>
                <a:ext cx="473415" cy="210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8" name="원통 57"/>
              <p:cNvSpPr/>
              <p:nvPr/>
            </p:nvSpPr>
            <p:spPr>
              <a:xfrm>
                <a:off x="5429256" y="10429924"/>
                <a:ext cx="500066" cy="2857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sp>
          <p:nvSpPr>
            <p:cNvPr id="47" name="모서리가 둥근 직사각형 46"/>
            <p:cNvSpPr/>
            <p:nvPr/>
          </p:nvSpPr>
          <p:spPr>
            <a:xfrm>
              <a:off x="4286248" y="6424448"/>
              <a:ext cx="142877" cy="4286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48" name="모서리가 둥근 직사각형 47"/>
            <p:cNvSpPr/>
            <p:nvPr/>
          </p:nvSpPr>
          <p:spPr>
            <a:xfrm>
              <a:off x="4286248" y="7322371"/>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49" name="모서리가 둥근 직사각형 48"/>
            <p:cNvSpPr/>
            <p:nvPr/>
          </p:nvSpPr>
          <p:spPr>
            <a:xfrm>
              <a:off x="4286248" y="8501098"/>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50" name="모서리가 둥근 직사각형 49"/>
            <p:cNvSpPr/>
            <p:nvPr/>
          </p:nvSpPr>
          <p:spPr>
            <a:xfrm>
              <a:off x="4286248" y="9679825"/>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51" name="모서리가 둥근 직사각형 50"/>
            <p:cNvSpPr/>
            <p:nvPr/>
          </p:nvSpPr>
          <p:spPr>
            <a:xfrm>
              <a:off x="4286248" y="10858552"/>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52" name="TextBox 155"/>
            <p:cNvSpPr txBox="1"/>
            <p:nvPr/>
          </p:nvSpPr>
          <p:spPr>
            <a:xfrm>
              <a:off x="3357555" y="6215082"/>
              <a:ext cx="928693"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(5m) </a:t>
              </a:r>
            </a:p>
          </p:txBody>
        </p:sp>
        <p:sp>
          <p:nvSpPr>
            <p:cNvPr id="53" name="TextBox 155"/>
            <p:cNvSpPr txBox="1"/>
            <p:nvPr/>
          </p:nvSpPr>
          <p:spPr>
            <a:xfrm>
              <a:off x="3214678" y="8299434"/>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(20m) </a:t>
              </a:r>
            </a:p>
          </p:txBody>
        </p:sp>
        <p:sp>
          <p:nvSpPr>
            <p:cNvPr id="54" name="TextBox 155"/>
            <p:cNvSpPr txBox="1"/>
            <p:nvPr/>
          </p:nvSpPr>
          <p:spPr>
            <a:xfrm>
              <a:off x="3214678" y="9442444"/>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(30m) </a:t>
              </a:r>
            </a:p>
          </p:txBody>
        </p:sp>
        <p:sp>
          <p:nvSpPr>
            <p:cNvPr id="55" name="TextBox 155"/>
            <p:cNvSpPr txBox="1"/>
            <p:nvPr/>
          </p:nvSpPr>
          <p:spPr>
            <a:xfrm>
              <a:off x="3214678" y="10656887"/>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(40m) </a:t>
              </a:r>
            </a:p>
          </p:txBody>
        </p:sp>
      </p:grpSp>
      <p:sp>
        <p:nvSpPr>
          <p:cNvPr id="59"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The IORS : Cellar Deck </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62" name="TextBox 61"/>
          <p:cNvSpPr txBox="1"/>
          <p:nvPr/>
        </p:nvSpPr>
        <p:spPr>
          <a:xfrm>
            <a:off x="808095" y="2137261"/>
            <a:ext cx="1010213"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Cellar Deck</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67" name="직사각형 66"/>
          <p:cNvSpPr/>
          <p:nvPr/>
        </p:nvSpPr>
        <p:spPr>
          <a:xfrm>
            <a:off x="4804003" y="5026174"/>
            <a:ext cx="5457463" cy="830997"/>
          </a:xfrm>
          <a:prstGeom prst="rect">
            <a:avLst/>
          </a:prstGeom>
        </p:spPr>
        <p:txBody>
          <a:bodyPr wrap="square">
            <a:spAutoFit/>
          </a:bodyPr>
          <a:lstStyle/>
          <a:p>
            <a:pPr marR="0" lvl="0" defTabSz="914400" eaLnBrk="1" fontAlgn="auto" latinLnBrk="0" hangingPunct="1">
              <a:lnSpc>
                <a:spcPct val="150000"/>
              </a:lnSpc>
              <a:spcBef>
                <a:spcPts val="0"/>
              </a:spcBef>
              <a:spcAft>
                <a:spcPts val="0"/>
              </a:spcAft>
              <a:buClrTx/>
              <a:buSzTx/>
              <a:buFont typeface="Wingdings" pitchFamily="2" charset="2"/>
              <a:buChar char="§"/>
              <a:tabLst/>
              <a:defRPr/>
            </a:pPr>
            <a:r>
              <a:rPr kumimoji="0" lang="en-US" altLang="ko-KR"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Diesel generator, </a:t>
            </a:r>
            <a:r>
              <a:rPr kumimoji="0" lang="en-US" altLang="ko-KR" sz="16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desalinator</a:t>
            </a:r>
            <a:r>
              <a:rPr kumimoji="0" lang="en-US" altLang="ko-KR"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water purifier</a:t>
            </a:r>
          </a:p>
          <a:p>
            <a:pPr marR="0" lvl="0" defTabSz="914400" eaLnBrk="1" fontAlgn="auto" latinLnBrk="0" hangingPunct="1">
              <a:lnSpc>
                <a:spcPct val="150000"/>
              </a:lnSpc>
              <a:spcBef>
                <a:spcPts val="0"/>
              </a:spcBef>
              <a:spcAft>
                <a:spcPts val="0"/>
              </a:spcAft>
              <a:buClrTx/>
              <a:buSzTx/>
              <a:buFont typeface="Wingdings" pitchFamily="2" charset="2"/>
              <a:buChar char="§"/>
              <a:tabLst/>
              <a:defRPr/>
            </a:pPr>
            <a:r>
              <a:rPr kumimoji="0" lang="en-US" altLang="ko-KR"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Small boat and underwater activity supporting equipments </a:t>
            </a:r>
          </a:p>
        </p:txBody>
      </p:sp>
      <p:pic>
        <p:nvPicPr>
          <p:cNvPr id="69" name="Picture 2" descr="J:\Work pictures\이어도\2004년\이어도 기지 사진\3. Cellar Deck\디젤 발전기\PA110109.JPG"/>
          <p:cNvPicPr>
            <a:picLocks noChangeAspect="1" noChangeArrowheads="1"/>
          </p:cNvPicPr>
          <p:nvPr/>
        </p:nvPicPr>
        <p:blipFill>
          <a:blip r:embed="rId5" cstate="print"/>
          <a:srcRect/>
          <a:stretch>
            <a:fillRect/>
          </a:stretch>
        </p:blipFill>
        <p:spPr bwMode="auto">
          <a:xfrm>
            <a:off x="6498828" y="166960"/>
            <a:ext cx="1939766" cy="1454825"/>
          </a:xfrm>
          <a:prstGeom prst="rect">
            <a:avLst/>
          </a:prstGeom>
          <a:noFill/>
        </p:spPr>
      </p:pic>
      <p:pic>
        <p:nvPicPr>
          <p:cNvPr id="70" name="Picture 4" descr="J:\Work pictures\이어도\2004년\이어도 기지 사진\3. Cellar Deck\Fog Horn\0614-7 038.jpg"/>
          <p:cNvPicPr>
            <a:picLocks noChangeAspect="1" noChangeArrowheads="1"/>
          </p:cNvPicPr>
          <p:nvPr/>
        </p:nvPicPr>
        <p:blipFill>
          <a:blip r:embed="rId6" cstate="print"/>
          <a:srcRect/>
          <a:stretch>
            <a:fillRect/>
          </a:stretch>
        </p:blipFill>
        <p:spPr bwMode="auto">
          <a:xfrm>
            <a:off x="6282302" y="1707334"/>
            <a:ext cx="2182237" cy="1454825"/>
          </a:xfrm>
          <a:prstGeom prst="rect">
            <a:avLst/>
          </a:prstGeom>
          <a:noFill/>
        </p:spPr>
      </p:pic>
      <p:pic>
        <p:nvPicPr>
          <p:cNvPr id="71" name="Picture 5" descr="J:\Work pictures\이어도\2004년\이어도 기지 사진\3. Cellar Deck\CTD 윈치\529사진 004.jpg"/>
          <p:cNvPicPr>
            <a:picLocks noChangeAspect="1" noChangeArrowheads="1"/>
          </p:cNvPicPr>
          <p:nvPr/>
        </p:nvPicPr>
        <p:blipFill>
          <a:blip r:embed="rId7" cstate="print"/>
          <a:srcRect/>
          <a:stretch>
            <a:fillRect/>
          </a:stretch>
        </p:blipFill>
        <p:spPr bwMode="auto">
          <a:xfrm>
            <a:off x="8529982" y="1717452"/>
            <a:ext cx="2182238" cy="1454825"/>
          </a:xfrm>
          <a:prstGeom prst="rect">
            <a:avLst/>
          </a:prstGeom>
          <a:noFill/>
        </p:spPr>
      </p:pic>
      <p:sp>
        <p:nvSpPr>
          <p:cNvPr id="14336" name="Rectangle 4"/>
          <p:cNvSpPr>
            <a:spLocks noChangeArrowheads="1"/>
          </p:cNvSpPr>
          <p:nvPr/>
        </p:nvSpPr>
        <p:spPr bwMode="auto">
          <a:xfrm>
            <a:off x="0" y="0"/>
            <a:ext cx="1069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14339" name="_x215287576" descr="EMB00001344b86a"/>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515052" y="161527"/>
            <a:ext cx="2197168" cy="1460258"/>
          </a:xfrm>
          <a:prstGeom prst="rect">
            <a:avLst/>
          </a:prstGeom>
          <a:noFill/>
          <a:extLst>
            <a:ext uri="{909E8E84-426E-40DD-AFC4-6F175D3DCCD1}">
              <a14:hiddenFill xmlns="" xmlns:a14="http://schemas.microsoft.com/office/drawing/2010/main">
                <a:solidFill>
                  <a:srgbClr val="FFFFFF"/>
                </a:solidFill>
              </a14:hiddenFill>
            </a:ext>
          </a:extLst>
        </p:spPr>
      </p:pic>
      <p:sp>
        <p:nvSpPr>
          <p:cNvPr id="14337" name="Rectangle 7"/>
          <p:cNvSpPr>
            <a:spLocks noChangeArrowheads="1"/>
          </p:cNvSpPr>
          <p:nvPr/>
        </p:nvSpPr>
        <p:spPr bwMode="auto">
          <a:xfrm>
            <a:off x="0" y="0"/>
            <a:ext cx="1069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14342" name="_x222506824" descr="EMB00001344b89a"/>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150751" y="3248792"/>
            <a:ext cx="2288119" cy="12873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047780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5047" y="4002624"/>
            <a:ext cx="10708399" cy="3094233"/>
          </a:xfrm>
          <a:prstGeom prst="rect">
            <a:avLst/>
          </a:prstGeom>
          <a:gradFill>
            <a:gsLst>
              <a:gs pos="0">
                <a:schemeClr val="tx2">
                  <a:lumMod val="60000"/>
                  <a:lumOff val="40000"/>
                </a:schemeClr>
              </a:gs>
              <a:gs pos="50000">
                <a:schemeClr val="tx2">
                  <a:lumMod val="40000"/>
                  <a:lumOff val="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3" name="그룹 2"/>
          <p:cNvGrpSpPr/>
          <p:nvPr/>
        </p:nvGrpSpPr>
        <p:grpSpPr>
          <a:xfrm>
            <a:off x="1818308" y="872837"/>
            <a:ext cx="4439115" cy="5755564"/>
            <a:chOff x="12465944" y="10870045"/>
            <a:chExt cx="8916457" cy="11560680"/>
          </a:xfrm>
        </p:grpSpPr>
        <p:grpSp>
          <p:nvGrpSpPr>
            <p:cNvPr id="4" name="그룹 71"/>
            <p:cNvGrpSpPr/>
            <p:nvPr/>
          </p:nvGrpSpPr>
          <p:grpSpPr>
            <a:xfrm>
              <a:off x="15287272" y="10870045"/>
              <a:ext cx="6095129" cy="6274534"/>
              <a:chOff x="4743332" y="6557895"/>
              <a:chExt cx="20738304" cy="19802200"/>
            </a:xfrm>
          </p:grpSpPr>
          <p:pic>
            <p:nvPicPr>
              <p:cNvPr id="26" name="Picture 2" descr="C:\Users\JM\Desktop\DSC_8458.png"/>
              <p:cNvPicPr>
                <a:picLocks noChangeAspect="1" noChangeArrowheads="1"/>
              </p:cNvPicPr>
              <p:nvPr/>
            </p:nvPicPr>
            <p:blipFill>
              <a:blip r:embed="rId3" cstate="print"/>
              <a:srcRect l="18613" t="3503" r="20471" b="8917"/>
              <a:stretch>
                <a:fillRect/>
              </a:stretch>
            </p:blipFill>
            <p:spPr bwMode="auto">
              <a:xfrm>
                <a:off x="4743332" y="6557895"/>
                <a:ext cx="20738304" cy="19802200"/>
              </a:xfrm>
              <a:prstGeom prst="rect">
                <a:avLst/>
              </a:prstGeom>
              <a:noFill/>
            </p:spPr>
          </p:pic>
          <p:pic>
            <p:nvPicPr>
              <p:cNvPr id="27" name="Picture 2" descr="C:\Users\JM\Desktop\사본 -기지전경2(모모새).png"/>
              <p:cNvPicPr>
                <a:picLocks noChangeAspect="1" noChangeArrowheads="1"/>
              </p:cNvPicPr>
              <p:nvPr/>
            </p:nvPicPr>
            <p:blipFill>
              <a:blip r:embed="rId4" cstate="print"/>
              <a:srcRect/>
              <a:stretch>
                <a:fillRect/>
              </a:stretch>
            </p:blipFill>
            <p:spPr bwMode="auto">
              <a:xfrm>
                <a:off x="9282041" y="8046996"/>
                <a:ext cx="573087" cy="2206625"/>
              </a:xfrm>
              <a:prstGeom prst="rect">
                <a:avLst/>
              </a:prstGeom>
              <a:noFill/>
            </p:spPr>
          </p:pic>
        </p:grpSp>
        <p:cxnSp>
          <p:nvCxnSpPr>
            <p:cNvPr id="5" name="직선 연결선 4"/>
            <p:cNvCxnSpPr/>
            <p:nvPr/>
          </p:nvCxnSpPr>
          <p:spPr bwMode="auto">
            <a:xfrm>
              <a:off x="14172115" y="16234747"/>
              <a:ext cx="2885087" cy="0"/>
            </a:xfrm>
            <a:prstGeom prst="line">
              <a:avLst/>
            </a:prstGeom>
            <a:noFill/>
            <a:ln w="9525" cap="flat" cmpd="sng" algn="ctr">
              <a:solidFill>
                <a:schemeClr val="tx1"/>
              </a:solidFill>
              <a:prstDash val="solid"/>
              <a:round/>
              <a:headEnd type="none" w="med" len="med"/>
              <a:tailEnd type="none" w="med" len="med"/>
            </a:ln>
            <a:effectLst/>
          </p:spPr>
        </p:cxnSp>
        <p:cxnSp>
          <p:nvCxnSpPr>
            <p:cNvPr id="6" name="직선 연결선 5"/>
            <p:cNvCxnSpPr/>
            <p:nvPr/>
          </p:nvCxnSpPr>
          <p:spPr bwMode="auto">
            <a:xfrm flipV="1">
              <a:off x="15968106" y="16280019"/>
              <a:ext cx="0" cy="837527"/>
            </a:xfrm>
            <a:prstGeom prst="line">
              <a:avLst/>
            </a:prstGeom>
            <a:noFill/>
            <a:ln w="6350" cap="flat" cmpd="sng" algn="ctr">
              <a:solidFill>
                <a:schemeClr val="tx1"/>
              </a:solidFill>
              <a:prstDash val="sysDot"/>
              <a:round/>
              <a:headEnd type="triangle" w="sm" len="med"/>
              <a:tailEnd type="triangle" w="sm" len="med"/>
            </a:ln>
            <a:effectLst/>
          </p:spPr>
        </p:cxnSp>
        <p:sp>
          <p:nvSpPr>
            <p:cNvPr id="7" name="TextBox 43"/>
            <p:cNvSpPr txBox="1"/>
            <p:nvPr/>
          </p:nvSpPr>
          <p:spPr>
            <a:xfrm>
              <a:off x="12868420" y="1597201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8m</a:t>
              </a:r>
              <a:endParaRPr lang="ko-KR" altLang="en-US" sz="1100" b="1" dirty="0">
                <a:solidFill>
                  <a:schemeClr val="tx1"/>
                </a:solidFill>
                <a:latin typeface="맑은 고딕" pitchFamily="50" charset="-127"/>
                <a:ea typeface="맑은 고딕" pitchFamily="50" charset="-127"/>
              </a:endParaRPr>
            </a:p>
          </p:txBody>
        </p:sp>
        <p:cxnSp>
          <p:nvCxnSpPr>
            <p:cNvPr id="8" name="직선 연결선 7"/>
            <p:cNvCxnSpPr/>
            <p:nvPr/>
          </p:nvCxnSpPr>
          <p:spPr bwMode="auto">
            <a:xfrm>
              <a:off x="13985555" y="15035045"/>
              <a:ext cx="3113639" cy="0"/>
            </a:xfrm>
            <a:prstGeom prst="line">
              <a:avLst/>
            </a:prstGeom>
            <a:noFill/>
            <a:ln w="9525" cap="flat" cmpd="sng" algn="ctr">
              <a:solidFill>
                <a:schemeClr val="tx1"/>
              </a:solidFill>
              <a:prstDash val="solid"/>
              <a:round/>
              <a:headEnd type="none" w="med" len="med"/>
              <a:tailEnd type="none" w="med" len="med"/>
            </a:ln>
            <a:effectLst/>
          </p:spPr>
        </p:cxnSp>
        <p:cxnSp>
          <p:nvCxnSpPr>
            <p:cNvPr id="9" name="직선 연결선 8"/>
            <p:cNvCxnSpPr/>
            <p:nvPr/>
          </p:nvCxnSpPr>
          <p:spPr bwMode="auto">
            <a:xfrm>
              <a:off x="13774145" y="13790073"/>
              <a:ext cx="3094093" cy="0"/>
            </a:xfrm>
            <a:prstGeom prst="line">
              <a:avLst/>
            </a:prstGeom>
            <a:noFill/>
            <a:ln w="9525" cap="flat" cmpd="sng" algn="ctr">
              <a:solidFill>
                <a:schemeClr val="tx1"/>
              </a:solidFill>
              <a:prstDash val="solid"/>
              <a:round/>
              <a:headEnd type="none" w="med" len="med"/>
              <a:tailEnd type="none" w="med" len="med"/>
            </a:ln>
            <a:effectLst/>
          </p:spPr>
        </p:cxnSp>
        <p:cxnSp>
          <p:nvCxnSpPr>
            <p:cNvPr id="10" name="직선 연결선 9"/>
            <p:cNvCxnSpPr/>
            <p:nvPr/>
          </p:nvCxnSpPr>
          <p:spPr bwMode="auto">
            <a:xfrm>
              <a:off x="13774145" y="12975180"/>
              <a:ext cx="2590185" cy="0"/>
            </a:xfrm>
            <a:prstGeom prst="line">
              <a:avLst/>
            </a:prstGeom>
            <a:noFill/>
            <a:ln w="9525" cap="flat" cmpd="sng" algn="ctr">
              <a:solidFill>
                <a:schemeClr val="tx1"/>
              </a:solidFill>
              <a:prstDash val="solid"/>
              <a:round/>
              <a:headEnd type="none" w="med" len="med"/>
              <a:tailEnd type="none" w="med" len="med"/>
            </a:ln>
            <a:effectLst/>
          </p:spPr>
        </p:cxnSp>
        <p:cxnSp>
          <p:nvCxnSpPr>
            <p:cNvPr id="11" name="직선 연결선 10"/>
            <p:cNvCxnSpPr/>
            <p:nvPr/>
          </p:nvCxnSpPr>
          <p:spPr bwMode="auto">
            <a:xfrm>
              <a:off x="13774145" y="12228196"/>
              <a:ext cx="2590187" cy="0"/>
            </a:xfrm>
            <a:prstGeom prst="line">
              <a:avLst/>
            </a:prstGeom>
            <a:noFill/>
            <a:ln w="9525" cap="flat" cmpd="sng" algn="ctr">
              <a:solidFill>
                <a:schemeClr val="tx1"/>
              </a:solidFill>
              <a:prstDash val="solid"/>
              <a:round/>
              <a:headEnd type="none" w="med" len="med"/>
              <a:tailEnd type="none" w="med" len="med"/>
            </a:ln>
            <a:effectLst/>
          </p:spPr>
        </p:cxnSp>
        <p:cxnSp>
          <p:nvCxnSpPr>
            <p:cNvPr id="12" name="직선 연결선 11"/>
            <p:cNvCxnSpPr/>
            <p:nvPr/>
          </p:nvCxnSpPr>
          <p:spPr bwMode="auto">
            <a:xfrm>
              <a:off x="13774145" y="11843387"/>
              <a:ext cx="5340676" cy="0"/>
            </a:xfrm>
            <a:prstGeom prst="line">
              <a:avLst/>
            </a:prstGeom>
            <a:noFill/>
            <a:ln w="9525" cap="flat" cmpd="sng" algn="ctr">
              <a:solidFill>
                <a:schemeClr val="tx1"/>
              </a:solidFill>
              <a:prstDash val="solid"/>
              <a:round/>
              <a:headEnd type="none" w="med" len="med"/>
              <a:tailEnd type="none" w="med" len="med"/>
            </a:ln>
            <a:effectLst/>
          </p:spPr>
        </p:cxnSp>
        <p:cxnSp>
          <p:nvCxnSpPr>
            <p:cNvPr id="13" name="직선 연결선 12"/>
            <p:cNvCxnSpPr/>
            <p:nvPr/>
          </p:nvCxnSpPr>
          <p:spPr bwMode="auto">
            <a:xfrm flipV="1">
              <a:off x="15699449" y="15057682"/>
              <a:ext cx="0" cy="2059865"/>
            </a:xfrm>
            <a:prstGeom prst="line">
              <a:avLst/>
            </a:prstGeom>
            <a:noFill/>
            <a:ln w="6350" cap="flat" cmpd="sng" algn="ctr">
              <a:solidFill>
                <a:schemeClr val="tx1"/>
              </a:solidFill>
              <a:prstDash val="sysDot"/>
              <a:round/>
              <a:headEnd type="triangle" w="sm" len="med"/>
              <a:tailEnd type="triangle" w="sm" len="med"/>
            </a:ln>
            <a:effectLst/>
          </p:spPr>
        </p:cxnSp>
        <p:cxnSp>
          <p:nvCxnSpPr>
            <p:cNvPr id="14" name="직선 연결선 13"/>
            <p:cNvCxnSpPr/>
            <p:nvPr/>
          </p:nvCxnSpPr>
          <p:spPr bwMode="auto">
            <a:xfrm flipV="1">
              <a:off x="15417261" y="13812709"/>
              <a:ext cx="0" cy="3304838"/>
            </a:xfrm>
            <a:prstGeom prst="line">
              <a:avLst/>
            </a:prstGeom>
            <a:noFill/>
            <a:ln w="6350" cap="flat" cmpd="sng" algn="ctr">
              <a:solidFill>
                <a:schemeClr val="tx1"/>
              </a:solidFill>
              <a:prstDash val="sysDot"/>
              <a:round/>
              <a:headEnd type="triangle" w="sm" len="med"/>
              <a:tailEnd type="triangle" w="sm" len="med"/>
            </a:ln>
            <a:effectLst/>
          </p:spPr>
        </p:cxnSp>
        <p:cxnSp>
          <p:nvCxnSpPr>
            <p:cNvPr id="15" name="직선 연결선 14"/>
            <p:cNvCxnSpPr/>
            <p:nvPr/>
          </p:nvCxnSpPr>
          <p:spPr bwMode="auto">
            <a:xfrm flipV="1">
              <a:off x="15135073" y="12997817"/>
              <a:ext cx="0" cy="4119730"/>
            </a:xfrm>
            <a:prstGeom prst="line">
              <a:avLst/>
            </a:prstGeom>
            <a:noFill/>
            <a:ln w="6350" cap="flat" cmpd="sng" algn="ctr">
              <a:solidFill>
                <a:schemeClr val="tx1"/>
              </a:solidFill>
              <a:prstDash val="sysDot"/>
              <a:round/>
              <a:headEnd type="triangle" w="sm" len="med"/>
              <a:tailEnd type="triangle" w="sm" len="med"/>
            </a:ln>
            <a:effectLst/>
          </p:spPr>
        </p:cxnSp>
        <p:cxnSp>
          <p:nvCxnSpPr>
            <p:cNvPr id="16" name="직선 연결선 15"/>
            <p:cNvCxnSpPr/>
            <p:nvPr/>
          </p:nvCxnSpPr>
          <p:spPr bwMode="auto">
            <a:xfrm flipV="1">
              <a:off x="14868002" y="12228197"/>
              <a:ext cx="0" cy="4889350"/>
            </a:xfrm>
            <a:prstGeom prst="line">
              <a:avLst/>
            </a:prstGeom>
            <a:noFill/>
            <a:ln w="6350" cap="flat" cmpd="sng" algn="ctr">
              <a:solidFill>
                <a:schemeClr val="tx1"/>
              </a:solidFill>
              <a:prstDash val="sysDot"/>
              <a:round/>
              <a:headEnd type="triangle" w="sm" len="med"/>
              <a:tailEnd type="triangle" w="sm" len="med"/>
            </a:ln>
            <a:effectLst/>
          </p:spPr>
        </p:cxnSp>
        <p:cxnSp>
          <p:nvCxnSpPr>
            <p:cNvPr id="17" name="직선 연결선 16"/>
            <p:cNvCxnSpPr/>
            <p:nvPr/>
          </p:nvCxnSpPr>
          <p:spPr bwMode="auto">
            <a:xfrm flipV="1">
              <a:off x="14595053" y="11843387"/>
              <a:ext cx="0" cy="5274160"/>
            </a:xfrm>
            <a:prstGeom prst="line">
              <a:avLst/>
            </a:prstGeom>
            <a:noFill/>
            <a:ln w="6350" cap="flat" cmpd="sng" algn="ctr">
              <a:solidFill>
                <a:schemeClr val="tx1"/>
              </a:solidFill>
              <a:prstDash val="sysDot"/>
              <a:round/>
              <a:headEnd type="triangle" w="sm" len="med"/>
              <a:tailEnd type="triangle" w="sm" len="med"/>
            </a:ln>
            <a:effectLst/>
          </p:spPr>
        </p:cxnSp>
        <p:sp>
          <p:nvSpPr>
            <p:cNvPr id="18" name="TextBox 43"/>
            <p:cNvSpPr txBox="1"/>
            <p:nvPr/>
          </p:nvSpPr>
          <p:spPr>
            <a:xfrm>
              <a:off x="12704210" y="14794946"/>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16m</a:t>
              </a:r>
              <a:endParaRPr lang="ko-KR" altLang="en-US" sz="1100" b="1" dirty="0">
                <a:solidFill>
                  <a:schemeClr val="tx1"/>
                </a:solidFill>
                <a:latin typeface="맑은 고딕" pitchFamily="50" charset="-127"/>
                <a:ea typeface="맑은 고딕" pitchFamily="50" charset="-127"/>
              </a:endParaRPr>
            </a:p>
          </p:txBody>
        </p:sp>
        <p:sp>
          <p:nvSpPr>
            <p:cNvPr id="19" name="TextBox 44"/>
            <p:cNvSpPr txBox="1"/>
            <p:nvPr/>
          </p:nvSpPr>
          <p:spPr>
            <a:xfrm>
              <a:off x="12704210" y="1354997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24m</a:t>
              </a:r>
              <a:endParaRPr lang="ko-KR" altLang="en-US" sz="1100" b="1" dirty="0">
                <a:solidFill>
                  <a:schemeClr val="tx1"/>
                </a:solidFill>
                <a:latin typeface="맑은 고딕" pitchFamily="50" charset="-127"/>
                <a:ea typeface="맑은 고딕" pitchFamily="50" charset="-127"/>
              </a:endParaRPr>
            </a:p>
          </p:txBody>
        </p:sp>
        <p:sp>
          <p:nvSpPr>
            <p:cNvPr id="20" name="TextBox 45"/>
            <p:cNvSpPr txBox="1"/>
            <p:nvPr/>
          </p:nvSpPr>
          <p:spPr>
            <a:xfrm>
              <a:off x="12704210" y="12735081"/>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29m</a:t>
              </a:r>
              <a:endParaRPr lang="ko-KR" altLang="en-US" sz="1100" b="1" dirty="0">
                <a:solidFill>
                  <a:schemeClr val="tx1"/>
                </a:solidFill>
                <a:latin typeface="맑은 고딕" pitchFamily="50" charset="-127"/>
                <a:ea typeface="맑은 고딕" pitchFamily="50" charset="-127"/>
              </a:endParaRPr>
            </a:p>
          </p:txBody>
        </p:sp>
        <p:sp>
          <p:nvSpPr>
            <p:cNvPr id="21" name="TextBox 51"/>
            <p:cNvSpPr txBox="1"/>
            <p:nvPr/>
          </p:nvSpPr>
          <p:spPr>
            <a:xfrm>
              <a:off x="12465944" y="12041074"/>
              <a:ext cx="1198414"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33.5m</a:t>
              </a:r>
              <a:endParaRPr lang="ko-KR" altLang="en-US" sz="1100" b="1" dirty="0">
                <a:solidFill>
                  <a:schemeClr val="tx1"/>
                </a:solidFill>
                <a:latin typeface="맑은 고딕" pitchFamily="50" charset="-127"/>
                <a:ea typeface="맑은 고딕" pitchFamily="50" charset="-127"/>
              </a:endParaRPr>
            </a:p>
          </p:txBody>
        </p:sp>
        <p:sp>
          <p:nvSpPr>
            <p:cNvPr id="22" name="TextBox 52"/>
            <p:cNvSpPr txBox="1"/>
            <p:nvPr/>
          </p:nvSpPr>
          <p:spPr>
            <a:xfrm>
              <a:off x="12704209" y="1151560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36m</a:t>
              </a:r>
              <a:endParaRPr lang="ko-KR" altLang="en-US" sz="1100" b="1" dirty="0">
                <a:solidFill>
                  <a:schemeClr val="tx1"/>
                </a:solidFill>
                <a:latin typeface="맑은 고딕" pitchFamily="50" charset="-127"/>
                <a:ea typeface="맑은 고딕" pitchFamily="50" charset="-127"/>
              </a:endParaRPr>
            </a:p>
          </p:txBody>
        </p:sp>
        <p:cxnSp>
          <p:nvCxnSpPr>
            <p:cNvPr id="23" name="직선 연결선 22"/>
            <p:cNvCxnSpPr/>
            <p:nvPr/>
          </p:nvCxnSpPr>
          <p:spPr bwMode="auto">
            <a:xfrm flipV="1">
              <a:off x="14595053" y="17156565"/>
              <a:ext cx="0" cy="5274160"/>
            </a:xfrm>
            <a:prstGeom prst="line">
              <a:avLst/>
            </a:prstGeom>
            <a:noFill/>
            <a:ln w="6350" cap="flat" cmpd="sng" algn="ctr">
              <a:solidFill>
                <a:schemeClr val="tx1"/>
              </a:solidFill>
              <a:prstDash val="sysDot"/>
              <a:round/>
              <a:headEnd type="triangle" w="sm" len="med"/>
              <a:tailEnd type="triangle" w="sm" len="med"/>
            </a:ln>
            <a:effectLst/>
          </p:spPr>
        </p:cxnSp>
        <p:cxnSp>
          <p:nvCxnSpPr>
            <p:cNvPr id="24" name="직선 연결선 23"/>
            <p:cNvCxnSpPr/>
            <p:nvPr/>
          </p:nvCxnSpPr>
          <p:spPr bwMode="auto">
            <a:xfrm>
              <a:off x="14172115" y="16849462"/>
              <a:ext cx="2885087" cy="0"/>
            </a:xfrm>
            <a:prstGeom prst="line">
              <a:avLst/>
            </a:prstGeom>
            <a:noFill/>
            <a:ln w="9525" cap="flat" cmpd="sng" algn="ctr">
              <a:solidFill>
                <a:schemeClr val="tx1"/>
              </a:solidFill>
              <a:prstDash val="solid"/>
              <a:round/>
              <a:headEnd type="none" w="med" len="med"/>
              <a:tailEnd type="none" w="med" len="med"/>
            </a:ln>
            <a:effectLst/>
          </p:spPr>
        </p:cxnSp>
        <p:sp>
          <p:nvSpPr>
            <p:cNvPr id="25" name="TextBox 43"/>
            <p:cNvSpPr txBox="1"/>
            <p:nvPr/>
          </p:nvSpPr>
          <p:spPr>
            <a:xfrm>
              <a:off x="12868420" y="1657392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a:solidFill>
                    <a:schemeClr val="tx1"/>
                  </a:solidFill>
                  <a:latin typeface="맑은 고딕" pitchFamily="50" charset="-127"/>
                  <a:ea typeface="맑은 고딕" pitchFamily="50" charset="-127"/>
                </a:rPr>
                <a:t>2</a:t>
              </a:r>
              <a:r>
                <a:rPr lang="en-US" altLang="ko-KR" sz="1100" b="1" dirty="0" smtClean="0">
                  <a:solidFill>
                    <a:schemeClr val="tx1"/>
                  </a:solidFill>
                  <a:latin typeface="맑은 고딕" pitchFamily="50" charset="-127"/>
                  <a:ea typeface="맑은 고딕" pitchFamily="50" charset="-127"/>
                </a:rPr>
                <a:t>m</a:t>
              </a:r>
              <a:endParaRPr lang="ko-KR" altLang="en-US" sz="1100" b="1" dirty="0">
                <a:solidFill>
                  <a:schemeClr val="tx1"/>
                </a:solidFill>
                <a:latin typeface="맑은 고딕" pitchFamily="50" charset="-127"/>
                <a:ea typeface="맑은 고딕" pitchFamily="50" charset="-127"/>
              </a:endParaRPr>
            </a:p>
          </p:txBody>
        </p:sp>
      </p:grpSp>
      <p:sp>
        <p:nvSpPr>
          <p:cNvPr id="28" name="직사각형 27"/>
          <p:cNvSpPr/>
          <p:nvPr/>
        </p:nvSpPr>
        <p:spPr>
          <a:xfrm>
            <a:off x="-5047" y="6598934"/>
            <a:ext cx="10708399" cy="497923"/>
          </a:xfrm>
          <a:prstGeom prst="rect">
            <a:avLst/>
          </a:prstGeom>
          <a:gradFill>
            <a:gsLst>
              <a:gs pos="0">
                <a:schemeClr val="bg2">
                  <a:lumMod val="50000"/>
                </a:schemeClr>
              </a:gs>
              <a:gs pos="50000">
                <a:schemeClr val="bg2">
                  <a:lumMod val="90000"/>
                </a:schemeClr>
              </a:gs>
              <a:gs pos="100000">
                <a:schemeClr val="bg1">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29" name="그룹 28"/>
          <p:cNvGrpSpPr/>
          <p:nvPr/>
        </p:nvGrpSpPr>
        <p:grpSpPr>
          <a:xfrm>
            <a:off x="-2070124" y="3789229"/>
            <a:ext cx="15553728" cy="533489"/>
            <a:chOff x="-3552289" y="5929330"/>
            <a:chExt cx="15179044" cy="428629"/>
          </a:xfrm>
          <a:solidFill>
            <a:schemeClr val="tx2">
              <a:lumMod val="20000"/>
              <a:lumOff val="80000"/>
              <a:alpha val="44000"/>
            </a:schemeClr>
          </a:solidFill>
        </p:grpSpPr>
        <p:sp>
          <p:nvSpPr>
            <p:cNvPr id="30" name="자유형 29"/>
            <p:cNvSpPr/>
            <p:nvPr/>
          </p:nvSpPr>
          <p:spPr>
            <a:xfrm>
              <a:off x="-785851" y="5929331"/>
              <a:ext cx="9699329"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1" name="자유형 30"/>
            <p:cNvSpPr/>
            <p:nvPr/>
          </p:nvSpPr>
          <p:spPr>
            <a:xfrm>
              <a:off x="-1571668" y="5929330"/>
              <a:ext cx="13057876"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2" name="자유형 31"/>
            <p:cNvSpPr/>
            <p:nvPr/>
          </p:nvSpPr>
          <p:spPr>
            <a:xfrm>
              <a:off x="-3552289" y="5929330"/>
              <a:ext cx="15179044"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3" name="자유형 32"/>
            <p:cNvSpPr/>
            <p:nvPr/>
          </p:nvSpPr>
          <p:spPr>
            <a:xfrm>
              <a:off x="-1936001" y="5929330"/>
              <a:ext cx="12789750"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grpSp>
      <p:sp>
        <p:nvSpPr>
          <p:cNvPr id="37" name="TextBox 155"/>
          <p:cNvSpPr txBox="1"/>
          <p:nvPr/>
        </p:nvSpPr>
        <p:spPr>
          <a:xfrm>
            <a:off x="3800503" y="4428703"/>
            <a:ext cx="569055" cy="369331"/>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(10m) </a:t>
            </a:r>
          </a:p>
        </p:txBody>
      </p:sp>
      <p:grpSp>
        <p:nvGrpSpPr>
          <p:cNvPr id="43" name="그룹 42"/>
          <p:cNvGrpSpPr/>
          <p:nvPr/>
        </p:nvGrpSpPr>
        <p:grpSpPr>
          <a:xfrm>
            <a:off x="3805243" y="2544422"/>
            <a:ext cx="1850438" cy="4238812"/>
            <a:chOff x="3214678" y="3357562"/>
            <a:chExt cx="3716811" cy="8514118"/>
          </a:xfrm>
        </p:grpSpPr>
        <p:cxnSp>
          <p:nvCxnSpPr>
            <p:cNvPr id="44" name="직선 연결선 43"/>
            <p:cNvCxnSpPr/>
            <p:nvPr/>
          </p:nvCxnSpPr>
          <p:spPr>
            <a:xfrm>
              <a:off x="4429124" y="3357562"/>
              <a:ext cx="0" cy="8001056"/>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776791" y="11408029"/>
              <a:ext cx="2154698" cy="463651"/>
            </a:xfrm>
            <a:prstGeom prst="rect">
              <a:avLst/>
            </a:prstGeom>
            <a:noFill/>
          </p:spPr>
          <p:txBody>
            <a:bodyPr wrap="none" rtlCol="0">
              <a:spAutoFit/>
            </a:bodyPr>
            <a:lstStyle/>
            <a:p>
              <a:r>
                <a:rPr lang="en-US" altLang="ko-KR" sz="900" dirty="0" smtClean="0"/>
                <a:t>Weight (100 kg) </a:t>
              </a:r>
              <a:endParaRPr lang="ko-KR" altLang="en-US" sz="900" dirty="0"/>
            </a:p>
          </p:txBody>
        </p:sp>
        <p:grpSp>
          <p:nvGrpSpPr>
            <p:cNvPr id="46" name="그룹 98"/>
            <p:cNvGrpSpPr/>
            <p:nvPr/>
          </p:nvGrpSpPr>
          <p:grpSpPr>
            <a:xfrm>
              <a:off x="4014784" y="11358618"/>
              <a:ext cx="813926" cy="326435"/>
              <a:chOff x="5316385" y="10389241"/>
              <a:chExt cx="813926" cy="326435"/>
            </a:xfrm>
          </p:grpSpPr>
          <p:sp>
            <p:nvSpPr>
              <p:cNvPr id="56" name="원통 55"/>
              <p:cNvSpPr/>
              <p:nvPr/>
            </p:nvSpPr>
            <p:spPr>
              <a:xfrm rot="19871420">
                <a:off x="5316385" y="10389241"/>
                <a:ext cx="406522" cy="22894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7" name="원통 56"/>
              <p:cNvSpPr/>
              <p:nvPr/>
            </p:nvSpPr>
            <p:spPr>
              <a:xfrm rot="2348618">
                <a:off x="5656896" y="10399749"/>
                <a:ext cx="473415" cy="210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8" name="원통 57"/>
              <p:cNvSpPr/>
              <p:nvPr/>
            </p:nvSpPr>
            <p:spPr>
              <a:xfrm>
                <a:off x="5429256" y="10429924"/>
                <a:ext cx="500066" cy="2857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sp>
          <p:nvSpPr>
            <p:cNvPr id="47" name="모서리가 둥근 직사각형 46"/>
            <p:cNvSpPr/>
            <p:nvPr/>
          </p:nvSpPr>
          <p:spPr>
            <a:xfrm>
              <a:off x="4286248" y="6424448"/>
              <a:ext cx="142877" cy="4286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48" name="모서리가 둥근 직사각형 47"/>
            <p:cNvSpPr/>
            <p:nvPr/>
          </p:nvSpPr>
          <p:spPr>
            <a:xfrm>
              <a:off x="4286248" y="7322371"/>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49" name="모서리가 둥근 직사각형 48"/>
            <p:cNvSpPr/>
            <p:nvPr/>
          </p:nvSpPr>
          <p:spPr>
            <a:xfrm>
              <a:off x="4286248" y="8501098"/>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50" name="모서리가 둥근 직사각형 49"/>
            <p:cNvSpPr/>
            <p:nvPr/>
          </p:nvSpPr>
          <p:spPr>
            <a:xfrm>
              <a:off x="4286248" y="9679825"/>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51" name="모서리가 둥근 직사각형 50"/>
            <p:cNvSpPr/>
            <p:nvPr/>
          </p:nvSpPr>
          <p:spPr>
            <a:xfrm>
              <a:off x="4286248" y="10858552"/>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52" name="TextBox 155"/>
            <p:cNvSpPr txBox="1"/>
            <p:nvPr/>
          </p:nvSpPr>
          <p:spPr>
            <a:xfrm>
              <a:off x="3357555" y="6215082"/>
              <a:ext cx="928693"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(5m) </a:t>
              </a:r>
            </a:p>
          </p:txBody>
        </p:sp>
        <p:sp>
          <p:nvSpPr>
            <p:cNvPr id="53" name="TextBox 155"/>
            <p:cNvSpPr txBox="1"/>
            <p:nvPr/>
          </p:nvSpPr>
          <p:spPr>
            <a:xfrm>
              <a:off x="3214678" y="8299434"/>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(20m) </a:t>
              </a:r>
            </a:p>
          </p:txBody>
        </p:sp>
        <p:sp>
          <p:nvSpPr>
            <p:cNvPr id="54" name="TextBox 155"/>
            <p:cNvSpPr txBox="1"/>
            <p:nvPr/>
          </p:nvSpPr>
          <p:spPr>
            <a:xfrm>
              <a:off x="3214678" y="9442444"/>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(30m) </a:t>
              </a:r>
            </a:p>
          </p:txBody>
        </p:sp>
        <p:sp>
          <p:nvSpPr>
            <p:cNvPr id="55" name="TextBox 155"/>
            <p:cNvSpPr txBox="1"/>
            <p:nvPr/>
          </p:nvSpPr>
          <p:spPr>
            <a:xfrm>
              <a:off x="3214678" y="10656887"/>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(40m) </a:t>
              </a:r>
            </a:p>
          </p:txBody>
        </p:sp>
      </p:grpSp>
      <p:sp>
        <p:nvSpPr>
          <p:cNvPr id="59"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The IORS : Intermediate Deck </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63" name="TextBox 62"/>
          <p:cNvSpPr txBox="1"/>
          <p:nvPr/>
        </p:nvSpPr>
        <p:spPr>
          <a:xfrm>
            <a:off x="279104" y="2754983"/>
            <a:ext cx="1539204"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Intermediate Deck</a:t>
            </a:r>
            <a:endParaRPr kumimoji="0" lang="ko-KR" altLang="en-US" sz="1200" b="1" i="0" u="none" strike="noStrike" kern="0" cap="none" spc="0" normalizeH="0" baseline="0" noProof="0" dirty="0" smtClean="0">
              <a:ln>
                <a:noFill/>
              </a:ln>
              <a:solidFill>
                <a:srgbClr val="0066FF"/>
              </a:solidFill>
              <a:effectLst/>
              <a:uLnTx/>
              <a:uFillTx/>
            </a:endParaRPr>
          </a:p>
        </p:txBody>
      </p:sp>
      <p:pic>
        <p:nvPicPr>
          <p:cNvPr id="72" name="Picture 10" descr="J:\Work pictures\이어도\2004년\이어도 기지 사진\4. Intermediate Deck\531-2 011.jpg"/>
          <p:cNvPicPr>
            <a:picLocks noChangeAspect="1" noChangeArrowheads="1"/>
          </p:cNvPicPr>
          <p:nvPr/>
        </p:nvPicPr>
        <p:blipFill>
          <a:blip r:embed="rId5" cstate="print"/>
          <a:srcRect/>
          <a:stretch>
            <a:fillRect/>
          </a:stretch>
        </p:blipFill>
        <p:spPr bwMode="auto">
          <a:xfrm>
            <a:off x="8155013" y="1107744"/>
            <a:ext cx="2439782" cy="1626523"/>
          </a:xfrm>
          <a:prstGeom prst="rect">
            <a:avLst/>
          </a:prstGeom>
          <a:noFill/>
        </p:spPr>
      </p:pic>
      <p:pic>
        <p:nvPicPr>
          <p:cNvPr id="74" name="Picture 12" descr="J:\Work pictures\이어도\2004년\이어도 기지 사진\4. Intermediate Deck\침임자감시설비.JPG"/>
          <p:cNvPicPr>
            <a:picLocks noChangeAspect="1" noChangeArrowheads="1"/>
          </p:cNvPicPr>
          <p:nvPr/>
        </p:nvPicPr>
        <p:blipFill>
          <a:blip r:embed="rId6" cstate="print"/>
          <a:srcRect/>
          <a:stretch>
            <a:fillRect/>
          </a:stretch>
        </p:blipFill>
        <p:spPr bwMode="auto">
          <a:xfrm>
            <a:off x="6315882" y="128479"/>
            <a:ext cx="2118629" cy="1588973"/>
          </a:xfrm>
          <a:prstGeom prst="rect">
            <a:avLst/>
          </a:prstGeom>
          <a:noFill/>
        </p:spPr>
      </p:pic>
      <p:sp>
        <p:nvSpPr>
          <p:cNvPr id="75" name="직사각형 74"/>
          <p:cNvSpPr/>
          <p:nvPr/>
        </p:nvSpPr>
        <p:spPr>
          <a:xfrm>
            <a:off x="5202684" y="5597526"/>
            <a:ext cx="5182124" cy="584775"/>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altLang="ko-KR" sz="16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Winch system for underwater monitoring sensors (CTD, turbidity &amp; fluorescence sensors,…)</a:t>
            </a:r>
          </a:p>
        </p:txBody>
      </p:sp>
      <p:cxnSp>
        <p:nvCxnSpPr>
          <p:cNvPr id="76" name="직선 연결선 75"/>
          <p:cNvCxnSpPr>
            <a:endCxn id="78" idx="3"/>
          </p:cNvCxnSpPr>
          <p:nvPr/>
        </p:nvCxnSpPr>
        <p:spPr>
          <a:xfrm flipH="1">
            <a:off x="2574856" y="2893482"/>
            <a:ext cx="2544460" cy="1433928"/>
          </a:xfrm>
          <a:prstGeom prst="line">
            <a:avLst/>
          </a:prstGeom>
          <a:noFill/>
          <a:ln w="9525" cap="flat" cmpd="sng" algn="ctr">
            <a:solidFill>
              <a:srgbClr val="FF0000"/>
            </a:solidFill>
            <a:prstDash val="solid"/>
          </a:ln>
          <a:effectLst/>
        </p:spPr>
      </p:cxnSp>
      <p:cxnSp>
        <p:nvCxnSpPr>
          <p:cNvPr id="77" name="직선 연결선 76"/>
          <p:cNvCxnSpPr>
            <a:endCxn id="78" idx="3"/>
          </p:cNvCxnSpPr>
          <p:nvPr/>
        </p:nvCxnSpPr>
        <p:spPr>
          <a:xfrm flipH="1">
            <a:off x="2574856" y="2893482"/>
            <a:ext cx="987026" cy="1433928"/>
          </a:xfrm>
          <a:prstGeom prst="line">
            <a:avLst/>
          </a:prstGeom>
          <a:noFill/>
          <a:ln w="9525" cap="flat" cmpd="sng" algn="ctr">
            <a:solidFill>
              <a:srgbClr val="FF0000"/>
            </a:solidFill>
            <a:prstDash val="solid"/>
          </a:ln>
          <a:effectLst/>
        </p:spPr>
      </p:cxnSp>
      <p:pic>
        <p:nvPicPr>
          <p:cNvPr id="78" name="_x128216768" descr="EMB00001a041553"/>
          <p:cNvPicPr>
            <a:picLocks noChangeAspect="1" noChangeArrowheads="1"/>
          </p:cNvPicPr>
          <p:nvPr/>
        </p:nvPicPr>
        <p:blipFill>
          <a:blip r:embed="rId7" cstate="print"/>
          <a:srcRect/>
          <a:stretch>
            <a:fillRect/>
          </a:stretch>
        </p:blipFill>
        <p:spPr bwMode="auto">
          <a:xfrm>
            <a:off x="375000" y="3501331"/>
            <a:ext cx="2199856" cy="1652157"/>
          </a:xfrm>
          <a:prstGeom prst="rect">
            <a:avLst/>
          </a:prstGeom>
          <a:noFill/>
        </p:spPr>
      </p:pic>
      <p:sp>
        <p:nvSpPr>
          <p:cNvPr id="83" name="TextBox 155"/>
          <p:cNvSpPr txBox="1"/>
          <p:nvPr/>
        </p:nvSpPr>
        <p:spPr>
          <a:xfrm>
            <a:off x="702227" y="5130140"/>
            <a:ext cx="1545402" cy="461665"/>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200" b="1" i="0" u="none" strike="noStrike" kern="1200" cap="none" spc="0" normalizeH="0" baseline="0" noProof="0" dirty="0" smtClean="0">
                <a:ln>
                  <a:noFill/>
                </a:ln>
                <a:solidFill>
                  <a:prstClr val="black"/>
                </a:solidFill>
                <a:effectLst/>
                <a:uLnTx/>
                <a:uFillTx/>
                <a:latin typeface="Arial" charset="0"/>
                <a:ea typeface="맑은 고딕"/>
                <a:cs typeface="+mn-cs"/>
              </a:rPr>
              <a:t>CSAT (flux)</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ko-KR" sz="1200" b="1" i="1" dirty="0" smtClean="0">
                <a:solidFill>
                  <a:prstClr val="black"/>
                </a:solidFill>
                <a:ea typeface="맑은 고딕"/>
              </a:rPr>
              <a:t>NW &amp; SE</a:t>
            </a:r>
            <a:endParaRPr kumimoji="0" lang="en-US" altLang="ko-KR" sz="1200" b="1" i="1" u="none" strike="noStrike" kern="1200" cap="none" spc="0" normalizeH="0" baseline="0" noProof="0" dirty="0" smtClean="0">
              <a:ln>
                <a:noFill/>
              </a:ln>
              <a:solidFill>
                <a:prstClr val="black"/>
              </a:solidFill>
              <a:effectLst/>
              <a:uLnTx/>
              <a:uFillTx/>
              <a:ea typeface="맑은 고딕"/>
            </a:endParaRPr>
          </a:p>
        </p:txBody>
      </p:sp>
      <p:pic>
        <p:nvPicPr>
          <p:cNvPr id="84" name="_x480466136" descr="EMB00001af86e58"/>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760636" y="3350006"/>
            <a:ext cx="3834492" cy="2157394"/>
          </a:xfrm>
          <a:prstGeom prst="rect">
            <a:avLst/>
          </a:prstGeom>
          <a:noFill/>
          <a:extLst>
            <a:ext uri="{909E8E84-426E-40DD-AFC4-6F175D3DCCD1}">
              <a14:hiddenFill xmlns="" xmlns:a14="http://schemas.microsoft.com/office/drawing/2010/main">
                <a:solidFill>
                  <a:srgbClr val="FFFFFF"/>
                </a:solidFill>
              </a14:hiddenFill>
            </a:ext>
          </a:extLst>
        </p:spPr>
      </p:pic>
      <p:sp>
        <p:nvSpPr>
          <p:cNvPr id="85" name="Rectangle 3"/>
          <p:cNvSpPr>
            <a:spLocks noChangeArrowheads="1"/>
          </p:cNvSpPr>
          <p:nvPr/>
        </p:nvSpPr>
        <p:spPr bwMode="auto">
          <a:xfrm>
            <a:off x="0" y="0"/>
            <a:ext cx="1069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20482" name="_x221554080" descr="EMB00001344b86e"/>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5400000">
            <a:off x="5746439" y="2371906"/>
            <a:ext cx="2028395" cy="15215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84049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5047" y="4002624"/>
            <a:ext cx="10708399" cy="3094233"/>
          </a:xfrm>
          <a:prstGeom prst="rect">
            <a:avLst/>
          </a:prstGeom>
          <a:gradFill>
            <a:gsLst>
              <a:gs pos="0">
                <a:schemeClr val="tx2">
                  <a:lumMod val="60000"/>
                  <a:lumOff val="40000"/>
                </a:schemeClr>
              </a:gs>
              <a:gs pos="50000">
                <a:schemeClr val="tx2">
                  <a:lumMod val="40000"/>
                  <a:lumOff val="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3" name="그룹 2"/>
          <p:cNvGrpSpPr/>
          <p:nvPr/>
        </p:nvGrpSpPr>
        <p:grpSpPr>
          <a:xfrm>
            <a:off x="1818308" y="872837"/>
            <a:ext cx="4439115" cy="5755564"/>
            <a:chOff x="12465944" y="10870045"/>
            <a:chExt cx="8916457" cy="11560680"/>
          </a:xfrm>
        </p:grpSpPr>
        <p:grpSp>
          <p:nvGrpSpPr>
            <p:cNvPr id="4" name="그룹 71"/>
            <p:cNvGrpSpPr/>
            <p:nvPr/>
          </p:nvGrpSpPr>
          <p:grpSpPr>
            <a:xfrm>
              <a:off x="15287272" y="10870045"/>
              <a:ext cx="6095129" cy="6274534"/>
              <a:chOff x="4743332" y="6557895"/>
              <a:chExt cx="20738304" cy="19802200"/>
            </a:xfrm>
          </p:grpSpPr>
          <p:pic>
            <p:nvPicPr>
              <p:cNvPr id="26" name="Picture 2" descr="C:\Users\JM\Desktop\DSC_8458.png"/>
              <p:cNvPicPr>
                <a:picLocks noChangeAspect="1" noChangeArrowheads="1"/>
              </p:cNvPicPr>
              <p:nvPr/>
            </p:nvPicPr>
            <p:blipFill>
              <a:blip r:embed="rId3" cstate="print"/>
              <a:srcRect l="18613" t="3503" r="20471" b="8917"/>
              <a:stretch>
                <a:fillRect/>
              </a:stretch>
            </p:blipFill>
            <p:spPr bwMode="auto">
              <a:xfrm>
                <a:off x="4743332" y="6557895"/>
                <a:ext cx="20738304" cy="19802200"/>
              </a:xfrm>
              <a:prstGeom prst="rect">
                <a:avLst/>
              </a:prstGeom>
              <a:noFill/>
            </p:spPr>
          </p:pic>
          <p:pic>
            <p:nvPicPr>
              <p:cNvPr id="27" name="Picture 2" descr="C:\Users\JM\Desktop\사본 -기지전경2(모모새).png"/>
              <p:cNvPicPr>
                <a:picLocks noChangeAspect="1" noChangeArrowheads="1"/>
              </p:cNvPicPr>
              <p:nvPr/>
            </p:nvPicPr>
            <p:blipFill>
              <a:blip r:embed="rId4" cstate="print"/>
              <a:srcRect/>
              <a:stretch>
                <a:fillRect/>
              </a:stretch>
            </p:blipFill>
            <p:spPr bwMode="auto">
              <a:xfrm>
                <a:off x="9282041" y="8046996"/>
                <a:ext cx="573087" cy="2206625"/>
              </a:xfrm>
              <a:prstGeom prst="rect">
                <a:avLst/>
              </a:prstGeom>
              <a:noFill/>
            </p:spPr>
          </p:pic>
        </p:grpSp>
        <p:cxnSp>
          <p:nvCxnSpPr>
            <p:cNvPr id="5" name="직선 연결선 4"/>
            <p:cNvCxnSpPr/>
            <p:nvPr/>
          </p:nvCxnSpPr>
          <p:spPr bwMode="auto">
            <a:xfrm>
              <a:off x="14172115" y="16234747"/>
              <a:ext cx="2885087" cy="0"/>
            </a:xfrm>
            <a:prstGeom prst="line">
              <a:avLst/>
            </a:prstGeom>
            <a:noFill/>
            <a:ln w="9525" cap="flat" cmpd="sng" algn="ctr">
              <a:solidFill>
                <a:schemeClr val="tx1"/>
              </a:solidFill>
              <a:prstDash val="solid"/>
              <a:round/>
              <a:headEnd type="none" w="med" len="med"/>
              <a:tailEnd type="none" w="med" len="med"/>
            </a:ln>
            <a:effectLst/>
          </p:spPr>
        </p:cxnSp>
        <p:cxnSp>
          <p:nvCxnSpPr>
            <p:cNvPr id="6" name="직선 연결선 5"/>
            <p:cNvCxnSpPr/>
            <p:nvPr/>
          </p:nvCxnSpPr>
          <p:spPr bwMode="auto">
            <a:xfrm flipV="1">
              <a:off x="15968106" y="16280019"/>
              <a:ext cx="0" cy="837527"/>
            </a:xfrm>
            <a:prstGeom prst="line">
              <a:avLst/>
            </a:prstGeom>
            <a:noFill/>
            <a:ln w="6350" cap="flat" cmpd="sng" algn="ctr">
              <a:solidFill>
                <a:schemeClr val="tx1"/>
              </a:solidFill>
              <a:prstDash val="sysDot"/>
              <a:round/>
              <a:headEnd type="triangle" w="sm" len="med"/>
              <a:tailEnd type="triangle" w="sm" len="med"/>
            </a:ln>
            <a:effectLst/>
          </p:spPr>
        </p:cxnSp>
        <p:sp>
          <p:nvSpPr>
            <p:cNvPr id="7" name="TextBox 43"/>
            <p:cNvSpPr txBox="1"/>
            <p:nvPr/>
          </p:nvSpPr>
          <p:spPr>
            <a:xfrm>
              <a:off x="12868420" y="1597201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8m</a:t>
              </a:r>
              <a:endParaRPr lang="ko-KR" altLang="en-US" sz="1100" b="1" dirty="0">
                <a:solidFill>
                  <a:schemeClr val="tx1"/>
                </a:solidFill>
                <a:latin typeface="맑은 고딕" pitchFamily="50" charset="-127"/>
                <a:ea typeface="맑은 고딕" pitchFamily="50" charset="-127"/>
              </a:endParaRPr>
            </a:p>
          </p:txBody>
        </p:sp>
        <p:cxnSp>
          <p:nvCxnSpPr>
            <p:cNvPr id="8" name="직선 연결선 7"/>
            <p:cNvCxnSpPr/>
            <p:nvPr/>
          </p:nvCxnSpPr>
          <p:spPr bwMode="auto">
            <a:xfrm>
              <a:off x="13985555" y="15035045"/>
              <a:ext cx="3113639" cy="0"/>
            </a:xfrm>
            <a:prstGeom prst="line">
              <a:avLst/>
            </a:prstGeom>
            <a:noFill/>
            <a:ln w="9525" cap="flat" cmpd="sng" algn="ctr">
              <a:solidFill>
                <a:schemeClr val="tx1"/>
              </a:solidFill>
              <a:prstDash val="solid"/>
              <a:round/>
              <a:headEnd type="none" w="med" len="med"/>
              <a:tailEnd type="none" w="med" len="med"/>
            </a:ln>
            <a:effectLst/>
          </p:spPr>
        </p:cxnSp>
        <p:cxnSp>
          <p:nvCxnSpPr>
            <p:cNvPr id="9" name="직선 연결선 8"/>
            <p:cNvCxnSpPr/>
            <p:nvPr/>
          </p:nvCxnSpPr>
          <p:spPr bwMode="auto">
            <a:xfrm>
              <a:off x="13774145" y="13790073"/>
              <a:ext cx="3094093" cy="0"/>
            </a:xfrm>
            <a:prstGeom prst="line">
              <a:avLst/>
            </a:prstGeom>
            <a:noFill/>
            <a:ln w="9525" cap="flat" cmpd="sng" algn="ctr">
              <a:solidFill>
                <a:schemeClr val="tx1"/>
              </a:solidFill>
              <a:prstDash val="solid"/>
              <a:round/>
              <a:headEnd type="none" w="med" len="med"/>
              <a:tailEnd type="none" w="med" len="med"/>
            </a:ln>
            <a:effectLst/>
          </p:spPr>
        </p:cxnSp>
        <p:cxnSp>
          <p:nvCxnSpPr>
            <p:cNvPr id="10" name="직선 연결선 9"/>
            <p:cNvCxnSpPr/>
            <p:nvPr/>
          </p:nvCxnSpPr>
          <p:spPr bwMode="auto">
            <a:xfrm>
              <a:off x="13774145" y="12975180"/>
              <a:ext cx="2590185" cy="0"/>
            </a:xfrm>
            <a:prstGeom prst="line">
              <a:avLst/>
            </a:prstGeom>
            <a:noFill/>
            <a:ln w="9525" cap="flat" cmpd="sng" algn="ctr">
              <a:solidFill>
                <a:schemeClr val="tx1"/>
              </a:solidFill>
              <a:prstDash val="solid"/>
              <a:round/>
              <a:headEnd type="none" w="med" len="med"/>
              <a:tailEnd type="none" w="med" len="med"/>
            </a:ln>
            <a:effectLst/>
          </p:spPr>
        </p:cxnSp>
        <p:cxnSp>
          <p:nvCxnSpPr>
            <p:cNvPr id="11" name="직선 연결선 10"/>
            <p:cNvCxnSpPr/>
            <p:nvPr/>
          </p:nvCxnSpPr>
          <p:spPr bwMode="auto">
            <a:xfrm>
              <a:off x="13774145" y="12228196"/>
              <a:ext cx="2590187" cy="0"/>
            </a:xfrm>
            <a:prstGeom prst="line">
              <a:avLst/>
            </a:prstGeom>
            <a:noFill/>
            <a:ln w="9525" cap="flat" cmpd="sng" algn="ctr">
              <a:solidFill>
                <a:schemeClr val="tx1"/>
              </a:solidFill>
              <a:prstDash val="solid"/>
              <a:round/>
              <a:headEnd type="none" w="med" len="med"/>
              <a:tailEnd type="none" w="med" len="med"/>
            </a:ln>
            <a:effectLst/>
          </p:spPr>
        </p:cxnSp>
        <p:cxnSp>
          <p:nvCxnSpPr>
            <p:cNvPr id="12" name="직선 연결선 11"/>
            <p:cNvCxnSpPr/>
            <p:nvPr/>
          </p:nvCxnSpPr>
          <p:spPr bwMode="auto">
            <a:xfrm>
              <a:off x="13774145" y="11843387"/>
              <a:ext cx="5340676" cy="0"/>
            </a:xfrm>
            <a:prstGeom prst="line">
              <a:avLst/>
            </a:prstGeom>
            <a:noFill/>
            <a:ln w="9525" cap="flat" cmpd="sng" algn="ctr">
              <a:solidFill>
                <a:schemeClr val="tx1"/>
              </a:solidFill>
              <a:prstDash val="solid"/>
              <a:round/>
              <a:headEnd type="none" w="med" len="med"/>
              <a:tailEnd type="none" w="med" len="med"/>
            </a:ln>
            <a:effectLst/>
          </p:spPr>
        </p:cxnSp>
        <p:cxnSp>
          <p:nvCxnSpPr>
            <p:cNvPr id="13" name="직선 연결선 12"/>
            <p:cNvCxnSpPr/>
            <p:nvPr/>
          </p:nvCxnSpPr>
          <p:spPr bwMode="auto">
            <a:xfrm flipV="1">
              <a:off x="15699449" y="15057682"/>
              <a:ext cx="0" cy="2059865"/>
            </a:xfrm>
            <a:prstGeom prst="line">
              <a:avLst/>
            </a:prstGeom>
            <a:noFill/>
            <a:ln w="6350" cap="flat" cmpd="sng" algn="ctr">
              <a:solidFill>
                <a:schemeClr val="tx1"/>
              </a:solidFill>
              <a:prstDash val="sysDot"/>
              <a:round/>
              <a:headEnd type="triangle" w="sm" len="med"/>
              <a:tailEnd type="triangle" w="sm" len="med"/>
            </a:ln>
            <a:effectLst/>
          </p:spPr>
        </p:cxnSp>
        <p:cxnSp>
          <p:nvCxnSpPr>
            <p:cNvPr id="14" name="직선 연결선 13"/>
            <p:cNvCxnSpPr/>
            <p:nvPr/>
          </p:nvCxnSpPr>
          <p:spPr bwMode="auto">
            <a:xfrm flipV="1">
              <a:off x="15417261" y="13812709"/>
              <a:ext cx="0" cy="3304838"/>
            </a:xfrm>
            <a:prstGeom prst="line">
              <a:avLst/>
            </a:prstGeom>
            <a:noFill/>
            <a:ln w="6350" cap="flat" cmpd="sng" algn="ctr">
              <a:solidFill>
                <a:schemeClr val="tx1"/>
              </a:solidFill>
              <a:prstDash val="sysDot"/>
              <a:round/>
              <a:headEnd type="triangle" w="sm" len="med"/>
              <a:tailEnd type="triangle" w="sm" len="med"/>
            </a:ln>
            <a:effectLst/>
          </p:spPr>
        </p:cxnSp>
        <p:cxnSp>
          <p:nvCxnSpPr>
            <p:cNvPr id="15" name="직선 연결선 14"/>
            <p:cNvCxnSpPr/>
            <p:nvPr/>
          </p:nvCxnSpPr>
          <p:spPr bwMode="auto">
            <a:xfrm flipV="1">
              <a:off x="15135073" y="12997817"/>
              <a:ext cx="0" cy="4119730"/>
            </a:xfrm>
            <a:prstGeom prst="line">
              <a:avLst/>
            </a:prstGeom>
            <a:noFill/>
            <a:ln w="6350" cap="flat" cmpd="sng" algn="ctr">
              <a:solidFill>
                <a:schemeClr val="tx1"/>
              </a:solidFill>
              <a:prstDash val="sysDot"/>
              <a:round/>
              <a:headEnd type="triangle" w="sm" len="med"/>
              <a:tailEnd type="triangle" w="sm" len="med"/>
            </a:ln>
            <a:effectLst/>
          </p:spPr>
        </p:cxnSp>
        <p:cxnSp>
          <p:nvCxnSpPr>
            <p:cNvPr id="16" name="직선 연결선 15"/>
            <p:cNvCxnSpPr/>
            <p:nvPr/>
          </p:nvCxnSpPr>
          <p:spPr bwMode="auto">
            <a:xfrm flipV="1">
              <a:off x="14868002" y="12228197"/>
              <a:ext cx="0" cy="4889350"/>
            </a:xfrm>
            <a:prstGeom prst="line">
              <a:avLst/>
            </a:prstGeom>
            <a:noFill/>
            <a:ln w="6350" cap="flat" cmpd="sng" algn="ctr">
              <a:solidFill>
                <a:schemeClr val="tx1"/>
              </a:solidFill>
              <a:prstDash val="sysDot"/>
              <a:round/>
              <a:headEnd type="triangle" w="sm" len="med"/>
              <a:tailEnd type="triangle" w="sm" len="med"/>
            </a:ln>
            <a:effectLst/>
          </p:spPr>
        </p:cxnSp>
        <p:cxnSp>
          <p:nvCxnSpPr>
            <p:cNvPr id="17" name="직선 연결선 16"/>
            <p:cNvCxnSpPr/>
            <p:nvPr/>
          </p:nvCxnSpPr>
          <p:spPr bwMode="auto">
            <a:xfrm flipV="1">
              <a:off x="14595053" y="11843387"/>
              <a:ext cx="0" cy="5274160"/>
            </a:xfrm>
            <a:prstGeom prst="line">
              <a:avLst/>
            </a:prstGeom>
            <a:noFill/>
            <a:ln w="6350" cap="flat" cmpd="sng" algn="ctr">
              <a:solidFill>
                <a:schemeClr val="tx1"/>
              </a:solidFill>
              <a:prstDash val="sysDot"/>
              <a:round/>
              <a:headEnd type="triangle" w="sm" len="med"/>
              <a:tailEnd type="triangle" w="sm" len="med"/>
            </a:ln>
            <a:effectLst/>
          </p:spPr>
        </p:cxnSp>
        <p:sp>
          <p:nvSpPr>
            <p:cNvPr id="18" name="TextBox 43"/>
            <p:cNvSpPr txBox="1"/>
            <p:nvPr/>
          </p:nvSpPr>
          <p:spPr>
            <a:xfrm>
              <a:off x="12704210" y="14794946"/>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16m</a:t>
              </a:r>
              <a:endParaRPr lang="ko-KR" altLang="en-US" sz="1100" b="1" dirty="0">
                <a:solidFill>
                  <a:schemeClr val="tx1"/>
                </a:solidFill>
                <a:latin typeface="맑은 고딕" pitchFamily="50" charset="-127"/>
                <a:ea typeface="맑은 고딕" pitchFamily="50" charset="-127"/>
              </a:endParaRPr>
            </a:p>
          </p:txBody>
        </p:sp>
        <p:sp>
          <p:nvSpPr>
            <p:cNvPr id="19" name="TextBox 44"/>
            <p:cNvSpPr txBox="1"/>
            <p:nvPr/>
          </p:nvSpPr>
          <p:spPr>
            <a:xfrm>
              <a:off x="12704210" y="1354997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24m</a:t>
              </a:r>
              <a:endParaRPr lang="ko-KR" altLang="en-US" sz="1100" b="1" dirty="0">
                <a:solidFill>
                  <a:schemeClr val="tx1"/>
                </a:solidFill>
                <a:latin typeface="맑은 고딕" pitchFamily="50" charset="-127"/>
                <a:ea typeface="맑은 고딕" pitchFamily="50" charset="-127"/>
              </a:endParaRPr>
            </a:p>
          </p:txBody>
        </p:sp>
        <p:sp>
          <p:nvSpPr>
            <p:cNvPr id="20" name="TextBox 45"/>
            <p:cNvSpPr txBox="1"/>
            <p:nvPr/>
          </p:nvSpPr>
          <p:spPr>
            <a:xfrm>
              <a:off x="12704210" y="12735081"/>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29m</a:t>
              </a:r>
              <a:endParaRPr lang="ko-KR" altLang="en-US" sz="1100" b="1" dirty="0">
                <a:solidFill>
                  <a:schemeClr val="tx1"/>
                </a:solidFill>
                <a:latin typeface="맑은 고딕" pitchFamily="50" charset="-127"/>
                <a:ea typeface="맑은 고딕" pitchFamily="50" charset="-127"/>
              </a:endParaRPr>
            </a:p>
          </p:txBody>
        </p:sp>
        <p:sp>
          <p:nvSpPr>
            <p:cNvPr id="21" name="TextBox 51"/>
            <p:cNvSpPr txBox="1"/>
            <p:nvPr/>
          </p:nvSpPr>
          <p:spPr>
            <a:xfrm>
              <a:off x="12465944" y="12041074"/>
              <a:ext cx="1198414"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33.5m</a:t>
              </a:r>
              <a:endParaRPr lang="ko-KR" altLang="en-US" sz="1100" b="1" dirty="0">
                <a:solidFill>
                  <a:schemeClr val="tx1"/>
                </a:solidFill>
                <a:latin typeface="맑은 고딕" pitchFamily="50" charset="-127"/>
                <a:ea typeface="맑은 고딕" pitchFamily="50" charset="-127"/>
              </a:endParaRPr>
            </a:p>
          </p:txBody>
        </p:sp>
        <p:sp>
          <p:nvSpPr>
            <p:cNvPr id="22" name="TextBox 52"/>
            <p:cNvSpPr txBox="1"/>
            <p:nvPr/>
          </p:nvSpPr>
          <p:spPr>
            <a:xfrm>
              <a:off x="12704209" y="11515602"/>
              <a:ext cx="96014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smtClean="0">
                  <a:solidFill>
                    <a:schemeClr val="tx1"/>
                  </a:solidFill>
                  <a:latin typeface="맑은 고딕" pitchFamily="50" charset="-127"/>
                  <a:ea typeface="맑은 고딕" pitchFamily="50" charset="-127"/>
                </a:rPr>
                <a:t>36m</a:t>
              </a:r>
              <a:endParaRPr lang="ko-KR" altLang="en-US" sz="1100" b="1" dirty="0">
                <a:solidFill>
                  <a:schemeClr val="tx1"/>
                </a:solidFill>
                <a:latin typeface="맑은 고딕" pitchFamily="50" charset="-127"/>
                <a:ea typeface="맑은 고딕" pitchFamily="50" charset="-127"/>
              </a:endParaRPr>
            </a:p>
          </p:txBody>
        </p:sp>
        <p:cxnSp>
          <p:nvCxnSpPr>
            <p:cNvPr id="23" name="직선 연결선 22"/>
            <p:cNvCxnSpPr/>
            <p:nvPr/>
          </p:nvCxnSpPr>
          <p:spPr bwMode="auto">
            <a:xfrm flipV="1">
              <a:off x="14595053" y="17156565"/>
              <a:ext cx="0" cy="5274160"/>
            </a:xfrm>
            <a:prstGeom prst="line">
              <a:avLst/>
            </a:prstGeom>
            <a:noFill/>
            <a:ln w="6350" cap="flat" cmpd="sng" algn="ctr">
              <a:solidFill>
                <a:schemeClr val="tx1"/>
              </a:solidFill>
              <a:prstDash val="sysDot"/>
              <a:round/>
              <a:headEnd type="triangle" w="sm" len="med"/>
              <a:tailEnd type="triangle" w="sm" len="med"/>
            </a:ln>
            <a:effectLst/>
          </p:spPr>
        </p:cxnSp>
        <p:cxnSp>
          <p:nvCxnSpPr>
            <p:cNvPr id="24" name="직선 연결선 23"/>
            <p:cNvCxnSpPr/>
            <p:nvPr/>
          </p:nvCxnSpPr>
          <p:spPr bwMode="auto">
            <a:xfrm>
              <a:off x="14172115" y="16849462"/>
              <a:ext cx="2885087" cy="0"/>
            </a:xfrm>
            <a:prstGeom prst="line">
              <a:avLst/>
            </a:prstGeom>
            <a:noFill/>
            <a:ln w="9525" cap="flat" cmpd="sng" algn="ctr">
              <a:solidFill>
                <a:schemeClr val="tx1"/>
              </a:solidFill>
              <a:prstDash val="solid"/>
              <a:round/>
              <a:headEnd type="none" w="med" len="med"/>
              <a:tailEnd type="none" w="med" len="med"/>
            </a:ln>
            <a:effectLst/>
          </p:spPr>
        </p:cxnSp>
        <p:sp>
          <p:nvSpPr>
            <p:cNvPr id="25" name="TextBox 43"/>
            <p:cNvSpPr txBox="1"/>
            <p:nvPr/>
          </p:nvSpPr>
          <p:spPr>
            <a:xfrm>
              <a:off x="12868420" y="16573921"/>
              <a:ext cx="795938" cy="52547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defPPr>
                <a:defRPr lang="en-US"/>
              </a:defPPr>
              <a:lvl1pPr algn="ctr" rtl="0" fontAlgn="base">
                <a:spcBef>
                  <a:spcPct val="0"/>
                </a:spcBef>
                <a:spcAft>
                  <a:spcPct val="0"/>
                </a:spcAft>
                <a:defRPr kern="1200">
                  <a:solidFill>
                    <a:schemeClr val="lt1"/>
                  </a:solidFill>
                  <a:latin typeface="+mn-lt"/>
                  <a:ea typeface="+mn-ea"/>
                  <a:cs typeface="+mn-cs"/>
                </a:defRPr>
              </a:lvl1pPr>
              <a:lvl2pPr marL="2160270" algn="ctr" rtl="0" fontAlgn="base">
                <a:spcBef>
                  <a:spcPct val="0"/>
                </a:spcBef>
                <a:spcAft>
                  <a:spcPct val="0"/>
                </a:spcAft>
                <a:defRPr kern="1200">
                  <a:solidFill>
                    <a:schemeClr val="lt1"/>
                  </a:solidFill>
                  <a:latin typeface="+mn-lt"/>
                  <a:ea typeface="+mn-ea"/>
                  <a:cs typeface="+mn-cs"/>
                </a:defRPr>
              </a:lvl2pPr>
              <a:lvl3pPr marL="4320540" algn="ctr" rtl="0" fontAlgn="base">
                <a:spcBef>
                  <a:spcPct val="0"/>
                </a:spcBef>
                <a:spcAft>
                  <a:spcPct val="0"/>
                </a:spcAft>
                <a:defRPr kern="1200">
                  <a:solidFill>
                    <a:schemeClr val="lt1"/>
                  </a:solidFill>
                  <a:latin typeface="+mn-lt"/>
                  <a:ea typeface="+mn-ea"/>
                  <a:cs typeface="+mn-cs"/>
                </a:defRPr>
              </a:lvl3pPr>
              <a:lvl4pPr marL="6480810" algn="ctr" rtl="0" fontAlgn="base">
                <a:spcBef>
                  <a:spcPct val="0"/>
                </a:spcBef>
                <a:spcAft>
                  <a:spcPct val="0"/>
                </a:spcAft>
                <a:defRPr kern="1200">
                  <a:solidFill>
                    <a:schemeClr val="lt1"/>
                  </a:solidFill>
                  <a:latin typeface="+mn-lt"/>
                  <a:ea typeface="+mn-ea"/>
                  <a:cs typeface="+mn-cs"/>
                </a:defRPr>
              </a:lvl4pPr>
              <a:lvl5pPr marL="8641080" algn="ctr" rtl="0" fontAlgn="base">
                <a:spcBef>
                  <a:spcPct val="0"/>
                </a:spcBef>
                <a:spcAft>
                  <a:spcPct val="0"/>
                </a:spcAft>
                <a:defRPr kern="1200">
                  <a:solidFill>
                    <a:schemeClr val="lt1"/>
                  </a:solidFill>
                  <a:latin typeface="+mn-lt"/>
                  <a:ea typeface="+mn-ea"/>
                  <a:cs typeface="+mn-cs"/>
                </a:defRPr>
              </a:lvl5pPr>
              <a:lvl6pPr marL="10801350" algn="l" defTabSz="4320540" rtl="0" eaLnBrk="1" latinLnBrk="1" hangingPunct="1">
                <a:defRPr kern="1200">
                  <a:solidFill>
                    <a:schemeClr val="lt1"/>
                  </a:solidFill>
                  <a:latin typeface="+mn-lt"/>
                  <a:ea typeface="+mn-ea"/>
                  <a:cs typeface="+mn-cs"/>
                </a:defRPr>
              </a:lvl6pPr>
              <a:lvl7pPr marL="12961620" algn="l" defTabSz="4320540" rtl="0" eaLnBrk="1" latinLnBrk="1" hangingPunct="1">
                <a:defRPr kern="1200">
                  <a:solidFill>
                    <a:schemeClr val="lt1"/>
                  </a:solidFill>
                  <a:latin typeface="+mn-lt"/>
                  <a:ea typeface="+mn-ea"/>
                  <a:cs typeface="+mn-cs"/>
                </a:defRPr>
              </a:lvl7pPr>
              <a:lvl8pPr marL="15121890" algn="l" defTabSz="4320540" rtl="0" eaLnBrk="1" latinLnBrk="1" hangingPunct="1">
                <a:defRPr kern="1200">
                  <a:solidFill>
                    <a:schemeClr val="lt1"/>
                  </a:solidFill>
                  <a:latin typeface="+mn-lt"/>
                  <a:ea typeface="+mn-ea"/>
                  <a:cs typeface="+mn-cs"/>
                </a:defRPr>
              </a:lvl8pPr>
              <a:lvl9pPr marL="17282160" algn="l" defTabSz="4320540" rtl="0" eaLnBrk="1" latinLnBrk="1" hangingPunct="1">
                <a:defRPr kern="1200">
                  <a:solidFill>
                    <a:schemeClr val="lt1"/>
                  </a:solidFill>
                  <a:latin typeface="+mn-lt"/>
                  <a:ea typeface="+mn-ea"/>
                  <a:cs typeface="+mn-cs"/>
                </a:defRPr>
              </a:lvl9pPr>
            </a:lstStyle>
            <a:p>
              <a:r>
                <a:rPr lang="en-US" altLang="ko-KR" sz="1100" b="1" dirty="0">
                  <a:solidFill>
                    <a:schemeClr val="tx1"/>
                  </a:solidFill>
                  <a:latin typeface="맑은 고딕" pitchFamily="50" charset="-127"/>
                  <a:ea typeface="맑은 고딕" pitchFamily="50" charset="-127"/>
                </a:rPr>
                <a:t>2</a:t>
              </a:r>
              <a:r>
                <a:rPr lang="en-US" altLang="ko-KR" sz="1100" b="1" dirty="0" smtClean="0">
                  <a:solidFill>
                    <a:schemeClr val="tx1"/>
                  </a:solidFill>
                  <a:latin typeface="맑은 고딕" pitchFamily="50" charset="-127"/>
                  <a:ea typeface="맑은 고딕" pitchFamily="50" charset="-127"/>
                </a:rPr>
                <a:t>m</a:t>
              </a:r>
              <a:endParaRPr lang="ko-KR" altLang="en-US" sz="1100" b="1" dirty="0">
                <a:solidFill>
                  <a:schemeClr val="tx1"/>
                </a:solidFill>
                <a:latin typeface="맑은 고딕" pitchFamily="50" charset="-127"/>
                <a:ea typeface="맑은 고딕" pitchFamily="50" charset="-127"/>
              </a:endParaRPr>
            </a:p>
          </p:txBody>
        </p:sp>
      </p:grpSp>
      <p:sp>
        <p:nvSpPr>
          <p:cNvPr id="28" name="직사각형 27"/>
          <p:cNvSpPr/>
          <p:nvPr/>
        </p:nvSpPr>
        <p:spPr>
          <a:xfrm>
            <a:off x="-5047" y="6598934"/>
            <a:ext cx="10708399" cy="497923"/>
          </a:xfrm>
          <a:prstGeom prst="rect">
            <a:avLst/>
          </a:prstGeom>
          <a:gradFill>
            <a:gsLst>
              <a:gs pos="0">
                <a:schemeClr val="bg2">
                  <a:lumMod val="50000"/>
                </a:schemeClr>
              </a:gs>
              <a:gs pos="50000">
                <a:schemeClr val="bg2">
                  <a:lumMod val="90000"/>
                </a:schemeClr>
              </a:gs>
              <a:gs pos="100000">
                <a:schemeClr val="bg1">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29" name="그룹 28"/>
          <p:cNvGrpSpPr/>
          <p:nvPr/>
        </p:nvGrpSpPr>
        <p:grpSpPr>
          <a:xfrm>
            <a:off x="-2070124" y="3789229"/>
            <a:ext cx="15553728" cy="533489"/>
            <a:chOff x="-3552289" y="5929330"/>
            <a:chExt cx="15179044" cy="428629"/>
          </a:xfrm>
          <a:solidFill>
            <a:schemeClr val="tx2">
              <a:lumMod val="20000"/>
              <a:lumOff val="80000"/>
              <a:alpha val="44000"/>
            </a:schemeClr>
          </a:solidFill>
        </p:grpSpPr>
        <p:sp>
          <p:nvSpPr>
            <p:cNvPr id="30" name="자유형 29"/>
            <p:cNvSpPr/>
            <p:nvPr/>
          </p:nvSpPr>
          <p:spPr>
            <a:xfrm>
              <a:off x="-785851" y="5929331"/>
              <a:ext cx="9699329"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1" name="자유형 30"/>
            <p:cNvSpPr/>
            <p:nvPr/>
          </p:nvSpPr>
          <p:spPr>
            <a:xfrm>
              <a:off x="-1571668" y="5929330"/>
              <a:ext cx="13057876"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2" name="자유형 31"/>
            <p:cNvSpPr/>
            <p:nvPr/>
          </p:nvSpPr>
          <p:spPr>
            <a:xfrm>
              <a:off x="-3552289" y="5929330"/>
              <a:ext cx="15179044"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sp>
          <p:nvSpPr>
            <p:cNvPr id="33" name="자유형 32"/>
            <p:cNvSpPr/>
            <p:nvPr/>
          </p:nvSpPr>
          <p:spPr>
            <a:xfrm>
              <a:off x="-1936001" y="5929330"/>
              <a:ext cx="12789750" cy="428628"/>
            </a:xfrm>
            <a:custGeom>
              <a:avLst/>
              <a:gdLst>
                <a:gd name="connsiteX0" fmla="*/ 0 w 11944350"/>
                <a:gd name="connsiteY0" fmla="*/ 364067 h 668867"/>
                <a:gd name="connsiteX1" fmla="*/ 723900 w 11944350"/>
                <a:gd name="connsiteY1" fmla="*/ 46567 h 668867"/>
                <a:gd name="connsiteX2" fmla="*/ 1435100 w 11944350"/>
                <a:gd name="connsiteY2" fmla="*/ 643467 h 668867"/>
                <a:gd name="connsiteX3" fmla="*/ 2159000 w 11944350"/>
                <a:gd name="connsiteY3" fmla="*/ 84667 h 668867"/>
                <a:gd name="connsiteX4" fmla="*/ 2870200 w 11944350"/>
                <a:gd name="connsiteY4" fmla="*/ 656167 h 668867"/>
                <a:gd name="connsiteX5" fmla="*/ 3581400 w 11944350"/>
                <a:gd name="connsiteY5" fmla="*/ 97367 h 668867"/>
                <a:gd name="connsiteX6" fmla="*/ 4330700 w 11944350"/>
                <a:gd name="connsiteY6" fmla="*/ 630767 h 668867"/>
                <a:gd name="connsiteX7" fmla="*/ 5054600 w 11944350"/>
                <a:gd name="connsiteY7" fmla="*/ 59267 h 668867"/>
                <a:gd name="connsiteX8" fmla="*/ 5778500 w 11944350"/>
                <a:gd name="connsiteY8" fmla="*/ 668867 h 668867"/>
                <a:gd name="connsiteX9" fmla="*/ 6477000 w 11944350"/>
                <a:gd name="connsiteY9" fmla="*/ 59267 h 668867"/>
                <a:gd name="connsiteX10" fmla="*/ 7226300 w 11944350"/>
                <a:gd name="connsiteY10" fmla="*/ 630767 h 668867"/>
                <a:gd name="connsiteX11" fmla="*/ 7899400 w 11944350"/>
                <a:gd name="connsiteY11" fmla="*/ 84667 h 668867"/>
                <a:gd name="connsiteX12" fmla="*/ 8648700 w 11944350"/>
                <a:gd name="connsiteY12" fmla="*/ 656167 h 668867"/>
                <a:gd name="connsiteX13" fmla="*/ 9220200 w 11944350"/>
                <a:gd name="connsiteY13" fmla="*/ 21167 h 668867"/>
                <a:gd name="connsiteX14" fmla="*/ 9931400 w 11944350"/>
                <a:gd name="connsiteY14" fmla="*/ 592667 h 668867"/>
                <a:gd name="connsiteX15" fmla="*/ 10706100 w 11944350"/>
                <a:gd name="connsiteY15" fmla="*/ 122767 h 668867"/>
                <a:gd name="connsiteX16" fmla="*/ 11760200 w 11944350"/>
                <a:gd name="connsiteY16" fmla="*/ 452967 h 668867"/>
                <a:gd name="connsiteX17" fmla="*/ 11811000 w 11944350"/>
                <a:gd name="connsiteY17" fmla="*/ 554567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350" h="668867">
                  <a:moveTo>
                    <a:pt x="0" y="364067"/>
                  </a:moveTo>
                  <a:cubicBezTo>
                    <a:pt x="242358" y="182033"/>
                    <a:pt x="484717" y="0"/>
                    <a:pt x="723900" y="46567"/>
                  </a:cubicBezTo>
                  <a:cubicBezTo>
                    <a:pt x="963083" y="93134"/>
                    <a:pt x="1195917" y="637117"/>
                    <a:pt x="1435100" y="643467"/>
                  </a:cubicBezTo>
                  <a:cubicBezTo>
                    <a:pt x="1674283" y="649817"/>
                    <a:pt x="1919817" y="82550"/>
                    <a:pt x="2159000" y="84667"/>
                  </a:cubicBezTo>
                  <a:cubicBezTo>
                    <a:pt x="2398183" y="86784"/>
                    <a:pt x="2633133" y="654050"/>
                    <a:pt x="2870200" y="656167"/>
                  </a:cubicBezTo>
                  <a:cubicBezTo>
                    <a:pt x="3107267" y="658284"/>
                    <a:pt x="3337983" y="101600"/>
                    <a:pt x="3581400" y="97367"/>
                  </a:cubicBezTo>
                  <a:cubicBezTo>
                    <a:pt x="3824817" y="93134"/>
                    <a:pt x="4085167" y="637117"/>
                    <a:pt x="4330700" y="630767"/>
                  </a:cubicBezTo>
                  <a:cubicBezTo>
                    <a:pt x="4576233" y="624417"/>
                    <a:pt x="4813300" y="52917"/>
                    <a:pt x="5054600" y="59267"/>
                  </a:cubicBezTo>
                  <a:cubicBezTo>
                    <a:pt x="5295900" y="65617"/>
                    <a:pt x="5541433" y="668867"/>
                    <a:pt x="5778500" y="668867"/>
                  </a:cubicBezTo>
                  <a:cubicBezTo>
                    <a:pt x="6015567" y="668867"/>
                    <a:pt x="6235700" y="65617"/>
                    <a:pt x="6477000" y="59267"/>
                  </a:cubicBezTo>
                  <a:cubicBezTo>
                    <a:pt x="6718300" y="52917"/>
                    <a:pt x="6989233" y="626534"/>
                    <a:pt x="7226300" y="630767"/>
                  </a:cubicBezTo>
                  <a:cubicBezTo>
                    <a:pt x="7463367" y="635000"/>
                    <a:pt x="7662333" y="80434"/>
                    <a:pt x="7899400" y="84667"/>
                  </a:cubicBezTo>
                  <a:cubicBezTo>
                    <a:pt x="8136467" y="88900"/>
                    <a:pt x="8428567" y="666750"/>
                    <a:pt x="8648700" y="656167"/>
                  </a:cubicBezTo>
                  <a:cubicBezTo>
                    <a:pt x="8868833" y="645584"/>
                    <a:pt x="9006417" y="31750"/>
                    <a:pt x="9220200" y="21167"/>
                  </a:cubicBezTo>
                  <a:cubicBezTo>
                    <a:pt x="9433983" y="10584"/>
                    <a:pt x="9683750" y="575734"/>
                    <a:pt x="9931400" y="592667"/>
                  </a:cubicBezTo>
                  <a:cubicBezTo>
                    <a:pt x="10179050" y="609600"/>
                    <a:pt x="10401300" y="146050"/>
                    <a:pt x="10706100" y="122767"/>
                  </a:cubicBezTo>
                  <a:cubicBezTo>
                    <a:pt x="11010900" y="99484"/>
                    <a:pt x="11576050" y="381000"/>
                    <a:pt x="11760200" y="452967"/>
                  </a:cubicBezTo>
                  <a:cubicBezTo>
                    <a:pt x="11944350" y="524934"/>
                    <a:pt x="11877675" y="539750"/>
                    <a:pt x="11811000" y="554567"/>
                  </a:cubicBezTo>
                </a:path>
              </a:pathLst>
            </a:cu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050"/>
            </a:p>
          </p:txBody>
        </p:sp>
      </p:grpSp>
      <p:sp>
        <p:nvSpPr>
          <p:cNvPr id="37" name="TextBox 155"/>
          <p:cNvSpPr txBox="1"/>
          <p:nvPr/>
        </p:nvSpPr>
        <p:spPr>
          <a:xfrm>
            <a:off x="3800503" y="4428703"/>
            <a:ext cx="569055" cy="369331"/>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(10m) </a:t>
            </a:r>
          </a:p>
        </p:txBody>
      </p:sp>
      <p:grpSp>
        <p:nvGrpSpPr>
          <p:cNvPr id="43" name="그룹 42"/>
          <p:cNvGrpSpPr/>
          <p:nvPr/>
        </p:nvGrpSpPr>
        <p:grpSpPr>
          <a:xfrm>
            <a:off x="3805243" y="2544422"/>
            <a:ext cx="1850438" cy="4238812"/>
            <a:chOff x="3214678" y="3357562"/>
            <a:chExt cx="3716811" cy="8514118"/>
          </a:xfrm>
        </p:grpSpPr>
        <p:cxnSp>
          <p:nvCxnSpPr>
            <p:cNvPr id="44" name="직선 연결선 43"/>
            <p:cNvCxnSpPr/>
            <p:nvPr/>
          </p:nvCxnSpPr>
          <p:spPr>
            <a:xfrm>
              <a:off x="4429124" y="3357562"/>
              <a:ext cx="0" cy="8001056"/>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776791" y="11408029"/>
              <a:ext cx="2154698" cy="463651"/>
            </a:xfrm>
            <a:prstGeom prst="rect">
              <a:avLst/>
            </a:prstGeom>
            <a:noFill/>
          </p:spPr>
          <p:txBody>
            <a:bodyPr wrap="none" rtlCol="0">
              <a:spAutoFit/>
            </a:bodyPr>
            <a:lstStyle/>
            <a:p>
              <a:r>
                <a:rPr lang="en-US" altLang="ko-KR" sz="900" dirty="0" smtClean="0"/>
                <a:t>Weight (100 kg) </a:t>
              </a:r>
              <a:endParaRPr lang="ko-KR" altLang="en-US" sz="900" dirty="0"/>
            </a:p>
          </p:txBody>
        </p:sp>
        <p:grpSp>
          <p:nvGrpSpPr>
            <p:cNvPr id="46" name="그룹 98"/>
            <p:cNvGrpSpPr/>
            <p:nvPr/>
          </p:nvGrpSpPr>
          <p:grpSpPr>
            <a:xfrm>
              <a:off x="4014784" y="11358618"/>
              <a:ext cx="813926" cy="326435"/>
              <a:chOff x="5316385" y="10389241"/>
              <a:chExt cx="813926" cy="326435"/>
            </a:xfrm>
          </p:grpSpPr>
          <p:sp>
            <p:nvSpPr>
              <p:cNvPr id="56" name="원통 55"/>
              <p:cNvSpPr/>
              <p:nvPr/>
            </p:nvSpPr>
            <p:spPr>
              <a:xfrm rot="19871420">
                <a:off x="5316385" y="10389241"/>
                <a:ext cx="406522" cy="22894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7" name="원통 56"/>
              <p:cNvSpPr/>
              <p:nvPr/>
            </p:nvSpPr>
            <p:spPr>
              <a:xfrm rot="2348618">
                <a:off x="5656896" y="10399749"/>
                <a:ext cx="473415" cy="210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8" name="원통 57"/>
              <p:cNvSpPr/>
              <p:nvPr/>
            </p:nvSpPr>
            <p:spPr>
              <a:xfrm>
                <a:off x="5429256" y="10429924"/>
                <a:ext cx="500066" cy="2857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sp>
          <p:nvSpPr>
            <p:cNvPr id="47" name="모서리가 둥근 직사각형 46"/>
            <p:cNvSpPr/>
            <p:nvPr/>
          </p:nvSpPr>
          <p:spPr>
            <a:xfrm>
              <a:off x="4286248" y="6424448"/>
              <a:ext cx="142877" cy="4286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48" name="모서리가 둥근 직사각형 47"/>
            <p:cNvSpPr/>
            <p:nvPr/>
          </p:nvSpPr>
          <p:spPr>
            <a:xfrm>
              <a:off x="4286248" y="7322371"/>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49" name="모서리가 둥근 직사각형 48"/>
            <p:cNvSpPr/>
            <p:nvPr/>
          </p:nvSpPr>
          <p:spPr>
            <a:xfrm>
              <a:off x="4286248" y="8501098"/>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50" name="모서리가 둥근 직사각형 49"/>
            <p:cNvSpPr/>
            <p:nvPr/>
          </p:nvSpPr>
          <p:spPr>
            <a:xfrm>
              <a:off x="4286248" y="9679825"/>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51" name="모서리가 둥근 직사각형 50"/>
            <p:cNvSpPr/>
            <p:nvPr/>
          </p:nvSpPr>
          <p:spPr>
            <a:xfrm>
              <a:off x="4286248" y="10858552"/>
              <a:ext cx="142876" cy="4286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ko-KR" altLang="en-US" sz="1050"/>
            </a:p>
          </p:txBody>
        </p:sp>
        <p:sp>
          <p:nvSpPr>
            <p:cNvPr id="52" name="TextBox 155"/>
            <p:cNvSpPr txBox="1"/>
            <p:nvPr/>
          </p:nvSpPr>
          <p:spPr>
            <a:xfrm>
              <a:off x="3357555" y="6215082"/>
              <a:ext cx="928693"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(5m) </a:t>
              </a:r>
            </a:p>
          </p:txBody>
        </p:sp>
        <p:sp>
          <p:nvSpPr>
            <p:cNvPr id="53" name="TextBox 155"/>
            <p:cNvSpPr txBox="1"/>
            <p:nvPr/>
          </p:nvSpPr>
          <p:spPr>
            <a:xfrm>
              <a:off x="3214678" y="8299434"/>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(20m) </a:t>
              </a:r>
            </a:p>
          </p:txBody>
        </p:sp>
        <p:sp>
          <p:nvSpPr>
            <p:cNvPr id="54" name="TextBox 155"/>
            <p:cNvSpPr txBox="1"/>
            <p:nvPr/>
          </p:nvSpPr>
          <p:spPr>
            <a:xfrm>
              <a:off x="3214678" y="9442444"/>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(30m) </a:t>
              </a:r>
            </a:p>
          </p:txBody>
        </p:sp>
        <p:sp>
          <p:nvSpPr>
            <p:cNvPr id="55" name="TextBox 155"/>
            <p:cNvSpPr txBox="1"/>
            <p:nvPr/>
          </p:nvSpPr>
          <p:spPr>
            <a:xfrm>
              <a:off x="3214678" y="10656887"/>
              <a:ext cx="1071572" cy="741844"/>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r>
                <a:rPr lang="en-US" altLang="ko-KR" sz="900" b="1" dirty="0" smtClean="0"/>
                <a:t>CTD (40m) </a:t>
              </a:r>
            </a:p>
          </p:txBody>
        </p:sp>
      </p:grpSp>
      <p:sp>
        <p:nvSpPr>
          <p:cNvPr id="59"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The IORS : Bottom Deck &amp; boat landing</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64" name="TextBox 63"/>
          <p:cNvSpPr txBox="1"/>
          <p:nvPr/>
        </p:nvSpPr>
        <p:spPr>
          <a:xfrm>
            <a:off x="670238" y="3397497"/>
            <a:ext cx="1148070"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Bottom Deck</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66" name="TextBox 65"/>
          <p:cNvSpPr txBox="1"/>
          <p:nvPr/>
        </p:nvSpPr>
        <p:spPr>
          <a:xfrm>
            <a:off x="662222" y="3708623"/>
            <a:ext cx="1156086"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rgbClr val="0066FF"/>
                </a:solidFill>
                <a:effectLst/>
                <a:uLnTx/>
                <a:uFillTx/>
              </a:rPr>
              <a:t>Boat Landing</a:t>
            </a:r>
            <a:endParaRPr kumimoji="0" lang="ko-KR" altLang="en-US" sz="1200" b="1" i="0" u="none" strike="noStrike" kern="0" cap="none" spc="0" normalizeH="0" baseline="0" noProof="0" dirty="0" smtClean="0">
              <a:ln>
                <a:noFill/>
              </a:ln>
              <a:solidFill>
                <a:srgbClr val="0066FF"/>
              </a:solidFill>
              <a:effectLst/>
              <a:uLnTx/>
              <a:uFillTx/>
            </a:endParaRPr>
          </a:p>
        </p:txBody>
      </p:sp>
      <p:sp>
        <p:nvSpPr>
          <p:cNvPr id="67" name="Rectangle 3"/>
          <p:cNvSpPr>
            <a:spLocks noChangeArrowheads="1"/>
          </p:cNvSpPr>
          <p:nvPr/>
        </p:nvSpPr>
        <p:spPr bwMode="auto">
          <a:xfrm>
            <a:off x="0" y="0"/>
            <a:ext cx="1069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19458" name="_x221553120" descr="EMB00001344b86b"/>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910697" y="329696"/>
            <a:ext cx="2359805" cy="1769854"/>
          </a:xfrm>
          <a:prstGeom prst="rect">
            <a:avLst/>
          </a:prstGeom>
          <a:noFill/>
          <a:extLst>
            <a:ext uri="{909E8E84-426E-40DD-AFC4-6F175D3DCCD1}">
              <a14:hiddenFill xmlns="" xmlns:a14="http://schemas.microsoft.com/office/drawing/2010/main">
                <a:solidFill>
                  <a:srgbClr val="FFFFFF"/>
                </a:solidFill>
              </a14:hiddenFill>
            </a:ext>
          </a:extLst>
        </p:spPr>
      </p:pic>
      <p:pic>
        <p:nvPicPr>
          <p:cNvPr id="79" name="Picture 12" descr="DSC02472"/>
          <p:cNvPicPr>
            <a:picLocks noChangeAspect="1" noChangeArrowheads="1"/>
          </p:cNvPicPr>
          <p:nvPr/>
        </p:nvPicPr>
        <p:blipFill>
          <a:blip r:embed="rId6" cstate="print"/>
          <a:srcRect/>
          <a:stretch>
            <a:fillRect/>
          </a:stretch>
        </p:blipFill>
        <p:spPr bwMode="auto">
          <a:xfrm>
            <a:off x="5850756" y="2099550"/>
            <a:ext cx="2468680" cy="1776064"/>
          </a:xfrm>
          <a:prstGeom prst="rect">
            <a:avLst/>
          </a:prstGeom>
          <a:noFill/>
        </p:spPr>
      </p:pic>
      <p:sp>
        <p:nvSpPr>
          <p:cNvPr id="69" name="Rectangle 6"/>
          <p:cNvSpPr>
            <a:spLocks noChangeArrowheads="1"/>
          </p:cNvSpPr>
          <p:nvPr/>
        </p:nvSpPr>
        <p:spPr bwMode="auto">
          <a:xfrm>
            <a:off x="0" y="0"/>
            <a:ext cx="1069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19461" name="_x221553840" descr="EMB00001344b86d"/>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334468" y="3862298"/>
            <a:ext cx="2874963" cy="2157413"/>
          </a:xfrm>
          <a:prstGeom prst="rect">
            <a:avLst/>
          </a:prstGeom>
          <a:noFill/>
          <a:extLst>
            <a:ext uri="{909E8E84-426E-40DD-AFC4-6F175D3DCCD1}">
              <a14:hiddenFill xmlns="" xmlns:a14="http://schemas.microsoft.com/office/drawing/2010/main">
                <a:solidFill>
                  <a:srgbClr val="FFFFFF"/>
                </a:solidFill>
              </a14:hiddenFill>
            </a:ext>
          </a:extLst>
        </p:spPr>
      </p:pic>
      <p:sp>
        <p:nvSpPr>
          <p:cNvPr id="78" name="Rectangle 9"/>
          <p:cNvSpPr>
            <a:spLocks noChangeArrowheads="1"/>
          </p:cNvSpPr>
          <p:nvPr/>
        </p:nvSpPr>
        <p:spPr bwMode="auto">
          <a:xfrm>
            <a:off x="0" y="0"/>
            <a:ext cx="1069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19464" name="_x221554480" descr="EMB00001344b86f"/>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566501" y="4419239"/>
            <a:ext cx="2664416" cy="1499565"/>
          </a:xfrm>
          <a:prstGeom prst="rect">
            <a:avLst/>
          </a:prstGeom>
          <a:noFill/>
          <a:extLst>
            <a:ext uri="{909E8E84-426E-40DD-AFC4-6F175D3DCCD1}">
              <a14:hiddenFill xmlns="" xmlns:a14="http://schemas.microsoft.com/office/drawing/2010/main">
                <a:solidFill>
                  <a:srgbClr val="FFFFFF"/>
                </a:solidFill>
              </a14:hiddenFill>
            </a:ext>
          </a:extLst>
        </p:spPr>
      </p:pic>
      <p:sp>
        <p:nvSpPr>
          <p:cNvPr id="88" name="TextBox 155"/>
          <p:cNvSpPr txBox="1"/>
          <p:nvPr/>
        </p:nvSpPr>
        <p:spPr>
          <a:xfrm>
            <a:off x="702226" y="5918804"/>
            <a:ext cx="2014565" cy="461665"/>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200" b="1" i="0" u="none" strike="noStrike" kern="1200" cap="none" spc="0" normalizeH="0" baseline="0" noProof="0" dirty="0" smtClean="0">
                <a:ln>
                  <a:noFill/>
                </a:ln>
                <a:solidFill>
                  <a:prstClr val="black"/>
                </a:solidFill>
                <a:effectLst/>
                <a:uLnTx/>
                <a:uFillTx/>
                <a:latin typeface="Arial" charset="0"/>
                <a:ea typeface="맑은 고딕"/>
                <a:cs typeface="+mn-cs"/>
              </a:rPr>
              <a:t>Observation platform</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ko-KR" sz="1200" b="1" i="1" dirty="0" smtClean="0">
                <a:solidFill>
                  <a:prstClr val="black"/>
                </a:solidFill>
                <a:ea typeface="맑은 고딕"/>
              </a:rPr>
              <a:t>NW &amp; SE</a:t>
            </a:r>
            <a:endParaRPr kumimoji="0" lang="en-US" altLang="ko-KR" sz="1200" b="1" i="1" u="none" strike="noStrike" kern="1200" cap="none" spc="0" normalizeH="0" baseline="0" noProof="0" dirty="0" smtClean="0">
              <a:ln>
                <a:noFill/>
              </a:ln>
              <a:solidFill>
                <a:prstClr val="black"/>
              </a:solidFill>
              <a:effectLst/>
              <a:uLnTx/>
              <a:uFillTx/>
              <a:ea typeface="맑은 고딕"/>
            </a:endParaRPr>
          </a:p>
        </p:txBody>
      </p:sp>
      <p:sp>
        <p:nvSpPr>
          <p:cNvPr id="95" name="타원 94"/>
          <p:cNvSpPr/>
          <p:nvPr/>
        </p:nvSpPr>
        <p:spPr>
          <a:xfrm>
            <a:off x="3491819" y="3397497"/>
            <a:ext cx="325886" cy="211833"/>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 name="타원 95"/>
          <p:cNvSpPr/>
          <p:nvPr/>
        </p:nvSpPr>
        <p:spPr>
          <a:xfrm>
            <a:off x="4956373" y="3420443"/>
            <a:ext cx="325886" cy="211833"/>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7" name="_x244620624" descr="EMB000030600798"/>
          <p:cNvPicPr>
            <a:picLocks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259775" y="4425493"/>
            <a:ext cx="2291573" cy="1458274"/>
          </a:xfrm>
          <a:prstGeom prst="rect">
            <a:avLst/>
          </a:prstGeom>
          <a:noFill/>
          <a:extLst/>
        </p:spPr>
      </p:pic>
      <p:cxnSp>
        <p:nvCxnSpPr>
          <p:cNvPr id="89" name="직선 연결선 88"/>
          <p:cNvCxnSpPr/>
          <p:nvPr/>
        </p:nvCxnSpPr>
        <p:spPr>
          <a:xfrm flipH="1">
            <a:off x="4615434" y="3535996"/>
            <a:ext cx="503884" cy="892707"/>
          </a:xfrm>
          <a:prstGeom prst="line">
            <a:avLst/>
          </a:prstGeom>
          <a:noFill/>
          <a:ln w="9525" cap="flat" cmpd="sng" algn="ctr">
            <a:solidFill>
              <a:srgbClr val="FF0000"/>
            </a:solidFill>
            <a:prstDash val="solid"/>
          </a:ln>
          <a:effectLst/>
        </p:spPr>
      </p:cxnSp>
      <p:cxnSp>
        <p:nvCxnSpPr>
          <p:cNvPr id="90" name="직선 연결선 89"/>
          <p:cNvCxnSpPr/>
          <p:nvPr/>
        </p:nvCxnSpPr>
        <p:spPr>
          <a:xfrm>
            <a:off x="3654762" y="3526360"/>
            <a:ext cx="221613" cy="902343"/>
          </a:xfrm>
          <a:prstGeom prst="line">
            <a:avLst/>
          </a:prstGeom>
          <a:noFill/>
          <a:ln w="9525" cap="flat" cmpd="sng" algn="ctr">
            <a:solidFill>
              <a:srgbClr val="FF0000"/>
            </a:solidFill>
            <a:prstDash val="solid"/>
          </a:ln>
          <a:effectLst/>
        </p:spPr>
      </p:cxnSp>
    </p:spTree>
    <p:extLst>
      <p:ext uri="{BB962C8B-B14F-4D97-AF65-F5344CB8AC3E}">
        <p14:creationId xmlns="" xmlns:p14="http://schemas.microsoft.com/office/powerpoint/2010/main" val="1884049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 descr="C:\Users\Jm\Desktop\매일작업\가거초기지.pn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989" b="3941"/>
          <a:stretch/>
        </p:blipFill>
        <p:spPr bwMode="auto">
          <a:xfrm>
            <a:off x="3638711" y="1632267"/>
            <a:ext cx="767559" cy="114283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latin typeface="Times New Roman" pitchFamily="18" charset="0"/>
                <a:ea typeface="나눔고딕 ExtraBold" pitchFamily="50" charset="-127"/>
                <a:cs typeface="Times New Roman" pitchFamily="18" charset="0"/>
              </a:rPr>
              <a:t>Background</a:t>
            </a:r>
            <a:endParaRPr lang="ko-KR" altLang="en-US" sz="3200" b="1" dirty="0">
              <a:effectLst/>
              <a:latin typeface="Times New Roman" pitchFamily="18" charset="0"/>
              <a:ea typeface="나눔고딕 ExtraBold" pitchFamily="50" charset="-127"/>
              <a:cs typeface="Times New Roman" pitchFamily="18" charset="0"/>
            </a:endParaRPr>
          </a:p>
        </p:txBody>
      </p:sp>
      <p:pic>
        <p:nvPicPr>
          <p:cNvPr id="3" name="Picture 5" descr="11"/>
          <p:cNvPicPr>
            <a:picLocks noChangeAspect="1" noChangeArrowheads="1"/>
          </p:cNvPicPr>
          <p:nvPr/>
        </p:nvPicPr>
        <p:blipFill>
          <a:blip r:embed="rId4" cstate="print"/>
          <a:srcRect/>
          <a:stretch>
            <a:fillRect/>
          </a:stretch>
        </p:blipFill>
        <p:spPr bwMode="auto">
          <a:xfrm rot="10800000">
            <a:off x="-1289414" y="2692964"/>
            <a:ext cx="13332858" cy="2239793"/>
          </a:xfrm>
          <a:prstGeom prst="rect">
            <a:avLst/>
          </a:prstGeom>
          <a:noFill/>
          <a:ln w="9525">
            <a:noFill/>
            <a:miter lim="800000"/>
            <a:headEnd/>
            <a:tailEnd/>
          </a:ln>
        </p:spPr>
      </p:pic>
      <p:pic>
        <p:nvPicPr>
          <p:cNvPr id="4" name="Picture 2" descr="X:\Work pictures\소청초 기지\소청초기지.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842644" y="1399749"/>
            <a:ext cx="2500189" cy="140635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7" descr="C:\Users\user\Desktop\이어도.png"/>
          <p:cNvPicPr>
            <a:picLocks noChangeAspect="1" noChangeArrowheads="1"/>
          </p:cNvPicPr>
          <p:nvPr/>
        </p:nvPicPr>
        <p:blipFill>
          <a:blip r:embed="rId6" cstate="print"/>
          <a:srcRect/>
          <a:stretch>
            <a:fillRect/>
          </a:stretch>
        </p:blipFill>
        <p:spPr bwMode="auto">
          <a:xfrm>
            <a:off x="4482604" y="1520156"/>
            <a:ext cx="1261422" cy="1285950"/>
          </a:xfrm>
          <a:prstGeom prst="rect">
            <a:avLst/>
          </a:prstGeom>
          <a:noFill/>
          <a:ln>
            <a:noFill/>
          </a:ln>
        </p:spPr>
      </p:pic>
      <p:sp>
        <p:nvSpPr>
          <p:cNvPr id="7" name="직사각형 6"/>
          <p:cNvSpPr/>
          <p:nvPr/>
        </p:nvSpPr>
        <p:spPr>
          <a:xfrm>
            <a:off x="943635" y="4689213"/>
            <a:ext cx="9011578" cy="2498053"/>
          </a:xfrm>
          <a:prstGeom prst="rect">
            <a:avLst/>
          </a:prstGeom>
          <a:solidFill>
            <a:srgbClr val="FFFFFF"/>
          </a:solidFill>
          <a:ln w="25400" cap="flat" cmpd="sng" algn="ctr">
            <a:noFill/>
            <a:prstDash val="solid"/>
          </a:ln>
          <a:effectLst/>
        </p:spPr>
        <p:txBody>
          <a:bodyPr lIns="91424" tIns="45712" rIns="91424" bIns="45712"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914239" fontAlgn="base">
              <a:spcBef>
                <a:spcPct val="0"/>
              </a:spcBef>
              <a:spcAft>
                <a:spcPct val="0"/>
              </a:spcAft>
              <a:defRPr/>
            </a:pPr>
            <a:endParaRPr kumimoji="1" lang="ko-KR" altLang="en-US" sz="1000" b="1">
              <a:solidFill>
                <a:srgbClr val="FFFFFF"/>
              </a:solidFill>
              <a:latin typeface="Times New Roman" pitchFamily="18" charset="0"/>
              <a:ea typeface="HY중고딕"/>
              <a:cs typeface="Times New Roman" pitchFamily="18" charset="0"/>
            </a:endParaRPr>
          </a:p>
        </p:txBody>
      </p:sp>
      <p:pic>
        <p:nvPicPr>
          <p:cNvPr id="8" name="Picture 7" descr="D:\Projects\Ocean Research Station\발표 및 회의\2010_07_02_과학기술대전\지구온난화_북극곰.jpg"/>
          <p:cNvPicPr>
            <a:picLocks noChangeArrowheads="1"/>
          </p:cNvPicPr>
          <p:nvPr/>
        </p:nvPicPr>
        <p:blipFill>
          <a:blip r:embed="rId7" cstate="print">
            <a:lum bright="3000"/>
          </a:blip>
          <a:srcRect/>
          <a:stretch>
            <a:fillRect/>
          </a:stretch>
        </p:blipFill>
        <p:spPr bwMode="auto">
          <a:xfrm>
            <a:off x="1259637" y="4761155"/>
            <a:ext cx="1620000" cy="1008000"/>
          </a:xfrm>
          <a:prstGeom prst="roundRect">
            <a:avLst>
              <a:gd name="adj" fmla="val 2038"/>
            </a:avLst>
          </a:prstGeom>
          <a:solidFill>
            <a:schemeClr val="bg1"/>
          </a:solidFill>
          <a:ln w="12700">
            <a:solidFill>
              <a:schemeClr val="bg1"/>
            </a:solidFill>
            <a:miter lim="800000"/>
            <a:headEnd/>
            <a:tailEnd/>
          </a:ln>
          <a:effectLst>
            <a:outerShdw blurRad="88900" algn="ctr" rotWithShape="0">
              <a:prstClr val="black">
                <a:alpha val="70000"/>
              </a:prstClr>
            </a:outerShdw>
          </a:effectLst>
        </p:spPr>
      </p:pic>
      <p:pic>
        <p:nvPicPr>
          <p:cNvPr id="9" name="Picture 9" descr="D:\Projects\Ocean Research Station\발표 및 회의\2010_07_02_과학기술대전\요트대회.jpg"/>
          <p:cNvPicPr>
            <a:picLocks noChangeArrowheads="1"/>
          </p:cNvPicPr>
          <p:nvPr/>
        </p:nvPicPr>
        <p:blipFill>
          <a:blip r:embed="rId8" cstate="print">
            <a:lum bright="3000"/>
          </a:blip>
          <a:srcRect/>
          <a:stretch>
            <a:fillRect/>
          </a:stretch>
        </p:blipFill>
        <p:spPr bwMode="auto">
          <a:xfrm>
            <a:off x="4693505" y="6013522"/>
            <a:ext cx="1620000" cy="1008000"/>
          </a:xfrm>
          <a:prstGeom prst="roundRect">
            <a:avLst>
              <a:gd name="adj" fmla="val 2038"/>
            </a:avLst>
          </a:prstGeom>
          <a:solidFill>
            <a:schemeClr val="bg1"/>
          </a:solidFill>
          <a:ln w="12700">
            <a:solidFill>
              <a:schemeClr val="bg1"/>
            </a:solidFill>
            <a:miter lim="800000"/>
            <a:headEnd/>
            <a:tailEnd/>
          </a:ln>
          <a:effectLst>
            <a:outerShdw blurRad="88900" algn="ctr" rotWithShape="0">
              <a:prstClr val="black">
                <a:alpha val="70000"/>
              </a:prstClr>
            </a:outerShdw>
          </a:effectLst>
        </p:spPr>
      </p:pic>
      <p:pic>
        <p:nvPicPr>
          <p:cNvPr id="10" name="Picture 8" descr="D:\Projects\Ocean Research Station\발표 및 회의\2010_07_02_과학기술대전\해상운송.jpg"/>
          <p:cNvPicPr>
            <a:picLocks noChangeArrowheads="1"/>
          </p:cNvPicPr>
          <p:nvPr/>
        </p:nvPicPr>
        <p:blipFill>
          <a:blip r:embed="rId9" cstate="print">
            <a:lum bright="3000"/>
          </a:blip>
          <a:srcRect/>
          <a:stretch>
            <a:fillRect/>
          </a:stretch>
        </p:blipFill>
        <p:spPr bwMode="auto">
          <a:xfrm>
            <a:off x="1240340" y="6009244"/>
            <a:ext cx="1620000" cy="1008000"/>
          </a:xfrm>
          <a:prstGeom prst="roundRect">
            <a:avLst>
              <a:gd name="adj" fmla="val 2038"/>
            </a:avLst>
          </a:prstGeom>
          <a:solidFill>
            <a:schemeClr val="bg1"/>
          </a:solidFill>
          <a:ln w="12700">
            <a:solidFill>
              <a:schemeClr val="bg1"/>
            </a:solidFill>
            <a:miter lim="800000"/>
            <a:headEnd/>
            <a:tailEnd/>
          </a:ln>
          <a:effectLst>
            <a:outerShdw blurRad="88900" algn="ctr" rotWithShape="0">
              <a:prstClr val="black">
                <a:alpha val="70000"/>
              </a:prstClr>
            </a:outerShdw>
          </a:effectLst>
        </p:spPr>
      </p:pic>
      <p:pic>
        <p:nvPicPr>
          <p:cNvPr id="11" name="Picture 3" descr="D:\Projects\Ocean Research Station\발표 및 회의\2010_07_02_과학기술대전\허베이스피리트.jpg"/>
          <p:cNvPicPr>
            <a:picLocks noChangeArrowheads="1"/>
          </p:cNvPicPr>
          <p:nvPr/>
        </p:nvPicPr>
        <p:blipFill>
          <a:blip r:embed="rId10" cstate="print">
            <a:lum bright="3000"/>
          </a:blip>
          <a:srcRect/>
          <a:stretch>
            <a:fillRect/>
          </a:stretch>
        </p:blipFill>
        <p:spPr bwMode="auto">
          <a:xfrm>
            <a:off x="8127373" y="4761155"/>
            <a:ext cx="1620000" cy="1008000"/>
          </a:xfrm>
          <a:prstGeom prst="roundRect">
            <a:avLst>
              <a:gd name="adj" fmla="val 2038"/>
            </a:avLst>
          </a:prstGeom>
          <a:solidFill>
            <a:schemeClr val="bg1"/>
          </a:solidFill>
          <a:ln w="12700">
            <a:solidFill>
              <a:schemeClr val="bg1"/>
            </a:solidFill>
            <a:miter lim="800000"/>
            <a:headEnd/>
            <a:tailEnd/>
          </a:ln>
          <a:effectLst>
            <a:outerShdw blurRad="88900" algn="ctr" rotWithShape="0">
              <a:prstClr val="black">
                <a:alpha val="70000"/>
              </a:prstClr>
            </a:outerShdw>
          </a:effectLst>
        </p:spPr>
      </p:pic>
      <p:pic>
        <p:nvPicPr>
          <p:cNvPr id="12" name="Picture 4" descr="D:\Projects\Ocean Research Station\발표 및 회의\2010_07_02_과학기술대전\너울성 파도.jpg"/>
          <p:cNvPicPr>
            <a:picLocks noChangeArrowheads="1"/>
          </p:cNvPicPr>
          <p:nvPr/>
        </p:nvPicPr>
        <p:blipFill>
          <a:blip r:embed="rId11" cstate="print">
            <a:lum bright="3000"/>
          </a:blip>
          <a:srcRect/>
          <a:stretch>
            <a:fillRect/>
          </a:stretch>
        </p:blipFill>
        <p:spPr bwMode="auto">
          <a:xfrm>
            <a:off x="2976571" y="6013522"/>
            <a:ext cx="1620000" cy="1008000"/>
          </a:xfrm>
          <a:prstGeom prst="roundRect">
            <a:avLst>
              <a:gd name="adj" fmla="val 2038"/>
            </a:avLst>
          </a:prstGeom>
          <a:solidFill>
            <a:schemeClr val="bg1"/>
          </a:solidFill>
          <a:ln w="12700">
            <a:solidFill>
              <a:schemeClr val="bg1"/>
            </a:solidFill>
            <a:miter lim="800000"/>
            <a:headEnd/>
            <a:tailEnd/>
          </a:ln>
          <a:effectLst>
            <a:outerShdw blurRad="88900" algn="ctr" rotWithShape="0">
              <a:prstClr val="black">
                <a:alpha val="70000"/>
              </a:prstClr>
            </a:outerShdw>
          </a:effectLst>
        </p:spPr>
      </p:pic>
      <p:pic>
        <p:nvPicPr>
          <p:cNvPr id="13" name="Picture 5" descr="D:\Projects\Ocean Research Station\발표 및 회의\2010_07_02_과학기술대전\태풍 매미 크레인파손.jpg"/>
          <p:cNvPicPr>
            <a:picLocks noChangeAspect="1" noChangeArrowheads="1"/>
          </p:cNvPicPr>
          <p:nvPr/>
        </p:nvPicPr>
        <p:blipFill>
          <a:blip r:embed="rId12" cstate="print">
            <a:lum bright="3000"/>
          </a:blip>
          <a:srcRect/>
          <a:stretch>
            <a:fillRect/>
          </a:stretch>
        </p:blipFill>
        <p:spPr bwMode="auto">
          <a:xfrm>
            <a:off x="2976571" y="4761154"/>
            <a:ext cx="1620000" cy="1020640"/>
          </a:xfrm>
          <a:prstGeom prst="roundRect">
            <a:avLst>
              <a:gd name="adj" fmla="val 2038"/>
            </a:avLst>
          </a:prstGeom>
          <a:solidFill>
            <a:schemeClr val="bg1"/>
          </a:solidFill>
          <a:ln w="12700">
            <a:solidFill>
              <a:schemeClr val="bg1"/>
            </a:solidFill>
            <a:miter lim="800000"/>
            <a:headEnd/>
            <a:tailEnd/>
          </a:ln>
          <a:effectLst>
            <a:outerShdw blurRad="88900" algn="ctr" rotWithShape="0">
              <a:prstClr val="black">
                <a:alpha val="70000"/>
              </a:prstClr>
            </a:outerShdw>
          </a:effectLst>
        </p:spPr>
      </p:pic>
      <p:sp>
        <p:nvSpPr>
          <p:cNvPr id="14" name="TextBox 23"/>
          <p:cNvSpPr txBox="1"/>
          <p:nvPr/>
        </p:nvSpPr>
        <p:spPr>
          <a:xfrm>
            <a:off x="3582317" y="3091126"/>
            <a:ext cx="3589412" cy="812514"/>
          </a:xfrm>
          <a:prstGeom prst="rect">
            <a:avLst/>
          </a:prstGeom>
          <a:noFill/>
        </p:spPr>
        <p:txBody>
          <a:bodyPr wrap="none" lIns="91424" tIns="45712" rIns="91424" bIns="45712"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fontAlgn="base">
              <a:lnSpc>
                <a:spcPct val="130000"/>
              </a:lnSpc>
              <a:spcBef>
                <a:spcPct val="0"/>
              </a:spcBef>
              <a:spcAft>
                <a:spcPct val="0"/>
              </a:spcAft>
            </a:pPr>
            <a:r>
              <a:rPr kumimoji="1" lang="en-US" altLang="ko-KR" b="1" dirty="0" smtClean="0">
                <a:effectLst>
                  <a:glow rad="101600">
                    <a:schemeClr val="bg1">
                      <a:alpha val="60000"/>
                    </a:schemeClr>
                  </a:glow>
                  <a:outerShdw blurRad="38100" dist="38100" dir="2700000" algn="tl">
                    <a:srgbClr val="000000">
                      <a:alpha val="43137"/>
                    </a:srgbClr>
                  </a:outerShdw>
                </a:effectLst>
                <a:latin typeface="Times New Roman" pitchFamily="18" charset="0"/>
                <a:ea typeface="Rix모던고딕 EB" panose="02020603020101020101" pitchFamily="18" charset="-127"/>
                <a:cs typeface="Times New Roman" pitchFamily="18" charset="0"/>
              </a:rPr>
              <a:t>Long-term in-situ time series data </a:t>
            </a:r>
          </a:p>
          <a:p>
            <a:pPr algn="ctr" fontAlgn="base">
              <a:lnSpc>
                <a:spcPct val="130000"/>
              </a:lnSpc>
              <a:spcBef>
                <a:spcPct val="0"/>
              </a:spcBef>
              <a:spcAft>
                <a:spcPct val="0"/>
              </a:spcAft>
            </a:pPr>
            <a:r>
              <a:rPr kumimoji="1" lang="en-US" altLang="ko-KR" b="1" dirty="0" smtClean="0">
                <a:solidFill>
                  <a:srgbClr val="FFFF00"/>
                </a:solidFill>
                <a:effectLst>
                  <a:glow rad="228600">
                    <a:schemeClr val="accent1">
                      <a:satMod val="175000"/>
                      <a:alpha val="40000"/>
                    </a:schemeClr>
                  </a:glow>
                  <a:outerShdw blurRad="38100" dist="38100" dir="2700000" algn="tl">
                    <a:srgbClr val="000000">
                      <a:alpha val="43137"/>
                    </a:srgbClr>
                  </a:outerShdw>
                </a:effectLst>
                <a:latin typeface="Times New Roman" pitchFamily="18" charset="0"/>
                <a:ea typeface="Rix모던고딕 EB" panose="02020603020101020101" pitchFamily="18" charset="-127"/>
                <a:cs typeface="Times New Roman" pitchFamily="18" charset="0"/>
              </a:rPr>
              <a:t>of interdisciplinary variables</a:t>
            </a:r>
            <a:endParaRPr kumimoji="1" lang="ko-KR" altLang="en-US"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Times New Roman" pitchFamily="18" charset="0"/>
              <a:ea typeface="Rix모던고딕 EB" panose="02020603020101020101" pitchFamily="18" charset="-127"/>
              <a:cs typeface="Times New Roman" pitchFamily="18" charset="0"/>
            </a:endParaRPr>
          </a:p>
        </p:txBody>
      </p:sp>
      <p:pic>
        <p:nvPicPr>
          <p:cNvPr id="15" name="Picture 2" descr="C:\Users\user\Desktop\천리안1.jpg"/>
          <p:cNvPicPr>
            <a:picLocks noChangeArrowheads="1"/>
          </p:cNvPicPr>
          <p:nvPr/>
        </p:nvPicPr>
        <p:blipFill>
          <a:blip r:embed="rId13" cstate="print">
            <a:lum bright="3000"/>
          </a:blip>
          <a:srcRect/>
          <a:stretch>
            <a:fillRect/>
          </a:stretch>
        </p:blipFill>
        <p:spPr bwMode="auto">
          <a:xfrm>
            <a:off x="6410439" y="4761155"/>
            <a:ext cx="1620000" cy="1008000"/>
          </a:xfrm>
          <a:prstGeom prst="roundRect">
            <a:avLst>
              <a:gd name="adj" fmla="val 2038"/>
            </a:avLst>
          </a:prstGeom>
          <a:solidFill>
            <a:schemeClr val="bg1"/>
          </a:solidFill>
          <a:ln w="12700">
            <a:solidFill>
              <a:schemeClr val="bg1"/>
            </a:solidFill>
            <a:miter lim="800000"/>
            <a:headEnd/>
            <a:tailEnd/>
          </a:ln>
          <a:effectLst>
            <a:outerShdw blurRad="88900" algn="ctr" rotWithShape="0">
              <a:prstClr val="black">
                <a:alpha val="70000"/>
              </a:prstClr>
            </a:outerShdw>
          </a:effectLst>
        </p:spPr>
      </p:pic>
      <p:pic>
        <p:nvPicPr>
          <p:cNvPr id="16" name="Picture 3" descr="C:\Users\user\Desktop\태풍.jpg"/>
          <p:cNvPicPr>
            <a:picLocks noChangeArrowheads="1"/>
          </p:cNvPicPr>
          <p:nvPr/>
        </p:nvPicPr>
        <p:blipFill>
          <a:blip r:embed="rId14" cstate="print">
            <a:lum bright="3000"/>
          </a:blip>
          <a:srcRect l="4412" t="3293" r="4713" b="11944"/>
          <a:stretch>
            <a:fillRect/>
          </a:stretch>
        </p:blipFill>
        <p:spPr bwMode="auto">
          <a:xfrm>
            <a:off x="4683905" y="4733274"/>
            <a:ext cx="1620000" cy="1008000"/>
          </a:xfrm>
          <a:prstGeom prst="roundRect">
            <a:avLst>
              <a:gd name="adj" fmla="val 2038"/>
            </a:avLst>
          </a:prstGeom>
          <a:solidFill>
            <a:schemeClr val="bg1"/>
          </a:solidFill>
          <a:ln w="12700">
            <a:solidFill>
              <a:schemeClr val="bg1"/>
            </a:solidFill>
            <a:miter lim="800000"/>
            <a:headEnd/>
            <a:tailEnd/>
          </a:ln>
          <a:effectLst>
            <a:outerShdw blurRad="88900" algn="ctr" rotWithShape="0">
              <a:prstClr val="black">
                <a:alpha val="70000"/>
              </a:prstClr>
            </a:outerShdw>
          </a:effectLst>
        </p:spPr>
      </p:pic>
      <p:sp>
        <p:nvSpPr>
          <p:cNvPr id="17" name="직사각형 16"/>
          <p:cNvSpPr/>
          <p:nvPr/>
        </p:nvSpPr>
        <p:spPr>
          <a:xfrm>
            <a:off x="4924827" y="4060365"/>
            <a:ext cx="904381" cy="400093"/>
          </a:xfrm>
          <a:prstGeom prst="rect">
            <a:avLst/>
          </a:prstGeom>
        </p:spPr>
        <p:txBody>
          <a:bodyPr wrap="none" lIns="91424" tIns="45712" rIns="91424" bIns="45712">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fontAlgn="base">
              <a:spcBef>
                <a:spcPct val="0"/>
              </a:spcBef>
              <a:spcAft>
                <a:spcPct val="0"/>
              </a:spcAft>
            </a:pPr>
            <a:r>
              <a:rPr kumimoji="1" lang="en-US" altLang="ko-KR" sz="2000" b="1" dirty="0" smtClean="0">
                <a:ln>
                  <a:solidFill>
                    <a:srgbClr val="00FFFF"/>
                  </a:solidFill>
                </a:ln>
                <a:effectLst>
                  <a:outerShdw blurRad="38100" dist="38100" dir="2700000" algn="tl">
                    <a:srgbClr val="000000">
                      <a:alpha val="43137"/>
                    </a:srgbClr>
                  </a:outerShdw>
                </a:effectLst>
                <a:latin typeface="Times New Roman" pitchFamily="18" charset="0"/>
                <a:ea typeface="Rix모던고딕 EB" panose="02020603020101020101" pitchFamily="18" charset="-127"/>
                <a:cs typeface="Times New Roman" pitchFamily="18" charset="0"/>
              </a:rPr>
              <a:t>Needs </a:t>
            </a:r>
            <a:endParaRPr kumimoji="1" lang="ko-KR" altLang="en-US" sz="2000" b="1" dirty="0">
              <a:ln>
                <a:solidFill>
                  <a:srgbClr val="00FFFF"/>
                </a:solidFill>
              </a:ln>
              <a:effectLst>
                <a:outerShdw blurRad="38100" dist="38100" dir="2700000" algn="tl">
                  <a:srgbClr val="000000">
                    <a:alpha val="43137"/>
                  </a:srgbClr>
                </a:outerShdw>
              </a:effectLst>
              <a:latin typeface="Times New Roman" pitchFamily="18" charset="0"/>
              <a:ea typeface="Rix모던고딕 EB" panose="02020603020101020101" pitchFamily="18" charset="-127"/>
              <a:cs typeface="Times New Roman" pitchFamily="18" charset="0"/>
            </a:endParaRPr>
          </a:p>
        </p:txBody>
      </p:sp>
      <p:grpSp>
        <p:nvGrpSpPr>
          <p:cNvPr id="18" name="그룹 61"/>
          <p:cNvGrpSpPr/>
          <p:nvPr/>
        </p:nvGrpSpPr>
        <p:grpSpPr>
          <a:xfrm>
            <a:off x="3362006" y="2136093"/>
            <a:ext cx="3644105" cy="490552"/>
            <a:chOff x="2699792" y="1412776"/>
            <a:chExt cx="3744416" cy="504056"/>
          </a:xfrm>
        </p:grpSpPr>
        <p:sp>
          <p:nvSpPr>
            <p:cNvPr id="19" name="모서리가 둥근 직사각형 18"/>
            <p:cNvSpPr/>
            <p:nvPr/>
          </p:nvSpPr>
          <p:spPr>
            <a:xfrm>
              <a:off x="2699792" y="1412776"/>
              <a:ext cx="3744416" cy="504056"/>
            </a:xfrm>
            <a:prstGeom prst="roundRect">
              <a:avLst/>
            </a:prstGeom>
            <a:gradFill>
              <a:gsLst>
                <a:gs pos="0">
                  <a:srgbClr val="808080">
                    <a:lumMod val="50000"/>
                    <a:alpha val="51000"/>
                  </a:srgbClr>
                </a:gs>
                <a:gs pos="52000">
                  <a:srgbClr val="808080">
                    <a:lumMod val="40000"/>
                    <a:lumOff val="60000"/>
                    <a:alpha val="48000"/>
                  </a:srgbClr>
                </a:gs>
                <a:gs pos="100000">
                  <a:srgbClr val="808080">
                    <a:lumMod val="50000"/>
                    <a:alpha val="50000"/>
                  </a:srgbClr>
                </a:gs>
              </a:gsLst>
              <a:lin ang="5400000" scaled="1"/>
            </a:gradFill>
            <a:ln w="25400" cap="flat" cmpd="sng" algn="ctr">
              <a:noFill/>
              <a:prstDash val="solid"/>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914239" fontAlgn="base">
                <a:spcBef>
                  <a:spcPct val="0"/>
                </a:spcBef>
                <a:spcAft>
                  <a:spcPct val="0"/>
                </a:spcAft>
                <a:defRPr/>
              </a:pPr>
              <a:endParaRPr kumimoji="1" lang="ko-KR" altLang="en-US" sz="1000" b="1">
                <a:solidFill>
                  <a:srgbClr val="FFFFFF"/>
                </a:solidFill>
                <a:latin typeface="Times New Roman" pitchFamily="18" charset="0"/>
                <a:ea typeface="HY중고딕"/>
                <a:cs typeface="Times New Roman" pitchFamily="18" charset="0"/>
              </a:endParaRPr>
            </a:p>
          </p:txBody>
        </p:sp>
        <p:sp>
          <p:nvSpPr>
            <p:cNvPr id="20" name="직사각형 19"/>
            <p:cNvSpPr/>
            <p:nvPr/>
          </p:nvSpPr>
          <p:spPr>
            <a:xfrm>
              <a:off x="3304384" y="1465252"/>
              <a:ext cx="2535261" cy="379499"/>
            </a:xfrm>
            <a:prstGeom prst="rect">
              <a:avLst/>
            </a:prstGeom>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914239" fontAlgn="base">
                <a:spcBef>
                  <a:spcPct val="0"/>
                </a:spcBef>
                <a:spcAft>
                  <a:spcPct val="0"/>
                </a:spcAft>
                <a:defRPr/>
              </a:pPr>
              <a:r>
                <a:rPr kumimoji="1" lang="en-US" altLang="ko-KR" b="1" dirty="0" smtClean="0">
                  <a:effectLst>
                    <a:outerShdw blurRad="38100" dist="38100" dir="2700000" algn="tl">
                      <a:srgbClr val="000000">
                        <a:alpha val="43137"/>
                      </a:srgbClr>
                    </a:outerShdw>
                  </a:effectLst>
                  <a:latin typeface="Times New Roman" pitchFamily="18" charset="0"/>
                  <a:ea typeface="Rix모던고딕 EB" panose="02020603020101020101" pitchFamily="18" charset="-127"/>
                  <a:cs typeface="Times New Roman" pitchFamily="18" charset="0"/>
                </a:rPr>
                <a:t>Establishment of ORSs</a:t>
              </a:r>
              <a:endParaRPr kumimoji="1" lang="ko-KR" altLang="en-US" b="1" dirty="0">
                <a:effectLst>
                  <a:outerShdw blurRad="38100" dist="38100" dir="2700000" algn="tl">
                    <a:srgbClr val="000000">
                      <a:alpha val="43137"/>
                    </a:srgbClr>
                  </a:outerShdw>
                </a:effectLst>
                <a:latin typeface="Times New Roman" pitchFamily="18" charset="0"/>
                <a:ea typeface="Rix모던고딕 EB" panose="02020603020101020101" pitchFamily="18" charset="-127"/>
                <a:cs typeface="Times New Roman" pitchFamily="18" charset="0"/>
              </a:endParaRPr>
            </a:p>
          </p:txBody>
        </p:sp>
      </p:grpSp>
      <p:sp>
        <p:nvSpPr>
          <p:cNvPr id="21" name="TextBox 32"/>
          <p:cNvSpPr txBox="1"/>
          <p:nvPr/>
        </p:nvSpPr>
        <p:spPr>
          <a:xfrm>
            <a:off x="4388921" y="1000285"/>
            <a:ext cx="1146435" cy="369316"/>
          </a:xfrm>
          <a:prstGeom prst="rect">
            <a:avLst/>
          </a:prstGeom>
          <a:noFill/>
        </p:spPr>
        <p:txBody>
          <a:bodyPr wrap="none" lIns="91424" tIns="45712" rIns="91424" bIns="45712"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defTabSz="914239" fontAlgn="base">
              <a:spcBef>
                <a:spcPct val="0"/>
              </a:spcBef>
              <a:spcAft>
                <a:spcPct val="0"/>
              </a:spcAft>
              <a:defRPr/>
            </a:pPr>
            <a:r>
              <a:rPr kumimoji="1" lang="en-US" altLang="ko-KR" b="1" i="1" dirty="0">
                <a:effectLst>
                  <a:glow rad="101600">
                    <a:srgbClr val="000000">
                      <a:satMod val="175000"/>
                      <a:alpha val="40000"/>
                    </a:srgbClr>
                  </a:glow>
                </a:effectLst>
                <a:latin typeface="Times New Roman" pitchFamily="18" charset="0"/>
                <a:ea typeface="굴림" charset="-127"/>
                <a:cs typeface="Times New Roman" pitchFamily="18" charset="0"/>
              </a:rPr>
              <a:t>Hardware</a:t>
            </a:r>
            <a:endParaRPr kumimoji="1" lang="ko-KR" altLang="en-US" b="1" i="1" dirty="0">
              <a:effectLst>
                <a:glow rad="101600">
                  <a:srgbClr val="000000">
                    <a:satMod val="175000"/>
                    <a:alpha val="40000"/>
                  </a:srgbClr>
                </a:glow>
              </a:effectLst>
              <a:latin typeface="Times New Roman" pitchFamily="18" charset="0"/>
              <a:ea typeface="굴림" charset="-127"/>
              <a:cs typeface="Times New Roman" pitchFamily="18" charset="0"/>
            </a:endParaRPr>
          </a:p>
        </p:txBody>
      </p:sp>
      <p:pic>
        <p:nvPicPr>
          <p:cNvPr id="22" name="Picture 2" descr="http://t3.gstatic.com/images?q=tbn:ANd9GcTgO48lgRKas5VMJX7_g8fF7mSQDCLWrGgCL3utMQe8QBAnpzKhbrOxpPwg"/>
          <p:cNvPicPr>
            <a:picLocks noChangeArrowheads="1"/>
          </p:cNvPicPr>
          <p:nvPr/>
        </p:nvPicPr>
        <p:blipFill>
          <a:blip r:embed="rId15" cstate="print">
            <a:lum bright="3000"/>
          </a:blip>
          <a:srcRect/>
          <a:stretch>
            <a:fillRect/>
          </a:stretch>
        </p:blipFill>
        <p:spPr bwMode="auto">
          <a:xfrm>
            <a:off x="6410439" y="6013522"/>
            <a:ext cx="1620000" cy="1008000"/>
          </a:xfrm>
          <a:prstGeom prst="roundRect">
            <a:avLst>
              <a:gd name="adj" fmla="val 2038"/>
            </a:avLst>
          </a:prstGeom>
          <a:solidFill>
            <a:schemeClr val="bg1"/>
          </a:solidFill>
          <a:ln w="12700">
            <a:solidFill>
              <a:schemeClr val="bg1"/>
            </a:solidFill>
            <a:miter lim="800000"/>
            <a:headEnd/>
            <a:tailEnd/>
          </a:ln>
          <a:effectLst>
            <a:outerShdw blurRad="88900" algn="ctr" rotWithShape="0">
              <a:prstClr val="black">
                <a:alpha val="70000"/>
              </a:prstClr>
            </a:outerShdw>
          </a:effectLst>
        </p:spPr>
      </p:pic>
      <p:pic>
        <p:nvPicPr>
          <p:cNvPr id="23" name="Picture 6" descr="F:\사진정리\GW38\해안전경\2011-09\DSC04924.JPG"/>
          <p:cNvPicPr>
            <a:picLocks noChangeArrowheads="1"/>
          </p:cNvPicPr>
          <p:nvPr/>
        </p:nvPicPr>
        <p:blipFill>
          <a:blip r:embed="rId16" cstate="print">
            <a:lum bright="3000"/>
          </a:blip>
          <a:srcRect/>
          <a:stretch>
            <a:fillRect/>
          </a:stretch>
        </p:blipFill>
        <p:spPr bwMode="auto">
          <a:xfrm>
            <a:off x="8127373" y="6013522"/>
            <a:ext cx="1620000" cy="1008000"/>
          </a:xfrm>
          <a:prstGeom prst="roundRect">
            <a:avLst>
              <a:gd name="adj" fmla="val 2038"/>
            </a:avLst>
          </a:prstGeom>
          <a:solidFill>
            <a:schemeClr val="bg1"/>
          </a:solidFill>
          <a:ln w="12700">
            <a:solidFill>
              <a:schemeClr val="bg1"/>
            </a:solidFill>
            <a:miter lim="800000"/>
            <a:headEnd/>
            <a:tailEnd/>
          </a:ln>
          <a:effectLst>
            <a:outerShdw blurRad="88900" algn="ctr" rotWithShape="0">
              <a:prstClr val="black">
                <a:alpha val="70000"/>
              </a:prstClr>
            </a:outerShdw>
          </a:effectLst>
        </p:spPr>
      </p:pic>
      <p:sp>
        <p:nvSpPr>
          <p:cNvPr id="24" name="TextBox 32"/>
          <p:cNvSpPr txBox="1"/>
          <p:nvPr/>
        </p:nvSpPr>
        <p:spPr>
          <a:xfrm>
            <a:off x="8299028" y="1044328"/>
            <a:ext cx="1031019" cy="369316"/>
          </a:xfrm>
          <a:prstGeom prst="rect">
            <a:avLst/>
          </a:prstGeom>
          <a:noFill/>
        </p:spPr>
        <p:txBody>
          <a:bodyPr wrap="none" lIns="91424" tIns="45712" rIns="91424" bIns="45712"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defTabSz="914239" fontAlgn="base">
              <a:spcBef>
                <a:spcPct val="0"/>
              </a:spcBef>
              <a:spcAft>
                <a:spcPct val="0"/>
              </a:spcAft>
              <a:defRPr/>
            </a:pPr>
            <a:r>
              <a:rPr kumimoji="1" lang="en-US" altLang="ko-KR" b="1" i="1" dirty="0">
                <a:effectLst>
                  <a:glow rad="101600">
                    <a:srgbClr val="000000">
                      <a:satMod val="175000"/>
                      <a:alpha val="40000"/>
                    </a:srgbClr>
                  </a:glow>
                </a:effectLst>
                <a:latin typeface="Times New Roman" pitchFamily="18" charset="0"/>
                <a:ea typeface="굴림" charset="-127"/>
                <a:cs typeface="Times New Roman" pitchFamily="18" charset="0"/>
              </a:rPr>
              <a:t>Software</a:t>
            </a:r>
            <a:endParaRPr kumimoji="1" lang="ko-KR" altLang="en-US" b="1" i="1" dirty="0">
              <a:effectLst>
                <a:glow rad="101600">
                  <a:srgbClr val="000000">
                    <a:satMod val="175000"/>
                    <a:alpha val="40000"/>
                  </a:srgbClr>
                </a:glow>
              </a:effectLst>
              <a:latin typeface="Times New Roman" pitchFamily="18" charset="0"/>
              <a:ea typeface="굴림" charset="-127"/>
              <a:cs typeface="Times New Roman" pitchFamily="18" charset="0"/>
            </a:endParaRPr>
          </a:p>
        </p:txBody>
      </p:sp>
      <p:pic>
        <p:nvPicPr>
          <p:cNvPr id="25" name="Picture 5" descr="5"/>
          <p:cNvPicPr>
            <a:picLocks noChangeAspect="1" noChangeArrowheads="1"/>
          </p:cNvPicPr>
          <p:nvPr/>
        </p:nvPicPr>
        <p:blipFill>
          <a:blip r:embed="rId17" cstate="print"/>
          <a:srcRect l="12698" t="14212" r="23811" b="14996"/>
          <a:stretch>
            <a:fillRect/>
          </a:stretch>
        </p:blipFill>
        <p:spPr bwMode="auto">
          <a:xfrm rot="21176101">
            <a:off x="8441558" y="1845133"/>
            <a:ext cx="991629" cy="852739"/>
          </a:xfrm>
          <a:prstGeom prst="rect">
            <a:avLst/>
          </a:prstGeom>
          <a:noFill/>
          <a:ln w="9525">
            <a:noFill/>
            <a:miter lim="800000"/>
            <a:headEnd/>
            <a:tailEnd/>
          </a:ln>
        </p:spPr>
      </p:pic>
      <p:sp>
        <p:nvSpPr>
          <p:cNvPr id="26" name="직사각형 25"/>
          <p:cNvSpPr/>
          <p:nvPr/>
        </p:nvSpPr>
        <p:spPr>
          <a:xfrm rot="21176101">
            <a:off x="7898881" y="1831599"/>
            <a:ext cx="1986409" cy="355466"/>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lIns="91424" tIns="45712" rIns="91424" bIns="45712">
            <a:spAutoFit/>
            <a:scene3d>
              <a:camera prst="orthographicFront"/>
              <a:lightRig rig="threePt" dir="t"/>
            </a:scene3d>
            <a:sp3d contourW="38100">
              <a:bevelT w="0" h="38100"/>
              <a:bevelB w="0" h="38100"/>
              <a:contourClr>
                <a:schemeClr val="bg1"/>
              </a:contourClr>
            </a:sp3d>
          </a:bodyPr>
          <a:lstStyle/>
          <a:p>
            <a:pPr indent="-92059" algn="ctr">
              <a:lnSpc>
                <a:spcPct val="95000"/>
              </a:lnSpc>
              <a:buClr>
                <a:schemeClr val="bg2"/>
              </a:buClr>
            </a:pPr>
            <a:r>
              <a:rPr lang="en-US" altLang="ko-KR" sz="1800" i="1" dirty="0" smtClean="0">
                <a:gradFill>
                  <a:gsLst>
                    <a:gs pos="0">
                      <a:schemeClr val="tx1"/>
                    </a:gs>
                    <a:gs pos="100000">
                      <a:schemeClr val="tx1"/>
                    </a:gs>
                  </a:gsLst>
                  <a:lin ang="5400000" scaled="0"/>
                </a:gradFill>
                <a:effectLst>
                  <a:outerShdw blurRad="38100" dist="38100" dir="2700000" algn="tl">
                    <a:srgbClr val="000000">
                      <a:alpha val="43137"/>
                    </a:srgbClr>
                  </a:outerShdw>
                </a:effectLst>
                <a:latin typeface="Times New Roman" pitchFamily="18" charset="0"/>
                <a:ea typeface="Rix모던고딕 B" panose="02020603020101020101" pitchFamily="18" charset="-127"/>
                <a:cs typeface="Times New Roman" pitchFamily="18" charset="0"/>
              </a:rPr>
              <a:t>Application Studies</a:t>
            </a:r>
            <a:endParaRPr lang="ko-KR" altLang="en-US" sz="2900" i="1" dirty="0">
              <a:gradFill>
                <a:gsLst>
                  <a:gs pos="0">
                    <a:srgbClr val="0070C0"/>
                  </a:gs>
                  <a:gs pos="100000">
                    <a:srgbClr val="002060"/>
                  </a:gs>
                </a:gsLst>
                <a:lin ang="5400000" scaled="0"/>
              </a:gradFill>
              <a:effectLst>
                <a:outerShdw blurRad="38100" dist="38100" dir="2700000" algn="tl">
                  <a:srgbClr val="000000">
                    <a:alpha val="43137"/>
                  </a:srgbClr>
                </a:outerShdw>
              </a:effectLst>
              <a:latin typeface="Times New Roman" pitchFamily="18" charset="0"/>
              <a:ea typeface="Rix모던고딕 B" panose="02020603020101020101" pitchFamily="18" charset="-127"/>
              <a:cs typeface="Times New Roman" pitchFamily="18" charset="0"/>
            </a:endParaRPr>
          </a:p>
        </p:txBody>
      </p:sp>
      <p:pic>
        <p:nvPicPr>
          <p:cNvPr id="27" name="Picture 5" descr="11"/>
          <p:cNvPicPr>
            <a:picLocks noChangeAspect="1" noChangeArrowheads="1"/>
          </p:cNvPicPr>
          <p:nvPr/>
        </p:nvPicPr>
        <p:blipFill>
          <a:blip r:embed="rId4" cstate="print"/>
          <a:srcRect/>
          <a:stretch>
            <a:fillRect/>
          </a:stretch>
        </p:blipFill>
        <p:spPr bwMode="auto">
          <a:xfrm rot="16200000">
            <a:off x="6807348" y="1660691"/>
            <a:ext cx="1465212" cy="1506187"/>
          </a:xfrm>
          <a:prstGeom prst="rect">
            <a:avLst/>
          </a:prstGeom>
          <a:noFill/>
          <a:ln w="9525">
            <a:noFill/>
            <a:miter lim="800000"/>
            <a:headEnd/>
            <a:tailEnd/>
          </a:ln>
        </p:spPr>
      </p:pic>
      <p:sp>
        <p:nvSpPr>
          <p:cNvPr id="28" name="직사각형 27"/>
          <p:cNvSpPr/>
          <p:nvPr/>
        </p:nvSpPr>
        <p:spPr>
          <a:xfrm>
            <a:off x="1259637" y="5809556"/>
            <a:ext cx="1620000" cy="143486"/>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3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Climate Change</a:t>
            </a:r>
            <a:endParaRPr lang="ko-KR" altLang="en-US" sz="1300" dirty="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sp>
        <p:nvSpPr>
          <p:cNvPr id="29" name="직사각형 28"/>
          <p:cNvSpPr/>
          <p:nvPr/>
        </p:nvSpPr>
        <p:spPr>
          <a:xfrm>
            <a:off x="2954960" y="5809556"/>
            <a:ext cx="1620000" cy="143486"/>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3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Coastal Disaster</a:t>
            </a:r>
            <a:endParaRPr lang="ko-KR" altLang="en-US" sz="1300" dirty="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sp>
        <p:nvSpPr>
          <p:cNvPr id="30" name="직사각형 29"/>
          <p:cNvSpPr/>
          <p:nvPr/>
        </p:nvSpPr>
        <p:spPr>
          <a:xfrm>
            <a:off x="1245464" y="7057646"/>
            <a:ext cx="1620000" cy="143486"/>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3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Marine Industry</a:t>
            </a:r>
            <a:endParaRPr lang="ko-KR" altLang="en-US" sz="1300" dirty="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sp>
        <p:nvSpPr>
          <p:cNvPr id="31" name="직사각형 30"/>
          <p:cNvSpPr/>
          <p:nvPr/>
        </p:nvSpPr>
        <p:spPr>
          <a:xfrm>
            <a:off x="5995892" y="5809556"/>
            <a:ext cx="2447152" cy="143486"/>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3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Cal/Val Remote Sensing</a:t>
            </a:r>
            <a:endParaRPr lang="ko-KR" altLang="en-US" sz="1300" dirty="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sp>
        <p:nvSpPr>
          <p:cNvPr id="32" name="직사각형 31"/>
          <p:cNvSpPr/>
          <p:nvPr/>
        </p:nvSpPr>
        <p:spPr>
          <a:xfrm>
            <a:off x="8127373" y="5809556"/>
            <a:ext cx="1620000" cy="143486"/>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3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Oil spill</a:t>
            </a:r>
            <a:endParaRPr lang="ko-KR" altLang="en-US" sz="1300" dirty="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sp>
        <p:nvSpPr>
          <p:cNvPr id="33" name="직사각형 32"/>
          <p:cNvSpPr/>
          <p:nvPr/>
        </p:nvSpPr>
        <p:spPr>
          <a:xfrm>
            <a:off x="8127373" y="7033692"/>
            <a:ext cx="1620000" cy="143486"/>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3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Coastal Erosion</a:t>
            </a:r>
            <a:endParaRPr lang="ko-KR" altLang="en-US" sz="1300" dirty="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sp>
        <p:nvSpPr>
          <p:cNvPr id="34" name="직사각형 33"/>
          <p:cNvSpPr/>
          <p:nvPr/>
        </p:nvSpPr>
        <p:spPr>
          <a:xfrm>
            <a:off x="6432112" y="7033692"/>
            <a:ext cx="1620000" cy="143486"/>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3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Marine habitat</a:t>
            </a:r>
            <a:endParaRPr lang="ko-KR" altLang="en-US" sz="1300" dirty="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sp>
        <p:nvSpPr>
          <p:cNvPr id="35" name="직사각형 34"/>
          <p:cNvSpPr/>
          <p:nvPr/>
        </p:nvSpPr>
        <p:spPr>
          <a:xfrm>
            <a:off x="4646512" y="7033692"/>
            <a:ext cx="1620000" cy="143486"/>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3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Marine Leisure</a:t>
            </a:r>
            <a:endParaRPr lang="ko-KR" altLang="en-US" sz="1300" dirty="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sp>
        <p:nvSpPr>
          <p:cNvPr id="36" name="직사각형 35"/>
          <p:cNvSpPr/>
          <p:nvPr/>
        </p:nvSpPr>
        <p:spPr>
          <a:xfrm>
            <a:off x="2929506" y="7033692"/>
            <a:ext cx="1620000" cy="143486"/>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3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Freak waves</a:t>
            </a:r>
            <a:endParaRPr lang="ko-KR" altLang="en-US" sz="1300" dirty="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sp>
        <p:nvSpPr>
          <p:cNvPr id="37" name="직사각형 36"/>
          <p:cNvSpPr/>
          <p:nvPr/>
        </p:nvSpPr>
        <p:spPr>
          <a:xfrm>
            <a:off x="4732274" y="5753444"/>
            <a:ext cx="1620000" cy="143486"/>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3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Typhoons</a:t>
            </a:r>
            <a:endParaRPr lang="ko-KR" altLang="en-US" sz="1300" dirty="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sp>
        <p:nvSpPr>
          <p:cNvPr id="39" name="직사각형 38"/>
          <p:cNvSpPr/>
          <p:nvPr/>
        </p:nvSpPr>
        <p:spPr>
          <a:xfrm>
            <a:off x="7506940" y="2844527"/>
            <a:ext cx="3186460" cy="923330"/>
          </a:xfrm>
          <a:prstGeom prst="rect">
            <a:avLst/>
          </a:prstGeom>
        </p:spPr>
        <p:txBody>
          <a:bodyPr wrap="square">
            <a:spAutoFit/>
          </a:bodyPr>
          <a:lstStyle/>
          <a:p>
            <a:pPr lvl="0" defTabSz="914400" latinLnBrk="0">
              <a:lnSpc>
                <a:spcPct val="150000"/>
              </a:lnSpc>
              <a:buFont typeface="Wingdings" pitchFamily="2" charset="2"/>
              <a:buChar char="§"/>
              <a:defRPr/>
            </a:pPr>
            <a:r>
              <a:rPr lang="en-US" altLang="ko-KR" sz="1800" kern="0" dirty="0" smtClean="0">
                <a:solidFill>
                  <a:prstClr val="black"/>
                </a:solidFill>
                <a:latin typeface="Times New Roman" panose="02020603050405020304" pitchFamily="18" charset="0"/>
                <a:cs typeface="Times New Roman" panose="02020603050405020304" pitchFamily="18" charset="0"/>
              </a:rPr>
              <a:t> KHOA, KIOST, Universities, marine companies,… </a:t>
            </a:r>
          </a:p>
        </p:txBody>
      </p:sp>
    </p:spTree>
    <p:extLst>
      <p:ext uri="{BB962C8B-B14F-4D97-AF65-F5344CB8AC3E}">
        <p14:creationId xmlns="" xmlns:p14="http://schemas.microsoft.com/office/powerpoint/2010/main" val="647081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Science themes related to the IORS</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pic>
        <p:nvPicPr>
          <p:cNvPr id="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782" y="1343128"/>
            <a:ext cx="10635670" cy="56058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06440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Sensors</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11" name="양쪽 모서리가 둥근 사각형 10"/>
          <p:cNvSpPr/>
          <p:nvPr/>
        </p:nvSpPr>
        <p:spPr>
          <a:xfrm>
            <a:off x="5418711" y="926344"/>
            <a:ext cx="5112545" cy="323225"/>
          </a:xfrm>
          <a:prstGeom prst="round2SameRect">
            <a:avLst>
              <a:gd name="adj1" fmla="val 34789"/>
              <a:gd name="adj2" fmla="val 0"/>
            </a:avLst>
          </a:prstGeom>
          <a:gradFill>
            <a:gsLst>
              <a:gs pos="0">
                <a:srgbClr val="63B0EF"/>
              </a:gs>
              <a:gs pos="86000">
                <a:srgbClr val="63B0EF"/>
              </a:gs>
              <a:gs pos="100000">
                <a:srgbClr val="4F81BD">
                  <a:lumMod val="75000"/>
                </a:srgbClr>
              </a:gs>
            </a:gsLst>
            <a:lin ang="5400000" scaled="0"/>
          </a:gradFill>
          <a:ln w="12700" cap="flat" cmpd="sng" algn="ctr">
            <a:solidFill>
              <a:sysClr val="window" lastClr="FFFFFF"/>
            </a:solidFill>
            <a:prstDash val="solid"/>
            <a:round/>
            <a:headEnd type="none" w="med" len="med"/>
            <a:tailEnd type="none" w="med" len="med"/>
          </a:ln>
          <a:effectLst/>
        </p:spPr>
        <p:txBody>
          <a:bodyPr lIns="80133" tIns="40067" rIns="80133" bIns="40067"/>
          <a:lstStyle/>
          <a:p>
            <a:pPr marL="0" marR="0" lvl="0" indent="0" defTabSz="815242"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endParaRPr>
          </a:p>
        </p:txBody>
      </p:sp>
      <p:sp>
        <p:nvSpPr>
          <p:cNvPr id="12" name="양쪽 모서리가 둥근 사각형 11"/>
          <p:cNvSpPr/>
          <p:nvPr/>
        </p:nvSpPr>
        <p:spPr>
          <a:xfrm>
            <a:off x="161610" y="900670"/>
            <a:ext cx="5091871" cy="365401"/>
          </a:xfrm>
          <a:prstGeom prst="round2SameRect">
            <a:avLst>
              <a:gd name="adj1" fmla="val 34789"/>
              <a:gd name="adj2" fmla="val 0"/>
            </a:avLst>
          </a:prstGeom>
          <a:gradFill>
            <a:gsLst>
              <a:gs pos="0">
                <a:srgbClr val="63B0EF"/>
              </a:gs>
              <a:gs pos="86000">
                <a:srgbClr val="63B0EF"/>
              </a:gs>
              <a:gs pos="100000">
                <a:srgbClr val="4F81BD">
                  <a:lumMod val="75000"/>
                </a:srgbClr>
              </a:gs>
            </a:gsLst>
            <a:lin ang="5400000" scaled="0"/>
          </a:gradFill>
          <a:ln w="12700" cap="flat" cmpd="sng" algn="ctr">
            <a:solidFill>
              <a:sysClr val="window" lastClr="FFFFFF"/>
            </a:solidFill>
            <a:prstDash val="solid"/>
            <a:round/>
            <a:headEnd type="none" w="med" len="med"/>
            <a:tailEnd type="none" w="med" len="med"/>
          </a:ln>
          <a:effectLst/>
        </p:spPr>
        <p:txBody>
          <a:bodyPr lIns="80133" tIns="40067" rIns="80133" bIns="40067"/>
          <a:lstStyle/>
          <a:p>
            <a:pPr marL="0" marR="0" lvl="0" indent="0" defTabSz="815242"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endParaRPr>
          </a:p>
        </p:txBody>
      </p:sp>
      <p:graphicFrame>
        <p:nvGraphicFramePr>
          <p:cNvPr id="13" name="표 12"/>
          <p:cNvGraphicFramePr>
            <a:graphicFrameLocks noGrp="1"/>
          </p:cNvGraphicFramePr>
          <p:nvPr>
            <p:extLst>
              <p:ext uri="{D42A27DB-BD31-4B8C-83A1-F6EECF244321}">
                <p14:modId xmlns="" xmlns:p14="http://schemas.microsoft.com/office/powerpoint/2010/main" val="1567364943"/>
              </p:ext>
            </p:extLst>
          </p:nvPr>
        </p:nvGraphicFramePr>
        <p:xfrm>
          <a:off x="5418708" y="899497"/>
          <a:ext cx="5112569" cy="6381142"/>
        </p:xfrm>
        <a:graphic>
          <a:graphicData uri="http://schemas.openxmlformats.org/drawingml/2006/table">
            <a:tbl>
              <a:tblPr/>
              <a:tblGrid>
                <a:gridCol w="864097"/>
                <a:gridCol w="2534940"/>
                <a:gridCol w="1713532"/>
              </a:tblGrid>
              <a:tr h="303599">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60000"/>
                        </a:lnSpc>
                        <a:spcBef>
                          <a:spcPts val="0"/>
                        </a:spcBef>
                        <a:spcAft>
                          <a:spcPts val="0"/>
                        </a:spcAft>
                      </a:pPr>
                      <a:endParaRPr lang="ko-KR" altLang="en-US" sz="1200" b="0" kern="1200" dirty="0">
                        <a:gradFill>
                          <a:gsLst>
                            <a:gs pos="0">
                              <a:schemeClr val="bg1"/>
                            </a:gs>
                            <a:gs pos="100000">
                              <a:schemeClr val="bg1"/>
                            </a:gs>
                          </a:gsLst>
                          <a:lin ang="5400000" scaled="0"/>
                        </a:gra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endParaRPr>
                    </a:p>
                  </a:txBody>
                  <a:tcPr marL="10363" marR="10363" marT="6839" marB="6839" anchor="ctr">
                    <a:lnL w="3175" cap="flat" cmpd="sng" algn="ctr">
                      <a:no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60000"/>
                        </a:lnSpc>
                        <a:spcBef>
                          <a:spcPts val="0"/>
                        </a:spcBef>
                        <a:spcAft>
                          <a:spcPts val="0"/>
                        </a:spcAft>
                      </a:pPr>
                      <a:r>
                        <a:rPr lang="en-US" altLang="ko-KR" sz="14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rPr>
                        <a:t>Instruments</a:t>
                      </a:r>
                      <a:r>
                        <a:rPr lang="ko-KR" altLang="en-US" sz="14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rPr>
                        <a:t> </a:t>
                      </a:r>
                      <a:r>
                        <a:rPr lang="en-US" altLang="ko-KR" sz="14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rPr>
                        <a:t>/ Models</a:t>
                      </a:r>
                      <a:endParaRPr lang="ko-KR" altLang="en-US" sz="1400" b="0" kern="1200" dirty="0">
                        <a:solidFill>
                          <a:schemeClr val="tx1"/>
                        </a:soli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endParaRPr>
                    </a:p>
                  </a:txBody>
                  <a:tcPr marL="10363" marR="10363" marT="6839" marB="6839" anchor="ctr">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60000"/>
                        </a:lnSpc>
                        <a:spcBef>
                          <a:spcPts val="0"/>
                        </a:spcBef>
                        <a:spcAft>
                          <a:spcPts val="0"/>
                        </a:spcAft>
                      </a:pPr>
                      <a:r>
                        <a:rPr lang="en-US" altLang="ko-KR" sz="14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rPr>
                        <a:t>Parameters</a:t>
                      </a:r>
                      <a:endParaRPr lang="ko-KR" altLang="en-US" sz="1400" b="0" kern="1200" dirty="0">
                        <a:solidFill>
                          <a:schemeClr val="tx1"/>
                        </a:soli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endParaRPr>
                    </a:p>
                  </a:txBody>
                  <a:tcPr marL="10363" marR="10363" marT="6839" marB="6839" anchor="ctr">
                    <a:lnL w="3175" cap="flat" cmpd="sng" algn="ctr">
                      <a:solidFill>
                        <a:sysClr val="window" lastClr="FFFFFF"/>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271543">
                <a:tc rowSpan="12">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60000"/>
                        </a:lnSpc>
                        <a:spcBef>
                          <a:spcPts val="0"/>
                        </a:spcBef>
                        <a:spcAft>
                          <a:spcPts val="0"/>
                        </a:spcAft>
                      </a:pPr>
                      <a:r>
                        <a:rPr lang="en-US" altLang="ko-KR" sz="1200" kern="1200" spc="0" dirty="0" err="1"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Meteoro</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a:t>
                      </a:r>
                    </a:p>
                    <a:p>
                      <a:pPr marL="0" marR="0" algn="ctr">
                        <a:lnSpc>
                          <a:spcPct val="16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Logical</a:t>
                      </a:r>
                    </a:p>
                  </a:txBody>
                  <a:tcPr marL="10363" marR="10363" marT="6839" marB="6839" anchor="ctr">
                    <a:lnL w="3175" cap="flat" cmpd="sng" algn="ctr">
                      <a:no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Wind Monitor/ 01506</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Wind Speed &amp; Direction,</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Ultrasonic Wind / VENTUS</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Wind Speed &amp; Direction,</a:t>
                      </a:r>
                      <a:endPar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err="1"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Anenometer</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HMP155</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Temp, Humidity</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Barometer / PTB210B</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Atmospheric pressure</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Insolation Sensor</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CMP21</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Insolation</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Sunshine Sensor</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CSD3</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algn="ct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Duration of sunshine</a:t>
                      </a:r>
                      <a:endParaRPr lang="en-US" altLang="ko-KR"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9897">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Ultraviolet solar radiation Sensor</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CUV5</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Ultraviolet rays</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Rainfall Sensor</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ERG(H)</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Rainfall</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Visibility meter</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PWD-22</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algn="ctr" rtl="0"/>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Visibility</a:t>
                      </a:r>
                      <a:endParaRPr lang="en-US" altLang="ko-KR"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Ceilometer</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CL31</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Cloud</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9897">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Multi weather sensor </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WS600</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Wind, Temp, Humidity, Atmospheric pressure</a:t>
                      </a:r>
                      <a:endPar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3dimension wind</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CSAT3</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3dimension wind</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271543">
                <a:tc rowSpan="6">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6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Atmospheric</a:t>
                      </a:r>
                    </a:p>
                    <a:p>
                      <a:pPr marL="0" marR="0" algn="ctr">
                        <a:lnSpc>
                          <a:spcPct val="16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Environment</a:t>
                      </a:r>
                    </a:p>
                  </a:txBody>
                  <a:tcPr marL="10363" marR="10363" marT="6839" marB="6839" anchor="ctr">
                    <a:lnL w="3175" cap="flat" cmpd="sng" algn="ctr">
                      <a:no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Ultrafine particles sensor</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FH62C14</a:t>
                      </a: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PM2.5 monitoring</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O3 analyzer</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49i</a:t>
                      </a: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O3 monitoring</a:t>
                      </a:r>
                      <a:endParaRPr 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Gas Analyzer / EC-150</a:t>
                      </a: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CO2, H2O</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Environmental radiation</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EFRD 3500</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Environmental radiation</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Black carbon sensor</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5012</a:t>
                      </a:r>
                      <a:endParaRPr 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BC monitoring</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369897">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CO, CO2, H2O, CH4 monitoring</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G2401</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CO, CO2, H2O, CH4 monitoring</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271543">
                <a:tc rowSpan="3">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6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Structure Monitoring</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no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Accelerometer</a:t>
                      </a:r>
                      <a:r>
                        <a:rPr lang="ko-KR" altLang="en-US"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Accelerometer</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Structure acceleration</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Clinometer / Clinometer</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Structure  gradient</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271543">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GNSS / GR25</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2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Structure displacement</a:t>
                      </a:r>
                      <a:endParaRPr lang="ko-KR" altLang="en-US" sz="12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363" marR="10363" marT="6839" marB="6839"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bl>
          </a:graphicData>
        </a:graphic>
      </p:graphicFrame>
      <p:graphicFrame>
        <p:nvGraphicFramePr>
          <p:cNvPr id="14" name="표 13"/>
          <p:cNvGraphicFramePr>
            <a:graphicFrameLocks noGrp="1"/>
          </p:cNvGraphicFramePr>
          <p:nvPr>
            <p:extLst>
              <p:ext uri="{D42A27DB-BD31-4B8C-83A1-F6EECF244321}">
                <p14:modId xmlns="" xmlns:p14="http://schemas.microsoft.com/office/powerpoint/2010/main" val="1450880992"/>
              </p:ext>
            </p:extLst>
          </p:nvPr>
        </p:nvGraphicFramePr>
        <p:xfrm>
          <a:off x="162124" y="900311"/>
          <a:ext cx="5091872" cy="6505573"/>
        </p:xfrm>
        <a:graphic>
          <a:graphicData uri="http://schemas.openxmlformats.org/drawingml/2006/table">
            <a:tbl>
              <a:tblPr/>
              <a:tblGrid>
                <a:gridCol w="864096"/>
                <a:gridCol w="1987352"/>
                <a:gridCol w="2240424"/>
              </a:tblGrid>
              <a:tr h="363167">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60000"/>
                        </a:lnSpc>
                        <a:spcBef>
                          <a:spcPts val="0"/>
                        </a:spcBef>
                        <a:spcAft>
                          <a:spcPts val="0"/>
                        </a:spcAft>
                      </a:pPr>
                      <a:endParaRPr lang="ko-KR" altLang="en-US" sz="1100" b="0" kern="1200" dirty="0">
                        <a:gradFill>
                          <a:gsLst>
                            <a:gs pos="0">
                              <a:schemeClr val="bg1"/>
                            </a:gs>
                            <a:gs pos="100000">
                              <a:schemeClr val="bg1"/>
                            </a:gs>
                          </a:gsLst>
                          <a:lin ang="5400000" scaled="0"/>
                        </a:gra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endParaRPr>
                    </a:p>
                  </a:txBody>
                  <a:tcPr marL="10611" marR="10611" marT="7003" marB="7003" anchor="ctr">
                    <a:lnL w="3175" cap="flat" cmpd="sng" algn="ctr">
                      <a:no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60000"/>
                        </a:lnSpc>
                        <a:spcBef>
                          <a:spcPts val="0"/>
                        </a:spcBef>
                        <a:spcAft>
                          <a:spcPts val="0"/>
                        </a:spcAft>
                      </a:pPr>
                      <a:r>
                        <a:rPr lang="en-US" altLang="ko-KR" sz="14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rPr>
                        <a:t>Instruments</a:t>
                      </a:r>
                      <a:r>
                        <a:rPr lang="ko-KR" altLang="en-US" sz="14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rPr>
                        <a:t> </a:t>
                      </a:r>
                      <a:r>
                        <a:rPr lang="en-US" altLang="ko-KR" sz="14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rPr>
                        <a:t>/ Models</a:t>
                      </a:r>
                      <a:endParaRPr lang="ko-KR" altLang="en-US" sz="1400" b="0" kern="1200" dirty="0">
                        <a:solidFill>
                          <a:schemeClr val="tx1"/>
                        </a:soli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endParaRPr>
                    </a:p>
                  </a:txBody>
                  <a:tcPr marL="10611" marR="10611" marT="7003" marB="7003" anchor="ctr">
                    <a:lnL w="3175" cap="flat" cmpd="sng" algn="ctr">
                      <a:solidFill>
                        <a:sysClr val="window" lastClr="FFFFFF"/>
                      </a:solidFill>
                      <a:prstDash val="solid"/>
                      <a:round/>
                      <a:headEnd type="none" w="med" len="med"/>
                      <a:tailEnd type="none" w="med" len="med"/>
                    </a:lnL>
                    <a:lnR w="3175" cap="flat" cmpd="sng" algn="ctr">
                      <a:solidFill>
                        <a:sysClr val="window" lastClr="FFFFF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60000"/>
                        </a:lnSpc>
                        <a:spcBef>
                          <a:spcPts val="0"/>
                        </a:spcBef>
                        <a:spcAft>
                          <a:spcPts val="0"/>
                        </a:spcAft>
                      </a:pPr>
                      <a:r>
                        <a:rPr lang="en-US" altLang="ko-KR" sz="1400" b="0" kern="12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rPr>
                        <a:t>Parameters</a:t>
                      </a:r>
                      <a:endParaRPr lang="ko-KR" altLang="en-US" sz="1400" b="0" kern="1200" dirty="0">
                        <a:solidFill>
                          <a:schemeClr val="tx1"/>
                        </a:solidFill>
                        <a:effectLst>
                          <a:outerShdw blurRad="38100" dist="38100" dir="2700000" algn="tl">
                            <a:srgbClr val="000000">
                              <a:alpha val="43137"/>
                            </a:srgbClr>
                          </a:outerShdw>
                        </a:effectLst>
                        <a:latin typeface="Times New Roman" panose="02020603050405020304" pitchFamily="18" charset="0"/>
                        <a:ea typeface="Rix모던고딕 EB" pitchFamily="18" charset="-127"/>
                        <a:cs typeface="Times New Roman" panose="02020603050405020304" pitchFamily="18" charset="0"/>
                      </a:endParaRPr>
                    </a:p>
                  </a:txBody>
                  <a:tcPr marL="10611" marR="10611" marT="7003" marB="7003" anchor="ctr">
                    <a:lnL w="3175" cap="flat" cmpd="sng" algn="ctr">
                      <a:solidFill>
                        <a:sysClr val="window" lastClr="FFFFFF"/>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361318">
                <a:tc rowSpan="17">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60000"/>
                        </a:lnSpc>
                        <a:spcBef>
                          <a:spcPts val="0"/>
                        </a:spcBef>
                        <a:spcAft>
                          <a:spcPts val="0"/>
                        </a:spcAft>
                      </a:pPr>
                      <a:r>
                        <a:rPr lang="en-US" altLang="ko-KR" sz="1100" kern="1200" spc="0" dirty="0" err="1"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Oceano</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-graphic</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no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CTD</a:t>
                      </a:r>
                      <a:r>
                        <a:rPr lang="en-US" altLang="ko-KR" sz="1100" kern="1200" spc="0" baseline="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p>
                    <a:p>
                      <a:pPr marL="0" marR="0" algn="ctr">
                        <a:lnSpc>
                          <a:spcPct val="100000"/>
                        </a:lnSpc>
                        <a:spcBef>
                          <a:spcPts val="0"/>
                        </a:spcBef>
                        <a:spcAft>
                          <a:spcPts val="0"/>
                        </a:spcAft>
                      </a:pPr>
                      <a:r>
                        <a:rPr lang="ko-KR" altLang="en-US"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19plus&amp;Auxiliary</a:t>
                      </a: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Profile of Water Temp, Salinity, PAR, Fluorescence, DO</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CT D /</a:t>
                      </a:r>
                    </a:p>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SBE37SM &amp; SBE39</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Surface Water Temperature &amp; Salinity</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algn="ctr">
                        <a:lnSpc>
                          <a:spcPct val="100000"/>
                        </a:lnSpc>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CTD /</a:t>
                      </a:r>
                    </a:p>
                    <a:p>
                      <a:pPr algn="ctr">
                        <a:lnSpc>
                          <a:spcPct val="100000"/>
                        </a:lnSpc>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RBR Concerto CTD</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Temperature &amp; Salinity</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algn="ctr">
                        <a:lnSpc>
                          <a:spcPct val="100000"/>
                        </a:lnSpc>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CT /</a:t>
                      </a:r>
                    </a:p>
                    <a:p>
                      <a:pPr algn="ctr">
                        <a:lnSpc>
                          <a:spcPct val="100000"/>
                        </a:lnSpc>
                      </a:pPr>
                      <a:r>
                        <a:rPr lang="en-US" altLang="ko-KR" sz="1100" kern="1200" spc="0" dirty="0" err="1"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Aannderaa</a:t>
                      </a:r>
                      <a:r>
                        <a:rPr lang="en-US" altLang="ko-KR" sz="1100" kern="1200" spc="0" baseline="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CTD</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Temperature &amp; Salinity</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IR Sensor</a:t>
                      </a:r>
                      <a:r>
                        <a:rPr lang="ko-KR" altLang="en-US"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KT19.85 II</a:t>
                      </a: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Surface</a:t>
                      </a:r>
                      <a:r>
                        <a:rPr lang="ko-KR" altLang="en-US"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Water Temp(IR)</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ADCP / WHS300</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Ocean Current Profile</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WAVE </a:t>
                      </a:r>
                      <a:r>
                        <a:rPr lang="en-US"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RADAR /SM-050</a:t>
                      </a:r>
                      <a:endParaRPr 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Wave, Period, Wave direction, Spectrum</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Range Finder / SM-140</a:t>
                      </a:r>
                      <a:endParaRPr 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Sea level height, Wave, Period</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Sea Prism / </a:t>
                      </a:r>
                      <a:r>
                        <a:rPr lang="en-US" altLang="ko-KR" sz="1100" kern="1200" spc="0" dirty="0" err="1"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Spectro</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-Photometer</a:t>
                      </a: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Ocean color</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Hyperspectral Radiometer / RAMSE</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Intensity of radiation</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UV </a:t>
                      </a:r>
                      <a:r>
                        <a:rPr lang="en-US" altLang="ko-KR" sz="1100" kern="1200" spc="0" dirty="0" err="1"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fluorometer</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p>
                    <a:p>
                      <a:pPr marL="0" marR="0" algn="ctr">
                        <a:lnSpc>
                          <a:spcPct val="100000"/>
                        </a:lnSpc>
                        <a:spcBef>
                          <a:spcPts val="0"/>
                        </a:spcBef>
                        <a:spcAft>
                          <a:spcPts val="0"/>
                        </a:spcAft>
                      </a:pPr>
                      <a:r>
                        <a:rPr lang="en-US" altLang="ko-KR" sz="1100" kern="1200" spc="0" dirty="0" err="1"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MicroFlu</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-CDOM</a:t>
                      </a: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Colored dissolved organic matter</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err="1"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Fluorometer</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 ECO FLNTU</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Chlorophyll</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UV NITRATE Sensor/</a:t>
                      </a:r>
                    </a:p>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SUNA V2</a:t>
                      </a: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Nitrate</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err="1"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Fluorometer</a:t>
                      </a:r>
                      <a:r>
                        <a:rPr lang="ko-KR" altLang="en-US"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In situ </a:t>
                      </a:r>
                      <a:r>
                        <a:rPr lang="en-US" altLang="ko-KR" sz="1100" kern="1200" spc="0" dirty="0" err="1"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FIRe</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Fluorescence </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Fast Ocean system</a:t>
                      </a:r>
                      <a:r>
                        <a:rPr lang="ko-KR" altLang="en-US"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100" kern="1200" spc="0" dirty="0" err="1"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FRRf</a:t>
                      </a:r>
                      <a:endPar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Fluorescence Profile</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DO</a:t>
                      </a:r>
                      <a:r>
                        <a:rPr lang="ko-KR" altLang="en-US"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Sensor</a:t>
                      </a:r>
                      <a:r>
                        <a:rPr lang="ko-KR" altLang="en-US"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a:t>
                      </a: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 43</a:t>
                      </a: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Dissolved oxygen</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1318">
                <a:tc vMerge="1">
                  <a:txBody>
                    <a:bodyPr/>
                    <a:lstStyle/>
                    <a:p>
                      <a:pPr latinLnBrk="1"/>
                      <a:endParaRPr lang="ko-KR" altLang="en-US"/>
                    </a:p>
                  </a:txBody>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Underwater sound Sensor</a:t>
                      </a:r>
                    </a:p>
                  </a:txBody>
                  <a:tcPr marL="20927" marR="20927" marT="13019" marB="13019" anchor="ctr">
                    <a:lnL w="3175" cap="flat" cmpd="sng" algn="ctr">
                      <a:solidFill>
                        <a:sysClr val="window" lastClr="FFFFFF">
                          <a:lumMod val="50000"/>
                        </a:sysClr>
                      </a:solidFill>
                      <a:prstDash val="solid"/>
                      <a:round/>
                      <a:headEnd type="none" w="med" len="med"/>
                      <a:tailEnd type="none" w="med" len="med"/>
                    </a:lnL>
                    <a:lnR w="3175" cap="flat" cmpd="sng" algn="ctr">
                      <a:solidFill>
                        <a:sysClr val="window" lastClr="FFFFFF">
                          <a:lumMod val="50000"/>
                        </a:sysClr>
                      </a:solid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1043056" rtl="0" eaLnBrk="1" latinLnBrk="1" hangingPunct="1">
                        <a:defRPr sz="2100" kern="1200">
                          <a:solidFill>
                            <a:schemeClr val="tx1"/>
                          </a:solidFill>
                          <a:latin typeface="맑은 고딕"/>
                        </a:defRPr>
                      </a:lvl1pPr>
                      <a:lvl2pPr marL="521528" algn="l" defTabSz="1043056" rtl="0" eaLnBrk="1" latinLnBrk="1" hangingPunct="1">
                        <a:defRPr sz="2100" kern="1200">
                          <a:solidFill>
                            <a:schemeClr val="tx1"/>
                          </a:solidFill>
                          <a:latin typeface="맑은 고딕"/>
                        </a:defRPr>
                      </a:lvl2pPr>
                      <a:lvl3pPr marL="1043056" algn="l" defTabSz="1043056" rtl="0" eaLnBrk="1" latinLnBrk="1" hangingPunct="1">
                        <a:defRPr sz="2100" kern="1200">
                          <a:solidFill>
                            <a:schemeClr val="tx1"/>
                          </a:solidFill>
                          <a:latin typeface="맑은 고딕"/>
                        </a:defRPr>
                      </a:lvl3pPr>
                      <a:lvl4pPr marL="1564584" algn="l" defTabSz="1043056" rtl="0" eaLnBrk="1" latinLnBrk="1" hangingPunct="1">
                        <a:defRPr sz="2100" kern="1200">
                          <a:solidFill>
                            <a:schemeClr val="tx1"/>
                          </a:solidFill>
                          <a:latin typeface="맑은 고딕"/>
                        </a:defRPr>
                      </a:lvl4pPr>
                      <a:lvl5pPr marL="2086112" algn="l" defTabSz="1043056" rtl="0" eaLnBrk="1" latinLnBrk="1" hangingPunct="1">
                        <a:defRPr sz="2100" kern="1200">
                          <a:solidFill>
                            <a:schemeClr val="tx1"/>
                          </a:solidFill>
                          <a:latin typeface="맑은 고딕"/>
                        </a:defRPr>
                      </a:lvl5pPr>
                      <a:lvl6pPr marL="2607640" algn="l" defTabSz="1043056" rtl="0" eaLnBrk="1" latinLnBrk="1" hangingPunct="1">
                        <a:defRPr sz="2100" kern="1200">
                          <a:solidFill>
                            <a:schemeClr val="tx1"/>
                          </a:solidFill>
                          <a:latin typeface="맑은 고딕"/>
                        </a:defRPr>
                      </a:lvl6pPr>
                      <a:lvl7pPr marL="3129168" algn="l" defTabSz="1043056" rtl="0" eaLnBrk="1" latinLnBrk="1" hangingPunct="1">
                        <a:defRPr sz="2100" kern="1200">
                          <a:solidFill>
                            <a:schemeClr val="tx1"/>
                          </a:solidFill>
                          <a:latin typeface="맑은 고딕"/>
                        </a:defRPr>
                      </a:lvl7pPr>
                      <a:lvl8pPr marL="3650696" algn="l" defTabSz="1043056" rtl="0" eaLnBrk="1" latinLnBrk="1" hangingPunct="1">
                        <a:defRPr sz="2100" kern="1200">
                          <a:solidFill>
                            <a:schemeClr val="tx1"/>
                          </a:solidFill>
                          <a:latin typeface="맑은 고딕"/>
                        </a:defRPr>
                      </a:lvl8pPr>
                      <a:lvl9pPr marL="4172224" algn="l" defTabSz="1043056" rtl="0" eaLnBrk="1" latinLnBrk="1" hangingPunct="1">
                        <a:defRPr sz="2100" kern="1200">
                          <a:solidFill>
                            <a:schemeClr val="tx1"/>
                          </a:solidFill>
                          <a:latin typeface="맑은 고딕"/>
                        </a:defRPr>
                      </a:lvl9pPr>
                    </a:lstStyle>
                    <a:p>
                      <a:pPr marL="0" marR="0" algn="ctr">
                        <a:lnSpc>
                          <a:spcPct val="100000"/>
                        </a:lnSpc>
                        <a:spcBef>
                          <a:spcPts val="0"/>
                        </a:spcBef>
                        <a:spcAft>
                          <a:spcPts val="0"/>
                        </a:spcAft>
                      </a:pPr>
                      <a:r>
                        <a:rPr lang="en-US" altLang="ko-KR" sz="1100" kern="1200" spc="0" dirty="0" smtClean="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rPr>
                        <a:t>Underwater sound monitoring</a:t>
                      </a:r>
                      <a:endParaRPr lang="ko-KR" altLang="en-US" sz="1100" kern="1200" spc="0" dirty="0">
                        <a:gradFill>
                          <a:gsLst>
                            <a:gs pos="0">
                              <a:schemeClr val="tx1"/>
                            </a:gs>
                            <a:gs pos="100000">
                              <a:schemeClr val="tx1"/>
                            </a:gs>
                          </a:gsLst>
                          <a:lin ang="5400000" scaled="0"/>
                        </a:gradFill>
                        <a:latin typeface="Times New Roman" panose="02020603050405020304" pitchFamily="18" charset="0"/>
                        <a:ea typeface="Rix모던고딕 M" pitchFamily="18" charset="-127"/>
                        <a:cs typeface="Times New Roman" panose="02020603050405020304" pitchFamily="18" charset="0"/>
                      </a:endParaRPr>
                    </a:p>
                  </a:txBody>
                  <a:tcPr marL="10611" marR="10611" marT="7003" marB="7003" anchor="ctr">
                    <a:lnL w="3175" cap="flat" cmpd="sng" algn="ctr">
                      <a:solidFill>
                        <a:sysClr val="window" lastClr="FFFFFF">
                          <a:lumMod val="50000"/>
                        </a:sys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ysClr val="window" lastClr="FFFFFF">
                          <a:lumMod val="50000"/>
                        </a:sysClr>
                      </a:solidFill>
                      <a:prstDash val="solid"/>
                      <a:round/>
                      <a:headEnd type="none" w="med" len="med"/>
                      <a:tailEnd type="none" w="med" len="med"/>
                    </a:lnT>
                    <a:lnB w="3175"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bl>
          </a:graphicData>
        </a:graphic>
      </p:graphicFrame>
    </p:spTree>
    <p:extLst>
      <p:ext uri="{BB962C8B-B14F-4D97-AF65-F5344CB8AC3E}">
        <p14:creationId xmlns="" xmlns:p14="http://schemas.microsoft.com/office/powerpoint/2010/main" val="32739771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Data Management</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grpSp>
        <p:nvGrpSpPr>
          <p:cNvPr id="3" name="그룹 2"/>
          <p:cNvGrpSpPr/>
          <p:nvPr/>
        </p:nvGrpSpPr>
        <p:grpSpPr>
          <a:xfrm>
            <a:off x="505412" y="1301759"/>
            <a:ext cx="4121208" cy="5800219"/>
            <a:chOff x="1386260" y="1620391"/>
            <a:chExt cx="3888432" cy="5472608"/>
          </a:xfrm>
        </p:grpSpPr>
        <p:sp>
          <p:nvSpPr>
            <p:cNvPr id="4" name="직사각형 3"/>
            <p:cNvSpPr/>
            <p:nvPr/>
          </p:nvSpPr>
          <p:spPr>
            <a:xfrm>
              <a:off x="1386260" y="1620391"/>
              <a:ext cx="3888432" cy="547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91534" y="1836415"/>
              <a:ext cx="3341267" cy="49754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7" name="직사각형 6"/>
          <p:cNvSpPr/>
          <p:nvPr/>
        </p:nvSpPr>
        <p:spPr>
          <a:xfrm>
            <a:off x="4554612" y="1351195"/>
            <a:ext cx="6147103" cy="6093976"/>
          </a:xfrm>
          <a:prstGeom prst="rect">
            <a:avLst/>
          </a:prstGeom>
        </p:spPr>
        <p:txBody>
          <a:bodyPr wrap="square">
            <a:spAutoFit/>
          </a:bodyPr>
          <a:lstStyle/>
          <a:p>
            <a:pPr marL="192088" lvl="0" indent="-192088" defTabSz="4690781">
              <a:lnSpc>
                <a:spcPct val="150000"/>
              </a:lnSpc>
              <a:buFont typeface="Wingdings" pitchFamily="2" charset="2"/>
              <a:buChar char="§"/>
            </a:pPr>
            <a:r>
              <a:rPr lang="en-US" altLang="ko-KR" sz="2000" b="1" dirty="0">
                <a:solidFill>
                  <a:prstClr val="black"/>
                </a:solidFill>
                <a:latin typeface="Times New Roman" panose="02020603050405020304" pitchFamily="18" charset="0"/>
                <a:cs typeface="Times New Roman" panose="02020603050405020304" pitchFamily="18" charset="0"/>
              </a:rPr>
              <a:t>1. Primary QC : Range Check</a:t>
            </a:r>
          </a:p>
          <a:p>
            <a:pPr marL="713616" lvl="1"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Sensor range</a:t>
            </a:r>
          </a:p>
          <a:p>
            <a:pPr marL="713616" lvl="1"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Regional and seasonal range</a:t>
            </a:r>
          </a:p>
          <a:p>
            <a:pPr marL="192088" lvl="0" indent="-192088" defTabSz="4690781">
              <a:lnSpc>
                <a:spcPct val="150000"/>
              </a:lnSpc>
              <a:buFont typeface="Wingdings" pitchFamily="2" charset="2"/>
              <a:buChar char="§"/>
            </a:pPr>
            <a:r>
              <a:rPr lang="en-US" altLang="ko-KR" sz="2000" b="1" dirty="0" smtClean="0">
                <a:solidFill>
                  <a:prstClr val="black"/>
                </a:solidFill>
                <a:latin typeface="Times New Roman" panose="02020603050405020304" pitchFamily="18" charset="0"/>
                <a:cs typeface="Times New Roman" panose="02020603050405020304" pitchFamily="18" charset="0"/>
              </a:rPr>
              <a:t>2</a:t>
            </a:r>
            <a:r>
              <a:rPr lang="en-US" altLang="ko-KR" sz="2000" b="1" dirty="0">
                <a:solidFill>
                  <a:prstClr val="black"/>
                </a:solidFill>
                <a:latin typeface="Times New Roman" panose="02020603050405020304" pitchFamily="18" charset="0"/>
                <a:cs typeface="Times New Roman" panose="02020603050405020304" pitchFamily="18" charset="0"/>
              </a:rPr>
              <a:t>. Secondary QC : Standard Deviation Check </a:t>
            </a:r>
          </a:p>
          <a:p>
            <a:pPr marL="713616" lvl="1"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2 ~ 5σ, varied by variables</a:t>
            </a:r>
            <a:endParaRPr lang="ko-KR" altLang="en-US" sz="2000" dirty="0">
              <a:solidFill>
                <a:prstClr val="black"/>
              </a:solidFill>
              <a:latin typeface="Times New Roman" panose="02020603050405020304" pitchFamily="18" charset="0"/>
              <a:cs typeface="Times New Roman" panose="02020603050405020304" pitchFamily="18" charset="0"/>
            </a:endParaRPr>
          </a:p>
          <a:p>
            <a:pPr marL="192088" lvl="0" indent="-192088" defTabSz="4690781">
              <a:lnSpc>
                <a:spcPct val="150000"/>
              </a:lnSpc>
              <a:buFont typeface="Wingdings" pitchFamily="2" charset="2"/>
              <a:buChar char="§"/>
            </a:pPr>
            <a:r>
              <a:rPr lang="en-US" altLang="ko-KR" sz="2000" b="1" dirty="0">
                <a:solidFill>
                  <a:prstClr val="black"/>
                </a:solidFill>
                <a:latin typeface="Times New Roman" panose="02020603050405020304" pitchFamily="18" charset="0"/>
                <a:cs typeface="Times New Roman" panose="02020603050405020304" pitchFamily="18" charset="0"/>
              </a:rPr>
              <a:t>3. Secondary QC : Standard Deviation Check with Moving </a:t>
            </a:r>
            <a:r>
              <a:rPr lang="en-US" altLang="ko-KR" sz="2000" b="1" dirty="0" smtClean="0">
                <a:solidFill>
                  <a:prstClr val="black"/>
                </a:solidFill>
                <a:latin typeface="Times New Roman" panose="02020603050405020304" pitchFamily="18" charset="0"/>
                <a:cs typeface="Times New Roman" panose="02020603050405020304" pitchFamily="18" charset="0"/>
              </a:rPr>
              <a:t>Average</a:t>
            </a:r>
          </a:p>
          <a:p>
            <a:pPr marL="713616" lvl="1"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1~7 days, varied by variables</a:t>
            </a:r>
            <a:endParaRPr lang="en-US" altLang="ko-KR" sz="2000" dirty="0">
              <a:solidFill>
                <a:prstClr val="black"/>
              </a:solidFill>
              <a:latin typeface="Times New Roman" panose="02020603050405020304" pitchFamily="18" charset="0"/>
              <a:cs typeface="Times New Roman" panose="02020603050405020304" pitchFamily="18" charset="0"/>
            </a:endParaRPr>
          </a:p>
          <a:p>
            <a:pPr marL="192088" lvl="0" indent="-192088" defTabSz="4690781">
              <a:lnSpc>
                <a:spcPct val="150000"/>
              </a:lnSpc>
              <a:buFont typeface="Wingdings" pitchFamily="2" charset="2"/>
              <a:buChar char="§"/>
            </a:pPr>
            <a:r>
              <a:rPr lang="en-US" altLang="ko-KR" sz="2000" b="1" dirty="0" smtClean="0">
                <a:solidFill>
                  <a:prstClr val="black"/>
                </a:solidFill>
                <a:latin typeface="Times New Roman" panose="02020603050405020304" pitchFamily="18" charset="0"/>
                <a:cs typeface="Times New Roman" panose="02020603050405020304" pitchFamily="18" charset="0"/>
              </a:rPr>
              <a:t>4</a:t>
            </a:r>
            <a:r>
              <a:rPr lang="en-US" altLang="ko-KR" sz="2000" b="1" dirty="0">
                <a:solidFill>
                  <a:prstClr val="black"/>
                </a:solidFill>
                <a:latin typeface="Times New Roman" panose="02020603050405020304" pitchFamily="18" charset="0"/>
                <a:cs typeface="Times New Roman" panose="02020603050405020304" pitchFamily="18" charset="0"/>
              </a:rPr>
              <a:t>. Secondary QC : Stuck </a:t>
            </a:r>
            <a:r>
              <a:rPr lang="en-US" altLang="ko-KR" sz="2000" b="1" dirty="0" smtClean="0">
                <a:solidFill>
                  <a:prstClr val="black"/>
                </a:solidFill>
                <a:latin typeface="Times New Roman" panose="02020603050405020304" pitchFamily="18" charset="0"/>
                <a:cs typeface="Times New Roman" panose="02020603050405020304" pitchFamily="18" charset="0"/>
              </a:rPr>
              <a:t>Sensor</a:t>
            </a:r>
          </a:p>
          <a:p>
            <a:pPr marL="713616" lvl="1"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Remove continuous error values</a:t>
            </a:r>
          </a:p>
          <a:p>
            <a:pPr marL="192088" lvl="0" indent="-192088" defTabSz="4690781">
              <a:lnSpc>
                <a:spcPct val="150000"/>
              </a:lnSpc>
              <a:buFont typeface="Wingdings" pitchFamily="2" charset="2"/>
              <a:buChar char="§"/>
            </a:pPr>
            <a:r>
              <a:rPr lang="en-US" altLang="ko-KR" sz="2000" b="1" dirty="0" smtClean="0">
                <a:solidFill>
                  <a:prstClr val="black"/>
                </a:solidFill>
                <a:latin typeface="Times New Roman" panose="02020603050405020304" pitchFamily="18" charset="0"/>
                <a:cs typeface="Times New Roman" panose="02020603050405020304" pitchFamily="18" charset="0"/>
              </a:rPr>
              <a:t>5. Eye Check</a:t>
            </a:r>
            <a:r>
              <a:rPr lang="en-US" altLang="ko-KR" sz="2000" dirty="0" smtClean="0">
                <a:solidFill>
                  <a:prstClr val="black"/>
                </a:solidFill>
                <a:latin typeface="Times New Roman" panose="02020603050405020304" pitchFamily="18" charset="0"/>
                <a:cs typeface="Times New Roman" panose="02020603050405020304" pitchFamily="18" charset="0"/>
              </a:rPr>
              <a:t> </a:t>
            </a:r>
          </a:p>
          <a:p>
            <a:pPr marL="713616" lvl="1"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By experts</a:t>
            </a:r>
          </a:p>
          <a:p>
            <a:pPr marL="713616" lvl="1" indent="-192088" defTabSz="4690781">
              <a:lnSpc>
                <a:spcPct val="150000"/>
              </a:lnSpc>
              <a:buFont typeface="Wingdings" pitchFamily="2" charset="2"/>
              <a:buChar char="§"/>
            </a:pPr>
            <a:endParaRPr lang="en-US" altLang="ko-KR"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1055656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Data Management</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pic>
        <p:nvPicPr>
          <p:cNvPr id="3" name="_x212371344" descr="EMB000023a435b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2418" y="1278199"/>
            <a:ext cx="7918069" cy="307376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 name="그룹 3"/>
          <p:cNvGrpSpPr/>
          <p:nvPr/>
        </p:nvGrpSpPr>
        <p:grpSpPr>
          <a:xfrm>
            <a:off x="717185" y="4568683"/>
            <a:ext cx="4164080" cy="1987529"/>
            <a:chOff x="573169" y="4627200"/>
            <a:chExt cx="4164080" cy="1987529"/>
          </a:xfrm>
        </p:grpSpPr>
        <p:pic>
          <p:nvPicPr>
            <p:cNvPr id="5" name="Picture 2" descr="X:\Work pictures\소청초 기지\소청초기지.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46524" y="4951999"/>
              <a:ext cx="3014916" cy="166273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descr="C:\Users\Jm\Desktop\매일작업\가거초기지.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2989" b="3941"/>
            <a:stretch/>
          </p:blipFill>
          <p:spPr bwMode="auto">
            <a:xfrm>
              <a:off x="3762525" y="5056532"/>
              <a:ext cx="974724" cy="142290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C:\Users\user\Desktop\이어도.png"/>
            <p:cNvPicPr>
              <a:picLocks noChangeAspect="1" noChangeArrowheads="1"/>
            </p:cNvPicPr>
            <p:nvPr/>
          </p:nvPicPr>
          <p:blipFill>
            <a:blip r:embed="rId5" cstate="print"/>
            <a:srcRect/>
            <a:stretch>
              <a:fillRect/>
            </a:stretch>
          </p:blipFill>
          <p:spPr bwMode="auto">
            <a:xfrm>
              <a:off x="632221" y="5075409"/>
              <a:ext cx="1500777" cy="1500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573169" y="4631010"/>
              <a:ext cx="651140" cy="307777"/>
            </a:xfrm>
            <a:prstGeom prst="rect">
              <a:avLst/>
            </a:prstGeom>
            <a:noFill/>
          </p:spPr>
          <p:txBody>
            <a:bodyPr wrap="none" rtlCol="0">
              <a:spAutoFit/>
            </a:bodyPr>
            <a:lstStyle/>
            <a:p>
              <a:r>
                <a:rPr lang="en-US" altLang="ko-KR" sz="1400" dirty="0" err="1" smtClean="0">
                  <a:solidFill>
                    <a:schemeClr val="tx1"/>
                  </a:solidFill>
                  <a:latin typeface="맑은 고딕" panose="020B0503020000020004" pitchFamily="50" charset="-127"/>
                  <a:ea typeface="맑은 고딕" panose="020B0503020000020004" pitchFamily="50" charset="-127"/>
                </a:rPr>
                <a:t>Ieodo</a:t>
              </a:r>
              <a:endParaRPr lang="ko-KR" altLang="en-US" sz="1400" dirty="0">
                <a:solidFill>
                  <a:schemeClr val="tx1"/>
                </a:solidFill>
                <a:latin typeface="맑은 고딕" panose="020B0503020000020004" pitchFamily="50" charset="-127"/>
                <a:ea typeface="맑은 고딕" panose="020B0503020000020004" pitchFamily="50" charset="-127"/>
              </a:endParaRPr>
            </a:p>
          </p:txBody>
        </p:sp>
        <p:sp>
          <p:nvSpPr>
            <p:cNvPr id="12" name="TextBox 11"/>
            <p:cNvSpPr txBox="1"/>
            <p:nvPr/>
          </p:nvSpPr>
          <p:spPr>
            <a:xfrm>
              <a:off x="3715798" y="4644222"/>
              <a:ext cx="1011815" cy="307777"/>
            </a:xfrm>
            <a:prstGeom prst="rect">
              <a:avLst/>
            </a:prstGeom>
            <a:noFill/>
          </p:spPr>
          <p:txBody>
            <a:bodyPr wrap="none" rtlCol="0">
              <a:spAutoFit/>
            </a:bodyPr>
            <a:lstStyle/>
            <a:p>
              <a:r>
                <a:rPr lang="en-US" altLang="ko-KR" sz="1400" dirty="0" err="1" smtClean="0">
                  <a:solidFill>
                    <a:schemeClr val="tx1"/>
                  </a:solidFill>
                  <a:latin typeface="맑은 고딕" panose="020B0503020000020004" pitchFamily="50" charset="-127"/>
                  <a:ea typeface="맑은 고딕" panose="020B0503020000020004" pitchFamily="50" charset="-127"/>
                </a:rPr>
                <a:t>Gageocho</a:t>
              </a:r>
              <a:endParaRPr lang="ko-KR" altLang="en-US" sz="1400" dirty="0">
                <a:solidFill>
                  <a:schemeClr val="tx1"/>
                </a:solidFill>
                <a:latin typeface="맑은 고딕" panose="020B0503020000020004" pitchFamily="50" charset="-127"/>
                <a:ea typeface="맑은 고딕" panose="020B0503020000020004" pitchFamily="50" charset="-127"/>
              </a:endParaRPr>
            </a:p>
          </p:txBody>
        </p:sp>
        <p:sp>
          <p:nvSpPr>
            <p:cNvPr id="13" name="TextBox 12"/>
            <p:cNvSpPr txBox="1"/>
            <p:nvPr/>
          </p:nvSpPr>
          <p:spPr>
            <a:xfrm>
              <a:off x="1983823" y="4627200"/>
              <a:ext cx="1290738" cy="307777"/>
            </a:xfrm>
            <a:prstGeom prst="rect">
              <a:avLst/>
            </a:prstGeom>
            <a:noFill/>
          </p:spPr>
          <p:txBody>
            <a:bodyPr wrap="none" rtlCol="0">
              <a:spAutoFit/>
            </a:bodyPr>
            <a:lstStyle/>
            <a:p>
              <a:r>
                <a:rPr lang="en-US" altLang="ko-KR" sz="1400" dirty="0" err="1" smtClean="0">
                  <a:solidFill>
                    <a:schemeClr val="tx1"/>
                  </a:solidFill>
                  <a:latin typeface="맑은 고딕" panose="020B0503020000020004" pitchFamily="50" charset="-127"/>
                  <a:ea typeface="맑은 고딕" panose="020B0503020000020004" pitchFamily="50" charset="-127"/>
                </a:rPr>
                <a:t>Socheongcho</a:t>
              </a:r>
              <a:endParaRPr lang="ko-KR" altLang="en-US" sz="1400" dirty="0">
                <a:solidFill>
                  <a:schemeClr val="tx1"/>
                </a:solidFill>
                <a:latin typeface="맑은 고딕" panose="020B0503020000020004" pitchFamily="50" charset="-127"/>
                <a:ea typeface="맑은 고딕" panose="020B0503020000020004" pitchFamily="50" charset="-127"/>
              </a:endParaRPr>
            </a:p>
          </p:txBody>
        </p:sp>
      </p:grpSp>
      <p:sp>
        <p:nvSpPr>
          <p:cNvPr id="16" name="직사각형 15"/>
          <p:cNvSpPr/>
          <p:nvPr/>
        </p:nvSpPr>
        <p:spPr>
          <a:xfrm>
            <a:off x="522164" y="4572719"/>
            <a:ext cx="4502088" cy="2304256"/>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pic>
        <p:nvPicPr>
          <p:cNvPr id="17"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710945" y="3516302"/>
            <a:ext cx="4567157" cy="33606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18" name="구부러진 연결선 17"/>
          <p:cNvCxnSpPr/>
          <p:nvPr/>
        </p:nvCxnSpPr>
        <p:spPr>
          <a:xfrm flipV="1">
            <a:off x="5024253" y="4122807"/>
            <a:ext cx="699878" cy="458321"/>
          </a:xfrm>
          <a:prstGeom prst="curvedConnector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직사각형 19"/>
          <p:cNvSpPr/>
          <p:nvPr/>
        </p:nvSpPr>
        <p:spPr>
          <a:xfrm>
            <a:off x="6276323" y="3547852"/>
            <a:ext cx="4001780" cy="498663"/>
          </a:xfrm>
          <a:prstGeom prst="rect">
            <a:avLst/>
          </a:prstGeom>
        </p:spPr>
        <p:txBody>
          <a:bodyPr wrap="square">
            <a:spAutoFit/>
          </a:bodyPr>
          <a:lstStyle/>
          <a:p>
            <a:pPr lvl="0" algn="ctr" defTabSz="4690781">
              <a:lnSpc>
                <a:spcPct val="150000"/>
              </a:lnSpc>
            </a:pPr>
            <a:r>
              <a:rPr lang="en-US" altLang="ko-KR" sz="2000" b="1" dirty="0" err="1" smtClean="0">
                <a:solidFill>
                  <a:schemeClr val="bg1"/>
                </a:solidFill>
                <a:latin typeface="Times New Roman" panose="02020603050405020304" pitchFamily="18" charset="0"/>
                <a:cs typeface="Times New Roman" panose="02020603050405020304" pitchFamily="18" charset="0"/>
              </a:rPr>
              <a:t>OceanSITES</a:t>
            </a:r>
            <a:endParaRPr lang="en-US" altLang="ko-KR"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379867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latin typeface="Times New Roman" panose="02020603050405020304" pitchFamily="18" charset="0"/>
                <a:ea typeface="나눔고딕 ExtraBold" pitchFamily="50" charset="-127"/>
                <a:cs typeface="Times New Roman" panose="02020603050405020304" pitchFamily="18" charset="0"/>
              </a:rPr>
              <a:t>Data  </a:t>
            </a:r>
            <a:r>
              <a:rPr lang="en-US" altLang="ko-KR" sz="2000" dirty="0">
                <a:latin typeface="Times New Roman" panose="02020603050405020304" pitchFamily="18" charset="0"/>
                <a:ea typeface="나눔고딕 ExtraBold" pitchFamily="50" charset="-127"/>
                <a:cs typeface="Times New Roman" panose="02020603050405020304" pitchFamily="18" charset="0"/>
              </a:rPr>
              <a:t>(http://</a:t>
            </a:r>
            <a:r>
              <a:rPr lang="en-US" altLang="ko-KR" sz="2000" dirty="0" smtClean="0">
                <a:latin typeface="Times New Roman" panose="02020603050405020304" pitchFamily="18" charset="0"/>
                <a:ea typeface="나눔고딕 ExtraBold" pitchFamily="50" charset="-127"/>
                <a:cs typeface="Times New Roman" panose="02020603050405020304" pitchFamily="18" charset="0"/>
              </a:rPr>
              <a:t>sms.khoa.go.kr/koofs/eng/observation/obs_real_map.asp)</a:t>
            </a:r>
            <a:endParaRPr lang="en-US" altLang="ko-KR" sz="3200" dirty="0" smtClean="0">
              <a:latin typeface="Times New Roman" panose="02020603050405020304" pitchFamily="18" charset="0"/>
              <a:ea typeface="나눔고딕 ExtraBold" pitchFamily="50" charset="-127"/>
              <a:cs typeface="Times New Roman" panose="02020603050405020304" pitchFamily="18" charset="0"/>
            </a:endParaRPr>
          </a:p>
        </p:txBody>
      </p:sp>
      <p:pic>
        <p:nvPicPr>
          <p:cNvPr id="2355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10196" y="900311"/>
            <a:ext cx="9163123" cy="63772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타원 1"/>
          <p:cNvSpPr/>
          <p:nvPr/>
        </p:nvSpPr>
        <p:spPr>
          <a:xfrm>
            <a:off x="2754412" y="5724847"/>
            <a:ext cx="64807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074203" y="5985214"/>
            <a:ext cx="4001780" cy="498663"/>
          </a:xfrm>
          <a:prstGeom prst="rect">
            <a:avLst/>
          </a:prstGeom>
        </p:spPr>
        <p:txBody>
          <a:bodyPr wrap="square">
            <a:spAutoFit/>
          </a:bodyPr>
          <a:lstStyle/>
          <a:p>
            <a:pPr lvl="0" algn="ctr" defTabSz="4690781">
              <a:lnSpc>
                <a:spcPct val="150000"/>
              </a:lnSpc>
            </a:pPr>
            <a:r>
              <a:rPr lang="en-US" altLang="ko-KR" sz="2000" b="1" dirty="0" err="1" smtClean="0">
                <a:latin typeface="Times New Roman" panose="02020603050405020304" pitchFamily="18" charset="0"/>
                <a:cs typeface="Times New Roman" panose="02020603050405020304" pitchFamily="18" charset="0"/>
              </a:rPr>
              <a:t>Ieodo</a:t>
            </a:r>
            <a:r>
              <a:rPr lang="en-US" altLang="ko-KR" sz="2000" b="1" dirty="0" smtClean="0">
                <a:latin typeface="Times New Roman" panose="02020603050405020304" pitchFamily="18" charset="0"/>
                <a:cs typeface="Times New Roman" panose="02020603050405020304" pitchFamily="18" charset="0"/>
              </a:rPr>
              <a:t> ORS</a:t>
            </a:r>
            <a:endParaRPr lang="en-US" altLang="ko-KR"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5334316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Researches: Ocean Mixed Layer</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grpSp>
        <p:nvGrpSpPr>
          <p:cNvPr id="8" name="그룹 7"/>
          <p:cNvGrpSpPr/>
          <p:nvPr/>
        </p:nvGrpSpPr>
        <p:grpSpPr>
          <a:xfrm>
            <a:off x="90116" y="2916535"/>
            <a:ext cx="6480720" cy="4096618"/>
            <a:chOff x="107504" y="948274"/>
            <a:chExt cx="7114032" cy="4496950"/>
          </a:xfrm>
        </p:grpSpPr>
        <p:pic>
          <p:nvPicPr>
            <p:cNvPr id="3" name="Picture 19" descr="mld1.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9552" y="3342104"/>
              <a:ext cx="4626864" cy="1962912"/>
            </a:xfrm>
            <a:prstGeom prst="rect">
              <a:avLst/>
            </a:prstGeom>
          </p:spPr>
        </p:pic>
        <p:pic>
          <p:nvPicPr>
            <p:cNvPr id="4" name="Picture 20" descr="mld2.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7504" y="3342104"/>
              <a:ext cx="5047488" cy="1962912"/>
            </a:xfrm>
            <a:prstGeom prst="rect">
              <a:avLst/>
            </a:prstGeom>
          </p:spPr>
        </p:pic>
        <p:pic>
          <p:nvPicPr>
            <p:cNvPr id="5" name="Picture 21" descr="mld3.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7504" y="3342104"/>
              <a:ext cx="5047488" cy="1962912"/>
            </a:xfrm>
            <a:prstGeom prst="rect">
              <a:avLst/>
            </a:prstGeom>
          </p:spPr>
        </p:pic>
        <p:pic>
          <p:nvPicPr>
            <p:cNvPr id="6" name="Picture 22" descr="mld4.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7504" y="3342104"/>
              <a:ext cx="7114032" cy="2103120"/>
            </a:xfrm>
            <a:prstGeom prst="rect">
              <a:avLst/>
            </a:prstGeom>
          </p:spPr>
        </p:pic>
        <p:pic>
          <p:nvPicPr>
            <p:cNvPr id="7" name="Picture 2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23528" y="948274"/>
              <a:ext cx="5184576" cy="2336710"/>
            </a:xfrm>
            <a:prstGeom prst="rect">
              <a:avLst/>
            </a:prstGeom>
          </p:spPr>
        </p:pic>
      </p:grpSp>
      <p:pic>
        <p:nvPicPr>
          <p:cNvPr id="9" name="_x196817520" descr="EMB0000235c3f0b"/>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11800" y="1163316"/>
            <a:ext cx="2536054" cy="142680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_x196818880" descr="EMB0000235c3f0c"/>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297572" y="1163316"/>
            <a:ext cx="2559782" cy="144016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그룹 10"/>
          <p:cNvGrpSpPr/>
          <p:nvPr/>
        </p:nvGrpSpPr>
        <p:grpSpPr>
          <a:xfrm>
            <a:off x="6651425" y="689032"/>
            <a:ext cx="3701210" cy="3293251"/>
            <a:chOff x="2847975" y="1484313"/>
            <a:chExt cx="5761038" cy="5126037"/>
          </a:xfrm>
        </p:grpSpPr>
        <p:pic>
          <p:nvPicPr>
            <p:cNvPr id="13" name="_x41526472" descr="EMB000039981094"/>
            <p:cNvPicPr>
              <a:picLocks noChangeAspect="1" noChangeArrowheads="1"/>
            </p:cNvPicPr>
            <p:nvPr/>
          </p:nvPicPr>
          <p:blipFill>
            <a:blip r:embed="rId9" cstate="print">
              <a:extLst>
                <a:ext uri="{28A0092B-C50C-407E-A947-70E740481C1C}">
                  <a14:useLocalDpi xmlns="" xmlns:a14="http://schemas.microsoft.com/office/drawing/2010/main" val="0"/>
                </a:ext>
              </a:extLst>
            </a:blip>
            <a:srcRect l="29050" t="13866" r="23112" b="10184"/>
            <a:stretch>
              <a:fillRect/>
            </a:stretch>
          </p:blipFill>
          <p:spPr bwMode="auto">
            <a:xfrm>
              <a:off x="4859338" y="1484313"/>
              <a:ext cx="3749675" cy="446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타원 4"/>
            <p:cNvSpPr>
              <a:spLocks noChangeArrowheads="1"/>
            </p:cNvSpPr>
            <p:nvPr/>
          </p:nvSpPr>
          <p:spPr bwMode="auto">
            <a:xfrm>
              <a:off x="7380288" y="4149725"/>
              <a:ext cx="576262" cy="574675"/>
            </a:xfrm>
            <a:prstGeom prst="ellipse">
              <a:avLst/>
            </a:prstGeom>
            <a:noFill/>
            <a:ln w="2857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baseline="-25000">
                  <a:solidFill>
                    <a:schemeClr val="tx1"/>
                  </a:solidFill>
                  <a:latin typeface="굴림" charset="-127"/>
                  <a:ea typeface="굴림" charset="-127"/>
                </a:defRPr>
              </a:lvl1pPr>
              <a:lvl2pPr marL="742950" indent="-285750" eaLnBrk="0" hangingPunct="0">
                <a:defRPr kumimoji="1" baseline="-25000">
                  <a:solidFill>
                    <a:schemeClr val="tx1"/>
                  </a:solidFill>
                  <a:latin typeface="굴림" charset="-127"/>
                  <a:ea typeface="굴림" charset="-127"/>
                </a:defRPr>
              </a:lvl2pPr>
              <a:lvl3pPr marL="1143000" indent="-228600" eaLnBrk="0" hangingPunct="0">
                <a:defRPr kumimoji="1" baseline="-25000">
                  <a:solidFill>
                    <a:schemeClr val="tx1"/>
                  </a:solidFill>
                  <a:latin typeface="굴림" charset="-127"/>
                  <a:ea typeface="굴림" charset="-127"/>
                </a:defRPr>
              </a:lvl3pPr>
              <a:lvl4pPr marL="1600200" indent="-228600" eaLnBrk="0" hangingPunct="0">
                <a:defRPr kumimoji="1" baseline="-25000">
                  <a:solidFill>
                    <a:schemeClr val="tx1"/>
                  </a:solidFill>
                  <a:latin typeface="굴림" charset="-127"/>
                  <a:ea typeface="굴림" charset="-127"/>
                </a:defRPr>
              </a:lvl4pPr>
              <a:lvl5pPr marL="2057400" indent="-228600" eaLnBrk="0" hangingPunct="0">
                <a:defRPr kumimoji="1" baseline="-25000">
                  <a:solidFill>
                    <a:schemeClr val="tx1"/>
                  </a:solidFill>
                  <a:latin typeface="굴림" charset="-127"/>
                  <a:ea typeface="굴림" charset="-127"/>
                </a:defRPr>
              </a:lvl5pPr>
              <a:lvl6pPr marL="2514600" indent="-228600" eaLnBrk="0" fontAlgn="base" hangingPunct="0">
                <a:spcBef>
                  <a:spcPct val="0"/>
                </a:spcBef>
                <a:spcAft>
                  <a:spcPct val="0"/>
                </a:spcAft>
                <a:defRPr kumimoji="1" baseline="-25000">
                  <a:solidFill>
                    <a:schemeClr val="tx1"/>
                  </a:solidFill>
                  <a:latin typeface="굴림" charset="-127"/>
                  <a:ea typeface="굴림" charset="-127"/>
                </a:defRPr>
              </a:lvl6pPr>
              <a:lvl7pPr marL="2971800" indent="-228600" eaLnBrk="0" fontAlgn="base" hangingPunct="0">
                <a:spcBef>
                  <a:spcPct val="0"/>
                </a:spcBef>
                <a:spcAft>
                  <a:spcPct val="0"/>
                </a:spcAft>
                <a:defRPr kumimoji="1" baseline="-25000">
                  <a:solidFill>
                    <a:schemeClr val="tx1"/>
                  </a:solidFill>
                  <a:latin typeface="굴림" charset="-127"/>
                  <a:ea typeface="굴림" charset="-127"/>
                </a:defRPr>
              </a:lvl7pPr>
              <a:lvl8pPr marL="3429000" indent="-228600" eaLnBrk="0" fontAlgn="base" hangingPunct="0">
                <a:spcBef>
                  <a:spcPct val="0"/>
                </a:spcBef>
                <a:spcAft>
                  <a:spcPct val="0"/>
                </a:spcAft>
                <a:defRPr kumimoji="1" baseline="-25000">
                  <a:solidFill>
                    <a:schemeClr val="tx1"/>
                  </a:solidFill>
                  <a:latin typeface="굴림" charset="-127"/>
                  <a:ea typeface="굴림" charset="-127"/>
                </a:defRPr>
              </a:lvl8pPr>
              <a:lvl9pPr marL="3886200" indent="-228600" eaLnBrk="0" fontAlgn="base" hangingPunct="0">
                <a:spcBef>
                  <a:spcPct val="0"/>
                </a:spcBef>
                <a:spcAft>
                  <a:spcPct val="0"/>
                </a:spcAft>
                <a:defRPr kumimoji="1" baseline="-25000">
                  <a:solidFill>
                    <a:schemeClr val="tx1"/>
                  </a:solidFill>
                  <a:latin typeface="굴림" charset="-127"/>
                  <a:ea typeface="굴림" charset="-127"/>
                </a:defRPr>
              </a:lvl9pPr>
            </a:lstStyle>
            <a:p>
              <a:pPr eaLnBrk="1" hangingPunct="1"/>
              <a:endParaRPr lang="ko-KR" altLang="en-US" sz="1200"/>
            </a:p>
          </p:txBody>
        </p:sp>
        <p:sp>
          <p:nvSpPr>
            <p:cNvPr id="15" name="타원 7"/>
            <p:cNvSpPr>
              <a:spLocks noChangeArrowheads="1"/>
            </p:cNvSpPr>
            <p:nvPr/>
          </p:nvSpPr>
          <p:spPr bwMode="auto">
            <a:xfrm>
              <a:off x="5795963" y="4214813"/>
              <a:ext cx="576262" cy="576262"/>
            </a:xfrm>
            <a:prstGeom prst="ellipse">
              <a:avLst/>
            </a:prstGeom>
            <a:noFill/>
            <a:ln w="2857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baseline="-25000">
                  <a:solidFill>
                    <a:schemeClr val="tx1"/>
                  </a:solidFill>
                  <a:latin typeface="굴림" charset="-127"/>
                  <a:ea typeface="굴림" charset="-127"/>
                </a:defRPr>
              </a:lvl1pPr>
              <a:lvl2pPr marL="742950" indent="-285750" eaLnBrk="0" hangingPunct="0">
                <a:defRPr kumimoji="1" baseline="-25000">
                  <a:solidFill>
                    <a:schemeClr val="tx1"/>
                  </a:solidFill>
                  <a:latin typeface="굴림" charset="-127"/>
                  <a:ea typeface="굴림" charset="-127"/>
                </a:defRPr>
              </a:lvl2pPr>
              <a:lvl3pPr marL="1143000" indent="-228600" eaLnBrk="0" hangingPunct="0">
                <a:defRPr kumimoji="1" baseline="-25000">
                  <a:solidFill>
                    <a:schemeClr val="tx1"/>
                  </a:solidFill>
                  <a:latin typeface="굴림" charset="-127"/>
                  <a:ea typeface="굴림" charset="-127"/>
                </a:defRPr>
              </a:lvl3pPr>
              <a:lvl4pPr marL="1600200" indent="-228600" eaLnBrk="0" hangingPunct="0">
                <a:defRPr kumimoji="1" baseline="-25000">
                  <a:solidFill>
                    <a:schemeClr val="tx1"/>
                  </a:solidFill>
                  <a:latin typeface="굴림" charset="-127"/>
                  <a:ea typeface="굴림" charset="-127"/>
                </a:defRPr>
              </a:lvl4pPr>
              <a:lvl5pPr marL="2057400" indent="-228600" eaLnBrk="0" hangingPunct="0">
                <a:defRPr kumimoji="1" baseline="-25000">
                  <a:solidFill>
                    <a:schemeClr val="tx1"/>
                  </a:solidFill>
                  <a:latin typeface="굴림" charset="-127"/>
                  <a:ea typeface="굴림" charset="-127"/>
                </a:defRPr>
              </a:lvl5pPr>
              <a:lvl6pPr marL="2514600" indent="-228600" eaLnBrk="0" fontAlgn="base" hangingPunct="0">
                <a:spcBef>
                  <a:spcPct val="0"/>
                </a:spcBef>
                <a:spcAft>
                  <a:spcPct val="0"/>
                </a:spcAft>
                <a:defRPr kumimoji="1" baseline="-25000">
                  <a:solidFill>
                    <a:schemeClr val="tx1"/>
                  </a:solidFill>
                  <a:latin typeface="굴림" charset="-127"/>
                  <a:ea typeface="굴림" charset="-127"/>
                </a:defRPr>
              </a:lvl6pPr>
              <a:lvl7pPr marL="2971800" indent="-228600" eaLnBrk="0" fontAlgn="base" hangingPunct="0">
                <a:spcBef>
                  <a:spcPct val="0"/>
                </a:spcBef>
                <a:spcAft>
                  <a:spcPct val="0"/>
                </a:spcAft>
                <a:defRPr kumimoji="1" baseline="-25000">
                  <a:solidFill>
                    <a:schemeClr val="tx1"/>
                  </a:solidFill>
                  <a:latin typeface="굴림" charset="-127"/>
                  <a:ea typeface="굴림" charset="-127"/>
                </a:defRPr>
              </a:lvl7pPr>
              <a:lvl8pPr marL="3429000" indent="-228600" eaLnBrk="0" fontAlgn="base" hangingPunct="0">
                <a:spcBef>
                  <a:spcPct val="0"/>
                </a:spcBef>
                <a:spcAft>
                  <a:spcPct val="0"/>
                </a:spcAft>
                <a:defRPr kumimoji="1" baseline="-25000">
                  <a:solidFill>
                    <a:schemeClr val="tx1"/>
                  </a:solidFill>
                  <a:latin typeface="굴림" charset="-127"/>
                  <a:ea typeface="굴림" charset="-127"/>
                </a:defRPr>
              </a:lvl8pPr>
              <a:lvl9pPr marL="3886200" indent="-228600" eaLnBrk="0" fontAlgn="base" hangingPunct="0">
                <a:spcBef>
                  <a:spcPct val="0"/>
                </a:spcBef>
                <a:spcAft>
                  <a:spcPct val="0"/>
                </a:spcAft>
                <a:defRPr kumimoji="1" baseline="-25000">
                  <a:solidFill>
                    <a:schemeClr val="tx1"/>
                  </a:solidFill>
                  <a:latin typeface="굴림" charset="-127"/>
                  <a:ea typeface="굴림" charset="-127"/>
                </a:defRPr>
              </a:lvl9pPr>
            </a:lstStyle>
            <a:p>
              <a:pPr eaLnBrk="1" hangingPunct="1"/>
              <a:endParaRPr lang="ko-KR" altLang="en-US" sz="1200"/>
            </a:p>
          </p:txBody>
        </p:sp>
        <p:cxnSp>
          <p:nvCxnSpPr>
            <p:cNvPr id="17" name="직선 화살표 연결선 8"/>
            <p:cNvCxnSpPr>
              <a:cxnSpLocks noChangeShapeType="1"/>
              <a:stCxn id="15" idx="3"/>
              <a:endCxn id="16" idx="0"/>
            </p:cNvCxnSpPr>
            <p:nvPr/>
          </p:nvCxnSpPr>
          <p:spPr bwMode="auto">
            <a:xfrm flipH="1">
              <a:off x="4706938" y="4706938"/>
              <a:ext cx="1173162" cy="665162"/>
            </a:xfrm>
            <a:prstGeom prst="straightConnector1">
              <a:avLst/>
            </a:prstGeom>
            <a:noFill/>
            <a:ln w="9525" algn="ctr">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16" name="_x41525592" descr="EMB000039981095"/>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847975" y="4132263"/>
              <a:ext cx="1858963" cy="2478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그룹 17"/>
          <p:cNvGrpSpPr/>
          <p:nvPr/>
        </p:nvGrpSpPr>
        <p:grpSpPr>
          <a:xfrm>
            <a:off x="7072626" y="4265859"/>
            <a:ext cx="3507332" cy="2622850"/>
            <a:chOff x="827584" y="980728"/>
            <a:chExt cx="7859216" cy="5877272"/>
          </a:xfrm>
        </p:grpSpPr>
        <p:sp>
          <p:nvSpPr>
            <p:cNvPr id="19" name="슬라이드 번호 개체 틀 3"/>
            <p:cNvSpPr txBox="1">
              <a:spLocks/>
            </p:cNvSpPr>
            <p:nvPr/>
          </p:nvSpPr>
          <p:spPr>
            <a:xfrm>
              <a:off x="6553200" y="6356350"/>
              <a:ext cx="2133600" cy="365125"/>
            </a:xfrm>
            <a:prstGeom prst="rect">
              <a:avLst/>
            </a:prstGeom>
          </p:spPr>
          <p:txBody>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fld id="{37D17171-A4E1-45EC-90A9-7CE6ACA55E09}" type="slidenum">
                <a:rPr lang="ko-KR" altLang="en-US" sz="1050" smtClean="0"/>
                <a:pPr/>
                <a:t>25</a:t>
              </a:fld>
              <a:endParaRPr lang="ko-KR" altLang="en-US" sz="1050"/>
            </a:p>
          </p:txBody>
        </p:sp>
        <p:pic>
          <p:nvPicPr>
            <p:cNvPr id="20" name="Picture 7"/>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27584" y="3578352"/>
              <a:ext cx="2340864" cy="3279648"/>
            </a:xfrm>
            <a:prstGeom prst="rect">
              <a:avLst/>
            </a:prstGeom>
          </p:spPr>
        </p:pic>
        <p:grpSp>
          <p:nvGrpSpPr>
            <p:cNvPr id="21" name="그룹 20"/>
            <p:cNvGrpSpPr/>
            <p:nvPr/>
          </p:nvGrpSpPr>
          <p:grpSpPr>
            <a:xfrm>
              <a:off x="3419872" y="980728"/>
              <a:ext cx="5040204" cy="5797076"/>
              <a:chOff x="2882936" y="8188"/>
              <a:chExt cx="5902979" cy="6789411"/>
            </a:xfrm>
          </p:grpSpPr>
          <p:pic>
            <p:nvPicPr>
              <p:cNvPr id="23" name="Picture 3"/>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2882936" y="8188"/>
                <a:ext cx="5902979" cy="6789411"/>
              </a:xfrm>
              <a:prstGeom prst="rect">
                <a:avLst/>
              </a:prstGeom>
            </p:spPr>
          </p:pic>
          <p:sp>
            <p:nvSpPr>
              <p:cNvPr id="24" name="Isosceles Triangle 6"/>
              <p:cNvSpPr/>
              <p:nvPr/>
            </p:nvSpPr>
            <p:spPr>
              <a:xfrm rot="10800000">
                <a:off x="3961486" y="3808112"/>
                <a:ext cx="112764" cy="84565"/>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sz="1050" dirty="0"/>
              </a:p>
            </p:txBody>
          </p:sp>
          <p:sp>
            <p:nvSpPr>
              <p:cNvPr id="25" name="Isosceles Triangle 5"/>
              <p:cNvSpPr/>
              <p:nvPr/>
            </p:nvSpPr>
            <p:spPr>
              <a:xfrm rot="10800000">
                <a:off x="6587136" y="3807201"/>
                <a:ext cx="112763" cy="84565"/>
              </a:xfrm>
              <a:prstGeom prst="triangle">
                <a:avLst/>
              </a:prstGeom>
              <a:solidFill>
                <a:schemeClr val="tx2"/>
              </a:solidFill>
              <a:ln>
                <a:solidFill>
                  <a:srgbClr val="000090"/>
                </a:solidFill>
              </a:ln>
            </p:spPr>
            <p:style>
              <a:lnRef idx="1">
                <a:schemeClr val="accent1"/>
              </a:lnRef>
              <a:fillRef idx="3">
                <a:schemeClr val="accent1"/>
              </a:fillRef>
              <a:effectRef idx="2">
                <a:schemeClr val="accent1"/>
              </a:effectRef>
              <a:fontRef idx="minor">
                <a:schemeClr val="lt1"/>
              </a:fontRef>
            </p:style>
            <p:txBody>
              <a:bodyPr/>
              <a:lstStyle/>
              <a:p>
                <a:endParaRPr lang="en-US" sz="1050"/>
              </a:p>
            </p:txBody>
          </p:sp>
          <p:cxnSp>
            <p:nvCxnSpPr>
              <p:cNvPr id="26" name="Straight Connector 10"/>
              <p:cNvCxnSpPr/>
              <p:nvPr/>
            </p:nvCxnSpPr>
            <p:spPr>
              <a:xfrm>
                <a:off x="4015180" y="3892678"/>
                <a:ext cx="0" cy="2644142"/>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12"/>
              <p:cNvCxnSpPr/>
              <p:nvPr/>
            </p:nvCxnSpPr>
            <p:spPr>
              <a:xfrm>
                <a:off x="6660519" y="3902523"/>
                <a:ext cx="0" cy="2644142"/>
              </a:xfrm>
              <a:prstGeom prst="line">
                <a:avLst/>
              </a:prstGeom>
              <a:ln w="50800">
                <a:solidFill>
                  <a:srgbClr val="000090"/>
                </a:solidFill>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4283968" y="1628799"/>
              <a:ext cx="1077686" cy="554388"/>
            </a:xfrm>
            <a:prstGeom prst="rect">
              <a:avLst/>
            </a:prstGeom>
            <a:noFill/>
          </p:spPr>
          <p:txBody>
            <a:bodyPr wrap="square" rtlCol="0">
              <a:spAutoFit/>
            </a:bodyPr>
            <a:lstStyle/>
            <a:p>
              <a:pPr algn="ctr"/>
              <a:r>
                <a:rPr lang="en-US" altLang="ko-KR" sz="1050" b="1" dirty="0" smtClean="0">
                  <a:solidFill>
                    <a:srgbClr val="00B050"/>
                  </a:solidFill>
                </a:rPr>
                <a:t>MLD</a:t>
              </a:r>
              <a:endParaRPr lang="ko-KR" altLang="en-US" sz="1050" b="1" dirty="0">
                <a:solidFill>
                  <a:srgbClr val="00B050"/>
                </a:solidFill>
              </a:endParaRPr>
            </a:p>
          </p:txBody>
        </p:sp>
      </p:grpSp>
      <p:sp>
        <p:nvSpPr>
          <p:cNvPr id="28" name="아래쪽 화살표 27"/>
          <p:cNvSpPr/>
          <p:nvPr/>
        </p:nvSpPr>
        <p:spPr>
          <a:xfrm rot="19560342">
            <a:off x="7243477" y="3844938"/>
            <a:ext cx="1204499" cy="58266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ko-KR" altLang="en-US"/>
          </a:p>
        </p:txBody>
      </p:sp>
    </p:spTree>
    <p:extLst>
      <p:ext uri="{BB962C8B-B14F-4D97-AF65-F5344CB8AC3E}">
        <p14:creationId xmlns="" xmlns:p14="http://schemas.microsoft.com/office/powerpoint/2010/main" val="33798677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latin typeface="Times New Roman" panose="02020603050405020304" pitchFamily="18" charset="0"/>
                <a:ea typeface="나눔고딕 ExtraBold" pitchFamily="50" charset="-127"/>
                <a:cs typeface="Times New Roman" panose="02020603050405020304" pitchFamily="18" charset="0"/>
              </a:rPr>
              <a:t>Researches</a:t>
            </a:r>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 </a:t>
            </a:r>
            <a:r>
              <a:rPr lang="en-US" altLang="ko-KR" sz="2900" b="1" dirty="0" smtClean="0">
                <a:effectLst/>
                <a:latin typeface="Times New Roman" panose="02020603050405020304" pitchFamily="18" charset="0"/>
                <a:ea typeface="나눔고딕 ExtraBold" pitchFamily="50" charset="-127"/>
                <a:cs typeface="Times New Roman" panose="02020603050405020304" pitchFamily="18" charset="0"/>
              </a:rPr>
              <a:t>Validate reanalysis &amp; remote sensing data</a:t>
            </a:r>
            <a:endParaRPr lang="ko-KR" altLang="en-US" sz="2900" b="1" dirty="0">
              <a:effectLst/>
              <a:latin typeface="Times New Roman" panose="02020603050405020304" pitchFamily="18" charset="0"/>
              <a:ea typeface="나눔고딕 ExtraBold" pitchFamily="50" charset="-127"/>
              <a:cs typeface="Times New Roman" panose="02020603050405020304" pitchFamily="18" charset="0"/>
            </a:endParaRPr>
          </a:p>
        </p:txBody>
      </p:sp>
      <p:grpSp>
        <p:nvGrpSpPr>
          <p:cNvPr id="14" name="그룹 13"/>
          <p:cNvGrpSpPr/>
          <p:nvPr/>
        </p:nvGrpSpPr>
        <p:grpSpPr>
          <a:xfrm>
            <a:off x="162124" y="977218"/>
            <a:ext cx="7967141" cy="2986993"/>
            <a:chOff x="2898428" y="140575"/>
            <a:chExt cx="6987853" cy="4016568"/>
          </a:xfrm>
        </p:grpSpPr>
        <p:pic>
          <p:nvPicPr>
            <p:cNvPr id="3" name="_x115154144" descr="EMB000019f842f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98428" y="396255"/>
              <a:ext cx="6987853" cy="3760888"/>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 name="직선 화살표 연결선 3"/>
            <p:cNvCxnSpPr/>
            <p:nvPr/>
          </p:nvCxnSpPr>
          <p:spPr>
            <a:xfrm flipH="1">
              <a:off x="4626620" y="468263"/>
              <a:ext cx="432048" cy="4320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직선 화살표 연결선 4"/>
            <p:cNvCxnSpPr/>
            <p:nvPr/>
          </p:nvCxnSpPr>
          <p:spPr>
            <a:xfrm flipH="1">
              <a:off x="6841934" y="387788"/>
              <a:ext cx="432048" cy="4320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직선 화살표 연결선 5"/>
            <p:cNvCxnSpPr/>
            <p:nvPr/>
          </p:nvCxnSpPr>
          <p:spPr>
            <a:xfrm>
              <a:off x="5969371" y="785968"/>
              <a:ext cx="648072" cy="804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직선 화살표 연결선 6"/>
            <p:cNvCxnSpPr/>
            <p:nvPr/>
          </p:nvCxnSpPr>
          <p:spPr>
            <a:xfrm flipH="1">
              <a:off x="6985950" y="845237"/>
              <a:ext cx="432048" cy="4320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61554" y="479129"/>
              <a:ext cx="846707" cy="338554"/>
            </a:xfrm>
            <a:prstGeom prst="rect">
              <a:avLst/>
            </a:prstGeom>
            <a:noFill/>
          </p:spPr>
          <p:txBody>
            <a:bodyPr wrap="none" rtlCol="0">
              <a:spAutoFit/>
            </a:bodyPr>
            <a:lstStyle/>
            <a:p>
              <a:r>
                <a:rPr lang="en-US" altLang="ko-KR" sz="1600" dirty="0" err="1" smtClean="0">
                  <a:solidFill>
                    <a:schemeClr val="tx1"/>
                  </a:solidFill>
                  <a:latin typeface="Times New Roman" panose="02020603050405020304" pitchFamily="18" charset="0"/>
                  <a:cs typeface="Times New Roman" panose="02020603050405020304" pitchFamily="18" charset="0"/>
                </a:rPr>
                <a:t>Damrey</a:t>
              </a:r>
              <a:endParaRPr lang="ko-KR" altLang="en-US" sz="1600" dirty="0">
                <a:solidFill>
                  <a:schemeClr val="tx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193258" y="191264"/>
              <a:ext cx="869149" cy="338554"/>
            </a:xfrm>
            <a:prstGeom prst="rect">
              <a:avLst/>
            </a:prstGeom>
            <a:noFill/>
          </p:spPr>
          <p:txBody>
            <a:bodyPr wrap="none" rtlCol="0">
              <a:spAutoFit/>
            </a:bodyPr>
            <a:lstStyle/>
            <a:p>
              <a:r>
                <a:rPr lang="en-US" altLang="ko-KR" sz="1600" dirty="0" err="1" smtClean="0">
                  <a:solidFill>
                    <a:schemeClr val="tx1"/>
                  </a:solidFill>
                  <a:latin typeface="Times New Roman" panose="02020603050405020304" pitchFamily="18" charset="0"/>
                  <a:cs typeface="Times New Roman" panose="02020603050405020304" pitchFamily="18" charset="0"/>
                </a:rPr>
                <a:t>Bolaven</a:t>
              </a:r>
              <a:endParaRPr lang="ko-KR" altLang="en-US" sz="1600" dirty="0">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7409282" y="706737"/>
              <a:ext cx="809965" cy="338554"/>
            </a:xfrm>
            <a:prstGeom prst="rect">
              <a:avLst/>
            </a:prstGeom>
            <a:noFill/>
          </p:spPr>
          <p:txBody>
            <a:bodyPr wrap="none" rtlCol="0">
              <a:spAutoFit/>
            </a:bodyPr>
            <a:lstStyle/>
            <a:p>
              <a:r>
                <a:rPr lang="en-US" altLang="ko-KR" sz="1600" dirty="0" err="1" smtClean="0">
                  <a:solidFill>
                    <a:schemeClr val="tx1"/>
                  </a:solidFill>
                  <a:latin typeface="Times New Roman" panose="02020603050405020304" pitchFamily="18" charset="0"/>
                  <a:cs typeface="Times New Roman" panose="02020603050405020304" pitchFamily="18" charset="0"/>
                </a:rPr>
                <a:t>Tembin</a:t>
              </a:r>
              <a:endParaRPr lang="ko-KR" altLang="en-US" sz="1600"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982611" y="140575"/>
              <a:ext cx="721672" cy="338554"/>
            </a:xfrm>
            <a:prstGeom prst="rect">
              <a:avLst/>
            </a:prstGeom>
            <a:noFill/>
          </p:spPr>
          <p:txBody>
            <a:bodyPr wrap="none" rtlCol="0">
              <a:spAutoFit/>
            </a:bodyPr>
            <a:lstStyle/>
            <a:p>
              <a:r>
                <a:rPr lang="en-US" altLang="ko-KR" sz="1600" dirty="0" err="1" smtClean="0">
                  <a:solidFill>
                    <a:schemeClr val="tx1"/>
                  </a:solidFill>
                  <a:latin typeface="Times New Roman" panose="02020603050405020304" pitchFamily="18" charset="0"/>
                  <a:cs typeface="Times New Roman" panose="02020603050405020304" pitchFamily="18" charset="0"/>
                </a:rPr>
                <a:t>Muipa</a:t>
              </a:r>
              <a:endParaRPr lang="ko-KR" altLang="en-US" sz="1600" dirty="0">
                <a:solidFill>
                  <a:schemeClr val="tx1"/>
                </a:solidFill>
                <a:latin typeface="Times New Roman" panose="02020603050405020304" pitchFamily="18" charset="0"/>
                <a:cs typeface="Times New Roman" panose="02020603050405020304" pitchFamily="18" charset="0"/>
              </a:endParaRPr>
            </a:p>
          </p:txBody>
        </p:sp>
        <p:sp>
          <p:nvSpPr>
            <p:cNvPr id="12" name="타원 11"/>
            <p:cNvSpPr/>
            <p:nvPr/>
          </p:nvSpPr>
          <p:spPr>
            <a:xfrm>
              <a:off x="7417998" y="2700511"/>
              <a:ext cx="1097054" cy="11521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Times New Roman" panose="02020603050405020304" pitchFamily="18" charset="0"/>
                <a:cs typeface="Times New Roman" panose="02020603050405020304" pitchFamily="18" charset="0"/>
              </a:endParaRPr>
            </a:p>
          </p:txBody>
        </p:sp>
        <p:sp>
          <p:nvSpPr>
            <p:cNvPr id="13" name="타원 12"/>
            <p:cNvSpPr/>
            <p:nvPr/>
          </p:nvSpPr>
          <p:spPr>
            <a:xfrm rot="443673">
              <a:off x="8139241" y="1197152"/>
              <a:ext cx="736650" cy="20405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Times New Roman" panose="02020603050405020304" pitchFamily="18" charset="0"/>
                <a:cs typeface="Times New Roman" panose="02020603050405020304" pitchFamily="18" charset="0"/>
              </a:endParaRPr>
            </a:p>
          </p:txBody>
        </p:sp>
      </p:grpSp>
      <p:grpSp>
        <p:nvGrpSpPr>
          <p:cNvPr id="18" name="그룹 17"/>
          <p:cNvGrpSpPr/>
          <p:nvPr/>
        </p:nvGrpSpPr>
        <p:grpSpPr>
          <a:xfrm>
            <a:off x="162124" y="4037302"/>
            <a:ext cx="7967141" cy="2839673"/>
            <a:chOff x="1115616" y="2636912"/>
            <a:chExt cx="7097713" cy="3819525"/>
          </a:xfrm>
        </p:grpSpPr>
        <p:pic>
          <p:nvPicPr>
            <p:cNvPr id="15" name="_x115186992" descr="EMB000019f842f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15616" y="2636912"/>
              <a:ext cx="7097713" cy="3819525"/>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타원 15"/>
            <p:cNvSpPr/>
            <p:nvPr/>
          </p:nvSpPr>
          <p:spPr>
            <a:xfrm>
              <a:off x="5691087" y="5046387"/>
              <a:ext cx="1097054" cy="11521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타원 16"/>
            <p:cNvSpPr/>
            <p:nvPr/>
          </p:nvSpPr>
          <p:spPr>
            <a:xfrm rot="443673">
              <a:off x="6412330" y="3543028"/>
              <a:ext cx="736650" cy="20405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9" name="직사각형 18"/>
          <p:cNvSpPr/>
          <p:nvPr/>
        </p:nvSpPr>
        <p:spPr>
          <a:xfrm>
            <a:off x="8008672" y="4766827"/>
            <a:ext cx="2682404" cy="1061829"/>
          </a:xfrm>
          <a:prstGeom prst="rect">
            <a:avLst/>
          </a:prstGeom>
        </p:spPr>
        <p:txBody>
          <a:bodyPr wrap="square">
            <a:spAutoFit/>
          </a:bodyPr>
          <a:lstStyle/>
          <a:p>
            <a:pPr marL="85725" lvl="1"/>
            <a:r>
              <a:rPr lang="en-US" altLang="ko-KR" dirty="0" smtClean="0">
                <a:latin typeface="Times New Roman" panose="02020603050405020304" pitchFamily="18" charset="0"/>
                <a:cs typeface="Times New Roman" panose="02020603050405020304" pitchFamily="18" charset="0"/>
              </a:rPr>
              <a:t>Remote sensing data </a:t>
            </a:r>
          </a:p>
          <a:p>
            <a:pPr marL="85725" lvl="1"/>
            <a:r>
              <a:rPr lang="en-US" altLang="ko-KR" dirty="0" smtClean="0">
                <a:latin typeface="Times New Roman" panose="02020603050405020304" pitchFamily="18" charset="0"/>
                <a:cs typeface="Times New Roman" panose="02020603050405020304" pitchFamily="18" charset="0"/>
              </a:rPr>
              <a:t>(OSTIA</a:t>
            </a:r>
            <a:r>
              <a:rPr lang="en-US" altLang="ko-KR" dirty="0">
                <a:latin typeface="Times New Roman" panose="02020603050405020304" pitchFamily="18" charset="0"/>
                <a:cs typeface="Times New Roman" panose="02020603050405020304" pitchFamily="18" charset="0"/>
              </a:rPr>
              <a:t>, G1SST, AVHRR, FNMOC-S</a:t>
            </a:r>
            <a:r>
              <a:rPr lang="en-US" altLang="ko-KR" dirty="0" smtClean="0">
                <a:latin typeface="Times New Roman" panose="02020603050405020304" pitchFamily="18" charset="0"/>
                <a:cs typeface="Times New Roman" panose="02020603050405020304" pitchFamily="18" charset="0"/>
              </a:rPr>
              <a:t>) </a:t>
            </a:r>
            <a:endParaRPr lang="en-US" altLang="ko-KR" dirty="0">
              <a:latin typeface="Times New Roman" panose="02020603050405020304" pitchFamily="18" charset="0"/>
              <a:cs typeface="Times New Roman" panose="02020603050405020304" pitchFamily="18" charset="0"/>
            </a:endParaRPr>
          </a:p>
        </p:txBody>
      </p:sp>
      <p:sp>
        <p:nvSpPr>
          <p:cNvPr id="20" name="직사각형 19"/>
          <p:cNvSpPr/>
          <p:nvPr/>
        </p:nvSpPr>
        <p:spPr>
          <a:xfrm>
            <a:off x="7866980" y="1980431"/>
            <a:ext cx="2824096" cy="1061829"/>
          </a:xfrm>
          <a:prstGeom prst="rect">
            <a:avLst/>
          </a:prstGeom>
        </p:spPr>
        <p:txBody>
          <a:bodyPr wrap="square">
            <a:spAutoFit/>
          </a:bodyPr>
          <a:lstStyle/>
          <a:p>
            <a:pPr marL="85725" lvl="1"/>
            <a:r>
              <a:rPr lang="en-US" altLang="ko-KR" dirty="0" smtClean="0">
                <a:latin typeface="Times New Roman" panose="02020603050405020304" pitchFamily="18" charset="0"/>
                <a:cs typeface="Times New Roman" panose="02020603050405020304" pitchFamily="18" charset="0"/>
              </a:rPr>
              <a:t>Reanalysis data (HYCOM, FNMOC-M, JCOPE2)</a:t>
            </a:r>
            <a:endParaRPr lang="en-US" altLang="ko-KR"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3798677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978995" y="6012879"/>
            <a:ext cx="8225329" cy="1200329"/>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marL="92075" marR="0" lvl="0" indent="-92075" defTabSz="914400" eaLnBrk="1" fontAlgn="base" latinLnBrk="0" hangingPunct="1">
              <a:lnSpc>
                <a:spcPct val="150000"/>
              </a:lnSpc>
              <a:spcBef>
                <a:spcPct val="0"/>
              </a:spcBef>
              <a:spcAft>
                <a:spcPct val="0"/>
              </a:spcAft>
              <a:buClrTx/>
              <a:buSzTx/>
              <a:buFont typeface="Wingdings" panose="05000000000000000000" pitchFamily="2" charset="2"/>
              <a:buChar char="§"/>
              <a:tabLst/>
              <a:defRPr/>
            </a:pPr>
            <a:r>
              <a:rPr kumimoji="1" lang="ko-KR" altLang="en-US" sz="1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 </a:t>
            </a:r>
            <a:r>
              <a:rPr kumimoji="1" lang="en-US" altLang="ko-KR" sz="1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Air-Sea interaction</a:t>
            </a:r>
            <a:r>
              <a:rPr kumimoji="1" lang="en-US" altLang="ko-KR" sz="16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rPr>
              <a:t> study</a:t>
            </a:r>
            <a:endParaRPr kumimoji="1" lang="en-US" altLang="ko-KR"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sym typeface="Wingdings" panose="05000000000000000000" pitchFamily="2" charset="2"/>
            </a:endParaRPr>
          </a:p>
          <a:p>
            <a:pPr marL="92075" marR="0" lvl="0" indent="-92075" defTabSz="914400" eaLnBrk="1" fontAlgn="base" latinLnBrk="0" hangingPunct="1">
              <a:lnSpc>
                <a:spcPct val="150000"/>
              </a:lnSpc>
              <a:spcBef>
                <a:spcPct val="0"/>
              </a:spcBef>
              <a:spcAft>
                <a:spcPct val="0"/>
              </a:spcAft>
              <a:buClrTx/>
              <a:buSzTx/>
              <a:buFont typeface="Wingdings" panose="05000000000000000000" pitchFamily="2" charset="2"/>
              <a:buChar char="§"/>
              <a:tabLst/>
              <a:defRPr/>
            </a:pPr>
            <a:r>
              <a:rPr kumimoji="1" lang="ko-KR" altLang="en-US" sz="1600" b="1" i="0" u="none" strike="noStrike" kern="0" cap="none" spc="0" normalizeH="0" baseline="0" noProof="0" dirty="0" smtClean="0">
                <a:ln>
                  <a:noFill/>
                </a:ln>
                <a:solidFill>
                  <a:srgbClr val="FFC000"/>
                </a:solidFill>
                <a:effectLst>
                  <a:outerShdw blurRad="38100" dist="38100" dir="2700000" algn="tl">
                    <a:srgbClr val="000000">
                      <a:alpha val="43137"/>
                    </a:srgbClr>
                  </a:outerShdw>
                </a:effectLst>
                <a:uLnTx/>
                <a:uFillTx/>
              </a:rPr>
              <a:t> </a:t>
            </a:r>
            <a:r>
              <a:rPr kumimoji="1" lang="en-US" altLang="ko-KR" sz="1600" b="1" i="0" u="none" strike="noStrike" kern="0" cap="none" spc="0" normalizeH="0" baseline="0" noProof="0" dirty="0" smtClean="0">
                <a:ln>
                  <a:noFill/>
                </a:ln>
                <a:solidFill>
                  <a:srgbClr val="FFC000"/>
                </a:solidFill>
                <a:effectLst>
                  <a:outerShdw blurRad="38100" dist="38100" dir="2700000" algn="tl">
                    <a:srgbClr val="000000">
                      <a:alpha val="43137"/>
                    </a:srgbClr>
                  </a:outerShdw>
                </a:effectLst>
                <a:uLnTx/>
                <a:uFillTx/>
              </a:rPr>
              <a:t>Development of </a:t>
            </a:r>
            <a:r>
              <a:rPr kumimoji="1" lang="en-US" altLang="ko-KR" sz="1600" b="1" i="0" u="none" strike="noStrike" kern="0" cap="none" spc="0" normalizeH="0" baseline="0" noProof="0" dirty="0" err="1" smtClean="0">
                <a:ln>
                  <a:noFill/>
                </a:ln>
                <a:solidFill>
                  <a:srgbClr val="FFC000"/>
                </a:solidFill>
                <a:effectLst>
                  <a:outerShdw blurRad="38100" dist="38100" dir="2700000" algn="tl">
                    <a:srgbClr val="000000">
                      <a:alpha val="43137"/>
                    </a:srgbClr>
                  </a:outerShdw>
                </a:effectLst>
                <a:uLnTx/>
                <a:uFillTx/>
              </a:rPr>
              <a:t>th</a:t>
            </a:r>
            <a:r>
              <a:rPr kumimoji="1" lang="en-US" altLang="ko-KR" sz="1600" b="1" kern="0" dirty="0" smtClean="0">
                <a:solidFill>
                  <a:srgbClr val="FFC000"/>
                </a:solidFill>
                <a:effectLst>
                  <a:outerShdw blurRad="38100" dist="38100" dir="2700000" algn="tl">
                    <a:srgbClr val="000000">
                      <a:alpha val="43137"/>
                    </a:srgbClr>
                  </a:outerShdw>
                </a:effectLst>
              </a:rPr>
              <a:t>e IORS optimized observation and post-processing algorithm</a:t>
            </a:r>
          </a:p>
          <a:p>
            <a:pPr marL="92075" marR="0" lvl="0" indent="-92075" defTabSz="914400" eaLnBrk="1" fontAlgn="base" latinLnBrk="0" hangingPunct="1">
              <a:lnSpc>
                <a:spcPct val="150000"/>
              </a:lnSpc>
              <a:spcBef>
                <a:spcPct val="0"/>
              </a:spcBef>
              <a:spcAft>
                <a:spcPct val="0"/>
              </a:spcAft>
              <a:buClrTx/>
              <a:buSzTx/>
              <a:buFont typeface="Wingdings" panose="05000000000000000000" pitchFamily="2" charset="2"/>
              <a:buChar char="§"/>
              <a:tabLst/>
              <a:defRPr/>
            </a:pPr>
            <a:r>
              <a:rPr kumimoji="1" lang="en-US" altLang="ko-KR" sz="1600" b="1" kern="0" dirty="0" smtClean="0">
                <a:solidFill>
                  <a:srgbClr val="FFC000"/>
                </a:solidFill>
                <a:effectLst>
                  <a:outerShdw blurRad="38100" dist="38100" dir="2700000" algn="tl">
                    <a:srgbClr val="000000">
                      <a:alpha val="43137"/>
                    </a:srgbClr>
                  </a:outerShdw>
                </a:effectLst>
              </a:rPr>
              <a:t> </a:t>
            </a:r>
            <a:r>
              <a:rPr kumimoji="1" lang="en-US" altLang="ko-KR" sz="1600" b="1" i="0" u="none" strike="noStrike" kern="0" cap="none" spc="0" normalizeH="0" baseline="0" noProof="0" dirty="0" smtClean="0">
                <a:ln>
                  <a:noFill/>
                </a:ln>
                <a:solidFill>
                  <a:srgbClr val="FFC000"/>
                </a:solidFill>
                <a:effectLst>
                  <a:outerShdw blurRad="38100" dist="38100" dir="2700000" algn="tl">
                    <a:srgbClr val="000000">
                      <a:alpha val="43137"/>
                    </a:srgbClr>
                  </a:outerShdw>
                </a:effectLst>
                <a:uLnTx/>
                <a:uFillTx/>
                <a:sym typeface="Wingdings" panose="05000000000000000000" pitchFamily="2" charset="2"/>
              </a:rPr>
              <a:t> Numerical model (Coarse3.0,</a:t>
            </a:r>
            <a:r>
              <a:rPr kumimoji="1" lang="en-US" altLang="ko-KR" sz="1600" b="1" i="0" u="none" strike="noStrike" kern="0" cap="none" spc="0" normalizeH="0" noProof="0" dirty="0" smtClean="0">
                <a:ln>
                  <a:noFill/>
                </a:ln>
                <a:solidFill>
                  <a:srgbClr val="FFC000"/>
                </a:solidFill>
                <a:effectLst>
                  <a:outerShdw blurRad="38100" dist="38100" dir="2700000" algn="tl">
                    <a:srgbClr val="000000">
                      <a:alpha val="43137"/>
                    </a:srgbClr>
                  </a:outerShdw>
                </a:effectLst>
                <a:uLnTx/>
                <a:uFillTx/>
                <a:sym typeface="Wingdings" panose="05000000000000000000" pitchFamily="2" charset="2"/>
              </a:rPr>
              <a:t> </a:t>
            </a:r>
            <a:r>
              <a:rPr kumimoji="1" lang="en-US" altLang="ko-KR" sz="1600" b="1" i="0" u="none" strike="noStrike" kern="0" cap="none" spc="0" normalizeH="0" noProof="0" dirty="0" err="1" smtClean="0">
                <a:ln>
                  <a:noFill/>
                </a:ln>
                <a:solidFill>
                  <a:srgbClr val="FFC000"/>
                </a:solidFill>
                <a:effectLst>
                  <a:outerShdw blurRad="38100" dist="38100" dir="2700000" algn="tl">
                    <a:srgbClr val="000000">
                      <a:alpha val="43137"/>
                    </a:srgbClr>
                  </a:outerShdw>
                </a:effectLst>
                <a:uLnTx/>
                <a:uFillTx/>
                <a:sym typeface="Wingdings" panose="05000000000000000000" pitchFamily="2" charset="2"/>
              </a:rPr>
              <a:t>etc</a:t>
            </a:r>
            <a:r>
              <a:rPr kumimoji="1" lang="en-US" altLang="ko-KR" sz="1600" b="1" i="0" u="none" strike="noStrike" kern="0" cap="none" spc="0" normalizeH="0" baseline="0" noProof="0" dirty="0" smtClean="0">
                <a:ln>
                  <a:noFill/>
                </a:ln>
                <a:solidFill>
                  <a:srgbClr val="FFC000"/>
                </a:solidFill>
                <a:effectLst>
                  <a:outerShdw blurRad="38100" dist="38100" dir="2700000" algn="tl">
                    <a:srgbClr val="000000">
                      <a:alpha val="43137"/>
                    </a:srgbClr>
                  </a:outerShdw>
                </a:effectLst>
                <a:uLnTx/>
                <a:uFillTx/>
                <a:sym typeface="Wingdings" panose="05000000000000000000" pitchFamily="2" charset="2"/>
              </a:rPr>
              <a:t>)</a:t>
            </a:r>
            <a:endParaRPr kumimoji="1" lang="ko-KR" altLang="en-US" sz="1600" b="1" i="0" u="none" strike="noStrike" kern="0" cap="none" spc="0" normalizeH="0" baseline="0" noProof="0" dirty="0" smtClean="0">
              <a:ln>
                <a:noFill/>
              </a:ln>
              <a:solidFill>
                <a:srgbClr val="FFC000"/>
              </a:solidFill>
              <a:effectLst>
                <a:outerShdw blurRad="38100" dist="38100" dir="2700000" algn="tl">
                  <a:srgbClr val="000000">
                    <a:alpha val="43137"/>
                  </a:srgbClr>
                </a:outerShdw>
              </a:effectLst>
              <a:uLnTx/>
              <a:uFillTx/>
            </a:endParaRPr>
          </a:p>
        </p:txBody>
      </p:sp>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Research: Air-Sea Interaction</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34" name="내용 개체 틀 1"/>
          <p:cNvSpPr txBox="1">
            <a:spLocks/>
          </p:cNvSpPr>
          <p:nvPr/>
        </p:nvSpPr>
        <p:spPr>
          <a:xfrm>
            <a:off x="1590664" y="1677194"/>
            <a:ext cx="8352928" cy="713465"/>
          </a:xfrm>
          <a:prstGeom prst="rect">
            <a:avLst/>
          </a:prstGeom>
        </p:spPr>
        <p:txBody>
          <a:bodyPr>
            <a:spAutoFit/>
          </a:bodyPr>
          <a:lstStyle>
            <a:lvl1pPr marL="342900" indent="-342900" algn="l" rtl="0" fontAlgn="base" latinLnBrk="1">
              <a:lnSpc>
                <a:spcPct val="200000"/>
              </a:lnSpc>
              <a:spcBef>
                <a:spcPct val="20000"/>
              </a:spcBef>
              <a:spcAft>
                <a:spcPct val="0"/>
              </a:spcAft>
              <a:buFontTx/>
              <a:buBlip>
                <a:blip r:embed="rId3"/>
              </a:buBlip>
              <a:defRPr kumimoji="1" sz="2400" b="1">
                <a:solidFill>
                  <a:schemeClr val="tx1"/>
                </a:solidFill>
                <a:latin typeface="맑은 고딕" pitchFamily="50" charset="-127"/>
                <a:ea typeface="맑은 고딕" pitchFamily="50" charset="-127"/>
                <a:cs typeface="+mn-cs"/>
              </a:defRPr>
            </a:lvl1pPr>
            <a:lvl2pPr marL="742950" indent="-285750" algn="l" rtl="0" fontAlgn="base" latinLnBrk="1">
              <a:lnSpc>
                <a:spcPct val="150000"/>
              </a:lnSpc>
              <a:spcBef>
                <a:spcPct val="20000"/>
              </a:spcBef>
              <a:spcAft>
                <a:spcPct val="0"/>
              </a:spcAft>
              <a:buSzPct val="80000"/>
              <a:buFontTx/>
              <a:buBlip>
                <a:blip r:embed="rId4"/>
              </a:buBlip>
              <a:defRPr kumimoji="1" sz="2200" b="1">
                <a:solidFill>
                  <a:schemeClr val="tx1"/>
                </a:solidFill>
                <a:latin typeface="맑은 고딕" pitchFamily="50" charset="-127"/>
                <a:ea typeface="맑은 고딕" pitchFamily="50" charset="-127"/>
              </a:defRPr>
            </a:lvl2pPr>
            <a:lvl3pPr marL="1143000" indent="-228600" algn="l" rtl="0" fontAlgn="base" latinLnBrk="1">
              <a:spcBef>
                <a:spcPct val="20000"/>
              </a:spcBef>
              <a:spcAft>
                <a:spcPct val="0"/>
              </a:spcAft>
              <a:buChar char="•"/>
              <a:defRPr kumimoji="1" sz="2000">
                <a:solidFill>
                  <a:schemeClr val="tx1"/>
                </a:solidFill>
                <a:latin typeface="+mn-lt"/>
                <a:ea typeface="+mn-ea"/>
              </a:defRPr>
            </a:lvl3pPr>
            <a:lvl4pPr marL="1600200" indent="-228600" algn="l" rtl="0" fontAlgn="base" latinLnBrk="1">
              <a:spcBef>
                <a:spcPct val="20000"/>
              </a:spcBef>
              <a:spcAft>
                <a:spcPct val="0"/>
              </a:spcAft>
              <a:buChar char="–"/>
              <a:defRPr kumimoji="1" sz="1800">
                <a:solidFill>
                  <a:schemeClr val="tx1"/>
                </a:solidFill>
                <a:latin typeface="+mn-lt"/>
                <a:ea typeface="+mn-ea"/>
              </a:defRPr>
            </a:lvl4pPr>
            <a:lvl5pPr marL="2057400" indent="-228600" algn="l" rtl="0" fontAlgn="base" latinLnBrk="1">
              <a:spcBef>
                <a:spcPct val="20000"/>
              </a:spcBef>
              <a:spcAft>
                <a:spcPct val="0"/>
              </a:spcAft>
              <a:buChar char="»"/>
              <a:defRPr kumimoji="1" sz="1800">
                <a:solidFill>
                  <a:schemeClr val="tx1"/>
                </a:solidFill>
                <a:latin typeface="+mn-lt"/>
                <a:ea typeface="+mn-ea"/>
              </a:defRPr>
            </a:lvl5pPr>
            <a:lvl6pPr marL="2514600" indent="-228600" algn="l" rtl="0" fontAlgn="base" latinLnBrk="1">
              <a:spcBef>
                <a:spcPct val="20000"/>
              </a:spcBef>
              <a:spcAft>
                <a:spcPct val="0"/>
              </a:spcAft>
              <a:buChar char="»"/>
              <a:defRPr kumimoji="1" sz="1800">
                <a:solidFill>
                  <a:schemeClr val="tx1"/>
                </a:solidFill>
                <a:latin typeface="+mn-lt"/>
                <a:ea typeface="+mn-ea"/>
              </a:defRPr>
            </a:lvl6pPr>
            <a:lvl7pPr marL="2971800" indent="-228600" algn="l" rtl="0" fontAlgn="base" latinLnBrk="1">
              <a:spcBef>
                <a:spcPct val="20000"/>
              </a:spcBef>
              <a:spcAft>
                <a:spcPct val="0"/>
              </a:spcAft>
              <a:buChar char="»"/>
              <a:defRPr kumimoji="1" sz="1800">
                <a:solidFill>
                  <a:schemeClr val="tx1"/>
                </a:solidFill>
                <a:latin typeface="+mn-lt"/>
                <a:ea typeface="+mn-ea"/>
              </a:defRPr>
            </a:lvl7pPr>
            <a:lvl8pPr marL="3429000" indent="-228600" algn="l" rtl="0" fontAlgn="base" latinLnBrk="1">
              <a:spcBef>
                <a:spcPct val="20000"/>
              </a:spcBef>
              <a:spcAft>
                <a:spcPct val="0"/>
              </a:spcAft>
              <a:buChar char="»"/>
              <a:defRPr kumimoji="1" sz="1800">
                <a:solidFill>
                  <a:schemeClr val="tx1"/>
                </a:solidFill>
                <a:latin typeface="+mn-lt"/>
                <a:ea typeface="+mn-ea"/>
              </a:defRPr>
            </a:lvl8pPr>
            <a:lvl9pPr marL="3886200" indent="-228600" algn="l" rtl="0" fontAlgn="base" latinLnBrk="1">
              <a:spcBef>
                <a:spcPct val="20000"/>
              </a:spcBef>
              <a:spcAft>
                <a:spcPct val="0"/>
              </a:spcAft>
              <a:buChar char="»"/>
              <a:defRPr kumimoji="1" sz="1800">
                <a:solidFill>
                  <a:schemeClr val="tx1"/>
                </a:solidFill>
                <a:latin typeface="+mn-lt"/>
                <a:ea typeface="+mn-ea"/>
              </a:defRPr>
            </a:lvl9pPr>
          </a:lstStyle>
          <a:p>
            <a:pPr marL="342900" marR="0" lvl="0" indent="-342900" algn="l" defTabSz="914400" rtl="0" eaLnBrk="1" fontAlgn="base" latinLnBrk="1" hangingPunct="1">
              <a:lnSpc>
                <a:spcPct val="200000"/>
              </a:lnSpc>
              <a:spcBef>
                <a:spcPct val="20000"/>
              </a:spcBef>
              <a:spcAft>
                <a:spcPct val="0"/>
              </a:spcAft>
              <a:buClrTx/>
              <a:buSzTx/>
              <a:buFontTx/>
              <a:buBlip>
                <a:blip r:embed="rId3"/>
              </a:buBlip>
              <a:tabLst/>
              <a:defRPr/>
            </a:pPr>
            <a:r>
              <a:rPr kumimoji="1" lang="ko-KR" altLang="en-US" sz="2400" b="1" i="0" u="none" strike="noStrike" kern="0" cap="none" spc="0" normalizeH="0" baseline="0" noProof="0" smtClean="0">
                <a:ln>
                  <a:noFill/>
                </a:ln>
                <a:solidFill>
                  <a:srgbClr val="000000"/>
                </a:solidFill>
                <a:effectLst/>
                <a:uLnTx/>
                <a:uFillTx/>
                <a:latin typeface="맑은 고딕" pitchFamily="50" charset="-127"/>
                <a:ea typeface="맑은 고딕" pitchFamily="50" charset="-127"/>
                <a:cs typeface="+mn-cs"/>
              </a:rPr>
              <a:t>해양</a:t>
            </a:r>
            <a:r>
              <a:rPr kumimoji="1" lang="en-US" altLang="ko-KR" sz="2400" b="1" i="0" u="none" strike="noStrike" kern="0" cap="none" spc="0" normalizeH="0" baseline="0" noProof="0" smtClean="0">
                <a:ln>
                  <a:noFill/>
                </a:ln>
                <a:solidFill>
                  <a:srgbClr val="000000"/>
                </a:solidFill>
                <a:effectLst/>
                <a:uLnTx/>
                <a:uFillTx/>
                <a:latin typeface="맑은 고딕" pitchFamily="50" charset="-127"/>
                <a:ea typeface="맑은 고딕" pitchFamily="50" charset="-127"/>
                <a:cs typeface="+mn-cs"/>
              </a:rPr>
              <a:t>-</a:t>
            </a:r>
            <a:r>
              <a:rPr kumimoji="1" lang="ko-KR" altLang="en-US" sz="2400" b="1" i="0" u="none" strike="noStrike" kern="0" cap="none" spc="0" normalizeH="0" baseline="0" noProof="0" smtClean="0">
                <a:ln>
                  <a:noFill/>
                </a:ln>
                <a:solidFill>
                  <a:srgbClr val="000000"/>
                </a:solidFill>
                <a:effectLst/>
                <a:uLnTx/>
                <a:uFillTx/>
                <a:latin typeface="맑은 고딕" pitchFamily="50" charset="-127"/>
                <a:ea typeface="맑은 고딕" pitchFamily="50" charset="-127"/>
                <a:cs typeface="+mn-cs"/>
              </a:rPr>
              <a:t>대기 상호작용 연구 </a:t>
            </a:r>
            <a:endParaRPr kumimoji="1" lang="ko-KR" altLang="en-US" sz="2400" b="1" i="0" u="none" strike="noStrike" kern="0" cap="none" spc="0" normalizeH="0" baseline="0" noProof="0" dirty="0">
              <a:ln>
                <a:noFill/>
              </a:ln>
              <a:solidFill>
                <a:srgbClr val="000000"/>
              </a:solidFill>
              <a:effectLst/>
              <a:uLnTx/>
              <a:uFillTx/>
              <a:latin typeface="맑은 고딕" pitchFamily="50" charset="-127"/>
              <a:ea typeface="맑은 고딕" pitchFamily="50" charset="-127"/>
              <a:cs typeface="+mn-cs"/>
            </a:endParaRPr>
          </a:p>
        </p:txBody>
      </p:sp>
      <p:pic>
        <p:nvPicPr>
          <p:cNvPr id="35"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95128" y="1116335"/>
            <a:ext cx="5286375" cy="424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
        <p:nvSpPr>
          <p:cNvPr id="36" name="Line 5"/>
          <p:cNvSpPr>
            <a:spLocks noChangeShapeType="1"/>
          </p:cNvSpPr>
          <p:nvPr/>
        </p:nvSpPr>
        <p:spPr bwMode="auto">
          <a:xfrm>
            <a:off x="5646478" y="1384623"/>
            <a:ext cx="9525" cy="4527550"/>
          </a:xfrm>
          <a:prstGeom prst="line">
            <a:avLst/>
          </a:prstGeom>
          <a:noFill/>
          <a:ln w="19050">
            <a:solidFill>
              <a:srgbClr val="FF3300"/>
            </a:solidFill>
            <a:round/>
            <a:headEnd/>
            <a:tailEnd/>
          </a:ln>
          <a:effectLst>
            <a:outerShdw dist="35921" dir="2700000" algn="ctr" rotWithShape="0">
              <a:srgbClr val="808080"/>
            </a:outerShdw>
          </a:effectLst>
        </p:spPr>
        <p:txBody>
          <a:bodyPr anchor="ctr">
            <a:spAutoFit/>
          </a:bodyPr>
          <a:lstStyle/>
          <a:p>
            <a:pPr algn="ctr" defTabSz="914400" latinLnBrk="0">
              <a:defRPr/>
            </a:pPr>
            <a:endParaRPr lang="ko-KR" altLang="en-US" sz="1800" kern="0">
              <a:solidFill>
                <a:srgbClr val="000000"/>
              </a:solidFill>
              <a:latin typeface="굴림" pitchFamily="50" charset="-127"/>
              <a:ea typeface="굴림" pitchFamily="50" charset="-127"/>
            </a:endParaRPr>
          </a:p>
        </p:txBody>
      </p:sp>
      <p:sp>
        <p:nvSpPr>
          <p:cNvPr id="37" name="Line 6"/>
          <p:cNvSpPr>
            <a:spLocks noChangeShapeType="1"/>
          </p:cNvSpPr>
          <p:nvPr/>
        </p:nvSpPr>
        <p:spPr bwMode="auto">
          <a:xfrm>
            <a:off x="5643303" y="5915348"/>
            <a:ext cx="363538" cy="50800"/>
          </a:xfrm>
          <a:prstGeom prst="line">
            <a:avLst/>
          </a:prstGeom>
          <a:noFill/>
          <a:ln w="19050">
            <a:solidFill>
              <a:srgbClr val="FF3300"/>
            </a:solidFill>
            <a:round/>
            <a:headEnd/>
            <a:tailEnd/>
          </a:ln>
          <a:effectLst>
            <a:outerShdw dist="35921" dir="2700000" algn="ctr" rotWithShape="0">
              <a:srgbClr val="808080"/>
            </a:outerShdw>
          </a:effectLst>
        </p:spPr>
        <p:txBody>
          <a:bodyPr wrap="none" anchor="ctr">
            <a:spAutoFit/>
          </a:bodyPr>
          <a:lstStyle/>
          <a:p>
            <a:pPr algn="ctr" defTabSz="914400" latinLnBrk="0">
              <a:defRPr/>
            </a:pPr>
            <a:endParaRPr lang="ko-KR" altLang="en-US" sz="1800" kern="0">
              <a:solidFill>
                <a:srgbClr val="000000"/>
              </a:solidFill>
              <a:latin typeface="굴림" pitchFamily="50" charset="-127"/>
              <a:ea typeface="굴림" pitchFamily="50" charset="-127"/>
            </a:endParaRPr>
          </a:p>
        </p:txBody>
      </p:sp>
      <p:sp>
        <p:nvSpPr>
          <p:cNvPr id="38" name="Line 7"/>
          <p:cNvSpPr>
            <a:spLocks noChangeShapeType="1"/>
          </p:cNvSpPr>
          <p:nvPr/>
        </p:nvSpPr>
        <p:spPr bwMode="auto">
          <a:xfrm>
            <a:off x="5640128" y="1371923"/>
            <a:ext cx="363538" cy="50800"/>
          </a:xfrm>
          <a:prstGeom prst="line">
            <a:avLst/>
          </a:prstGeom>
          <a:noFill/>
          <a:ln w="19050">
            <a:solidFill>
              <a:srgbClr val="FF3300"/>
            </a:solidFill>
            <a:round/>
            <a:headEnd/>
            <a:tailEnd/>
          </a:ln>
          <a:effectLst>
            <a:outerShdw dist="35921" dir="2700000" algn="ctr" rotWithShape="0">
              <a:srgbClr val="808080"/>
            </a:outerShdw>
          </a:effectLst>
        </p:spPr>
        <p:txBody>
          <a:bodyPr wrap="none" anchor="ctr">
            <a:spAutoFit/>
          </a:bodyPr>
          <a:lstStyle/>
          <a:p>
            <a:pPr algn="ctr" defTabSz="914400" latinLnBrk="0">
              <a:defRPr/>
            </a:pPr>
            <a:endParaRPr lang="ko-KR" altLang="en-US" sz="1800" kern="0">
              <a:solidFill>
                <a:srgbClr val="000000"/>
              </a:solidFill>
              <a:latin typeface="굴림" pitchFamily="50" charset="-127"/>
              <a:ea typeface="굴림" pitchFamily="50" charset="-127"/>
            </a:endParaRPr>
          </a:p>
        </p:txBody>
      </p:sp>
      <p:sp>
        <p:nvSpPr>
          <p:cNvPr id="39" name="Line 8"/>
          <p:cNvSpPr>
            <a:spLocks noChangeShapeType="1"/>
          </p:cNvSpPr>
          <p:nvPr/>
        </p:nvSpPr>
        <p:spPr bwMode="auto">
          <a:xfrm>
            <a:off x="5670291" y="3629348"/>
            <a:ext cx="363537" cy="50800"/>
          </a:xfrm>
          <a:prstGeom prst="line">
            <a:avLst/>
          </a:prstGeom>
          <a:noFill/>
          <a:ln w="19050">
            <a:solidFill>
              <a:srgbClr val="FF3300"/>
            </a:solidFill>
            <a:round/>
            <a:headEnd/>
            <a:tailEnd/>
          </a:ln>
          <a:effectLst>
            <a:outerShdw dist="35921" dir="2700000" algn="ctr" rotWithShape="0">
              <a:srgbClr val="808080"/>
            </a:outerShdw>
          </a:effectLst>
        </p:spPr>
        <p:txBody>
          <a:bodyPr wrap="none" anchor="ctr">
            <a:spAutoFit/>
          </a:bodyPr>
          <a:lstStyle/>
          <a:p>
            <a:pPr algn="ctr" defTabSz="914400" latinLnBrk="0">
              <a:defRPr/>
            </a:pPr>
            <a:endParaRPr lang="ko-KR" altLang="en-US" sz="1800" kern="0">
              <a:solidFill>
                <a:srgbClr val="000000"/>
              </a:solidFill>
              <a:latin typeface="굴림" pitchFamily="50" charset="-127"/>
              <a:ea typeface="굴림" pitchFamily="50" charset="-127"/>
            </a:endParaRPr>
          </a:p>
        </p:txBody>
      </p:sp>
      <p:sp>
        <p:nvSpPr>
          <p:cNvPr id="40" name="Line 9"/>
          <p:cNvSpPr>
            <a:spLocks noChangeShapeType="1"/>
          </p:cNvSpPr>
          <p:nvPr/>
        </p:nvSpPr>
        <p:spPr bwMode="auto">
          <a:xfrm>
            <a:off x="2190491" y="3357885"/>
            <a:ext cx="455612" cy="25400"/>
          </a:xfrm>
          <a:prstGeom prst="line">
            <a:avLst/>
          </a:prstGeom>
          <a:noFill/>
          <a:ln w="19050">
            <a:solidFill>
              <a:srgbClr val="FF3300"/>
            </a:solidFill>
            <a:round/>
            <a:headEnd/>
            <a:tailEnd/>
          </a:ln>
          <a:effectLst>
            <a:outerShdw dist="35921" dir="2700000" algn="ctr" rotWithShape="0">
              <a:srgbClr val="808080"/>
            </a:outerShdw>
          </a:effectLst>
        </p:spPr>
        <p:txBody>
          <a:bodyPr anchor="ctr">
            <a:spAutoFit/>
          </a:bodyPr>
          <a:lstStyle/>
          <a:p>
            <a:pPr algn="ctr" defTabSz="914400" latinLnBrk="0">
              <a:defRPr/>
            </a:pPr>
            <a:endParaRPr lang="ko-KR" altLang="en-US" sz="1800" kern="0">
              <a:solidFill>
                <a:srgbClr val="000000"/>
              </a:solidFill>
              <a:latin typeface="굴림" pitchFamily="50" charset="-127"/>
              <a:ea typeface="굴림" pitchFamily="50" charset="-127"/>
            </a:endParaRPr>
          </a:p>
        </p:txBody>
      </p:sp>
      <p:sp>
        <p:nvSpPr>
          <p:cNvPr id="41" name="Line 10"/>
          <p:cNvSpPr>
            <a:spLocks noChangeShapeType="1"/>
          </p:cNvSpPr>
          <p:nvPr/>
        </p:nvSpPr>
        <p:spPr bwMode="auto">
          <a:xfrm>
            <a:off x="2193666" y="4496123"/>
            <a:ext cx="455612" cy="25400"/>
          </a:xfrm>
          <a:prstGeom prst="line">
            <a:avLst/>
          </a:prstGeom>
          <a:noFill/>
          <a:ln w="19050">
            <a:solidFill>
              <a:srgbClr val="FF3300"/>
            </a:solidFill>
            <a:round/>
            <a:headEnd/>
            <a:tailEnd/>
          </a:ln>
          <a:effectLst>
            <a:outerShdw dist="35921" dir="2700000" algn="ctr" rotWithShape="0">
              <a:srgbClr val="808080"/>
            </a:outerShdw>
          </a:effectLst>
        </p:spPr>
        <p:txBody>
          <a:bodyPr anchor="ctr">
            <a:spAutoFit/>
          </a:bodyPr>
          <a:lstStyle/>
          <a:p>
            <a:pPr algn="ctr" defTabSz="914400" latinLnBrk="0">
              <a:defRPr/>
            </a:pPr>
            <a:endParaRPr lang="ko-KR" altLang="en-US" sz="1800" kern="0">
              <a:solidFill>
                <a:srgbClr val="000000"/>
              </a:solidFill>
              <a:latin typeface="굴림" pitchFamily="50" charset="-127"/>
              <a:ea typeface="굴림" pitchFamily="50" charset="-127"/>
            </a:endParaRPr>
          </a:p>
        </p:txBody>
      </p:sp>
      <p:sp>
        <p:nvSpPr>
          <p:cNvPr id="42" name="Line 11"/>
          <p:cNvSpPr>
            <a:spLocks noChangeShapeType="1"/>
          </p:cNvSpPr>
          <p:nvPr/>
        </p:nvSpPr>
        <p:spPr bwMode="auto">
          <a:xfrm>
            <a:off x="2198428" y="3873823"/>
            <a:ext cx="455613" cy="25400"/>
          </a:xfrm>
          <a:prstGeom prst="line">
            <a:avLst/>
          </a:prstGeom>
          <a:noFill/>
          <a:ln w="19050">
            <a:solidFill>
              <a:srgbClr val="FF3300"/>
            </a:solidFill>
            <a:round/>
            <a:headEnd/>
            <a:tailEnd/>
          </a:ln>
          <a:effectLst>
            <a:outerShdw dist="35921" dir="2700000" algn="ctr" rotWithShape="0">
              <a:srgbClr val="808080"/>
            </a:outerShdw>
          </a:effectLst>
        </p:spPr>
        <p:txBody>
          <a:bodyPr anchor="ctr">
            <a:spAutoFit/>
          </a:bodyPr>
          <a:lstStyle/>
          <a:p>
            <a:pPr algn="ctr" defTabSz="914400" latinLnBrk="0">
              <a:defRPr/>
            </a:pPr>
            <a:endParaRPr lang="ko-KR" altLang="en-US" sz="1800" kern="0">
              <a:solidFill>
                <a:srgbClr val="000000"/>
              </a:solidFill>
              <a:latin typeface="굴림" pitchFamily="50" charset="-127"/>
              <a:ea typeface="굴림" pitchFamily="50" charset="-127"/>
            </a:endParaRPr>
          </a:p>
        </p:txBody>
      </p:sp>
      <p:sp>
        <p:nvSpPr>
          <p:cNvPr id="43" name="Line 12"/>
          <p:cNvSpPr>
            <a:spLocks noChangeShapeType="1"/>
          </p:cNvSpPr>
          <p:nvPr/>
        </p:nvSpPr>
        <p:spPr bwMode="auto">
          <a:xfrm>
            <a:off x="2636578" y="3378523"/>
            <a:ext cx="0" cy="1166812"/>
          </a:xfrm>
          <a:prstGeom prst="line">
            <a:avLst/>
          </a:prstGeom>
          <a:noFill/>
          <a:ln w="19050">
            <a:solidFill>
              <a:srgbClr val="FF3300"/>
            </a:solidFill>
            <a:round/>
            <a:headEnd/>
            <a:tailEnd/>
          </a:ln>
          <a:effectLst>
            <a:outerShdw dist="35921" dir="2700000" algn="ctr" rotWithShape="0">
              <a:srgbClr val="808080"/>
            </a:outerShdw>
          </a:effectLst>
        </p:spPr>
        <p:txBody>
          <a:bodyPr anchor="ctr">
            <a:spAutoFit/>
          </a:bodyPr>
          <a:lstStyle/>
          <a:p>
            <a:pPr algn="ctr" defTabSz="914400" latinLnBrk="0">
              <a:defRPr/>
            </a:pPr>
            <a:endParaRPr lang="ko-KR" altLang="en-US" sz="1800" kern="0">
              <a:solidFill>
                <a:srgbClr val="000000"/>
              </a:solidFill>
              <a:latin typeface="굴림" pitchFamily="50" charset="-127"/>
              <a:ea typeface="굴림" pitchFamily="50" charset="-127"/>
            </a:endParaRPr>
          </a:p>
        </p:txBody>
      </p:sp>
      <p:sp>
        <p:nvSpPr>
          <p:cNvPr id="44" name="Line 13"/>
          <p:cNvSpPr>
            <a:spLocks noChangeShapeType="1"/>
          </p:cNvSpPr>
          <p:nvPr/>
        </p:nvSpPr>
        <p:spPr bwMode="auto">
          <a:xfrm>
            <a:off x="5684578" y="4769173"/>
            <a:ext cx="363538" cy="50800"/>
          </a:xfrm>
          <a:prstGeom prst="line">
            <a:avLst/>
          </a:prstGeom>
          <a:noFill/>
          <a:ln w="19050">
            <a:noFill/>
            <a:round/>
            <a:headEnd/>
            <a:tailEnd/>
          </a:ln>
          <a:effectLst>
            <a:outerShdw dist="35921" dir="2700000" algn="ctr" rotWithShape="0">
              <a:srgbClr val="808080"/>
            </a:outerShdw>
          </a:effectLst>
        </p:spPr>
        <p:txBody>
          <a:bodyPr wrap="none" anchor="ctr">
            <a:spAutoFit/>
          </a:bodyPr>
          <a:lstStyle/>
          <a:p>
            <a:pPr algn="ctr" defTabSz="914400" latinLnBrk="0">
              <a:defRPr/>
            </a:pPr>
            <a:endParaRPr lang="ko-KR" altLang="en-US" sz="1800" kern="0">
              <a:solidFill>
                <a:srgbClr val="000000"/>
              </a:solidFill>
              <a:latin typeface="굴림" pitchFamily="50" charset="-127"/>
              <a:ea typeface="굴림" pitchFamily="50" charset="-127"/>
            </a:endParaRPr>
          </a:p>
        </p:txBody>
      </p:sp>
      <p:sp>
        <p:nvSpPr>
          <p:cNvPr id="45" name="Line 14"/>
          <p:cNvSpPr>
            <a:spLocks noChangeShapeType="1"/>
          </p:cNvSpPr>
          <p:nvPr/>
        </p:nvSpPr>
        <p:spPr bwMode="auto">
          <a:xfrm>
            <a:off x="5784591" y="4862835"/>
            <a:ext cx="0" cy="1033463"/>
          </a:xfrm>
          <a:prstGeom prst="line">
            <a:avLst/>
          </a:prstGeom>
          <a:noFill/>
          <a:ln w="19050">
            <a:solidFill>
              <a:srgbClr val="000000"/>
            </a:solidFill>
            <a:round/>
            <a:headEnd type="arrow" w="med" len="med"/>
            <a:tailEnd type="arrow" w="med" len="med"/>
          </a:ln>
          <a:extLst>
            <a:ext uri="{909E8E84-426E-40DD-AFC4-6F175D3DCCD1}">
              <a14:hiddenFill xmlns="" xmlns:a14="http://schemas.microsoft.com/office/drawing/2010/main">
                <a:noFill/>
              </a14:hiddenFill>
            </a:ext>
          </a:extLst>
        </p:spPr>
        <p:txBody>
          <a:bodyPr wrap="none" anchor="ctr">
            <a:spAutoFit/>
          </a:bodyPr>
          <a:lstStyle/>
          <a:p>
            <a:pPr algn="ctr" defTabSz="914400" latinLnBrk="0">
              <a:defRPr/>
            </a:pPr>
            <a:endParaRPr lang="ko-KR" altLang="en-US" sz="1800" kern="0" smtClean="0">
              <a:solidFill>
                <a:srgbClr val="000000"/>
              </a:solidFill>
              <a:latin typeface="굴림" pitchFamily="50" charset="-127"/>
              <a:ea typeface="굴림" pitchFamily="50" charset="-127"/>
            </a:endParaRPr>
          </a:p>
        </p:txBody>
      </p:sp>
      <p:sp>
        <p:nvSpPr>
          <p:cNvPr id="46" name="Text Box 15"/>
          <p:cNvSpPr txBox="1">
            <a:spLocks noChangeArrowheads="1"/>
          </p:cNvSpPr>
          <p:nvPr/>
        </p:nvSpPr>
        <p:spPr bwMode="auto">
          <a:xfrm>
            <a:off x="5727441" y="5304160"/>
            <a:ext cx="5191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lgn="ctr">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algn="ctr"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algn="ctr"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algn="ctr"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algn="ctr" eaLnBrk="0" fontAlgn="base" hangingPunct="0">
              <a:spcBef>
                <a:spcPct val="0"/>
              </a:spcBef>
              <a:spcAft>
                <a:spcPct val="0"/>
              </a:spcAft>
              <a:defRPr kumimoji="1">
                <a:solidFill>
                  <a:schemeClr val="tx1"/>
                </a:solidFill>
                <a:latin typeface="굴림" pitchFamily="50" charset="-127"/>
                <a:ea typeface="굴림" pitchFamily="50" charset="-127"/>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ko-KR" sz="1000" b="0" i="0" u="none" strike="noStrike" kern="0" cap="none" spc="0" normalizeH="0" baseline="0" noProof="0" smtClean="0">
                <a:ln>
                  <a:noFill/>
                </a:ln>
                <a:solidFill>
                  <a:srgbClr val="000000"/>
                </a:solidFill>
                <a:effectLst/>
                <a:uLnTx/>
                <a:uFillTx/>
                <a:latin typeface="굴림" pitchFamily="50" charset="-127"/>
                <a:ea typeface="굴림" pitchFamily="50" charset="-127"/>
              </a:rPr>
              <a:t>-10m</a:t>
            </a:r>
          </a:p>
        </p:txBody>
      </p:sp>
      <p:graphicFrame>
        <p:nvGraphicFramePr>
          <p:cNvPr id="47" name="Group 655"/>
          <p:cNvGraphicFramePr>
            <a:graphicFrameLocks noGrp="1"/>
          </p:cNvGraphicFramePr>
          <p:nvPr>
            <p:extLst>
              <p:ext uri="{D42A27DB-BD31-4B8C-83A1-F6EECF244321}">
                <p14:modId xmlns="" xmlns:p14="http://schemas.microsoft.com/office/powerpoint/2010/main" val="3681586059"/>
              </p:ext>
            </p:extLst>
          </p:nvPr>
        </p:nvGraphicFramePr>
        <p:xfrm>
          <a:off x="6866681" y="2169310"/>
          <a:ext cx="2403475" cy="1912938"/>
        </p:xfrm>
        <a:graphic>
          <a:graphicData uri="http://schemas.openxmlformats.org/drawingml/2006/table">
            <a:tbl>
              <a:tblPr/>
              <a:tblGrid>
                <a:gridCol w="1189038"/>
                <a:gridCol w="1214437"/>
              </a:tblGrid>
              <a:tr h="335391">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dirty="0" err="1" smtClean="0">
                          <a:ln>
                            <a:noFill/>
                          </a:ln>
                          <a:solidFill>
                            <a:srgbClr val="000000"/>
                          </a:solidFill>
                          <a:effectLst/>
                          <a:latin typeface="Verdana" pitchFamily="34" charset="0"/>
                          <a:ea typeface="굴림" pitchFamily="50" charset="-127"/>
                          <a:cs typeface="Arial" pitchFamily="34" charset="0"/>
                        </a:rPr>
                        <a:t>Ux</a:t>
                      </a:r>
                      <a:endParaRPr kumimoji="1" lang="en-US" altLang="ko-KR" sz="800" b="1"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dirty="0" smtClean="0">
                          <a:ln>
                            <a:noFill/>
                          </a:ln>
                          <a:solidFill>
                            <a:srgbClr val="000000"/>
                          </a:solidFill>
                          <a:effectLst/>
                          <a:latin typeface="Verdana" pitchFamily="34" charset="0"/>
                          <a:ea typeface="굴림" pitchFamily="50" charset="-127"/>
                          <a:cs typeface="Arial" pitchFamily="34" charset="0"/>
                        </a:rPr>
                        <a:t>H</a:t>
                      </a:r>
                      <a:r>
                        <a:rPr kumimoji="1" lang="en-US" altLang="ko-KR" sz="1200" b="1" i="0" u="none" strike="noStrike" cap="none" normalizeH="0" baseline="-30000" dirty="0" smtClean="0">
                          <a:ln>
                            <a:noFill/>
                          </a:ln>
                          <a:solidFill>
                            <a:srgbClr val="000000"/>
                          </a:solidFill>
                          <a:effectLst/>
                          <a:latin typeface="Verdana" pitchFamily="34" charset="0"/>
                          <a:ea typeface="굴림" pitchFamily="50" charset="-127"/>
                          <a:cs typeface="Arial" pitchFamily="34" charset="0"/>
                        </a:rPr>
                        <a:t>2</a:t>
                      </a:r>
                      <a:r>
                        <a:rPr kumimoji="1" lang="en-US" altLang="ko-KR" sz="800" b="1" i="0" u="none" strike="noStrike" cap="none" normalizeH="0" baseline="0" dirty="0" smtClean="0">
                          <a:ln>
                            <a:noFill/>
                          </a:ln>
                          <a:solidFill>
                            <a:srgbClr val="000000"/>
                          </a:solidFill>
                          <a:effectLst/>
                          <a:latin typeface="Verdana" pitchFamily="34" charset="0"/>
                          <a:ea typeface="굴림" pitchFamily="50" charset="-127"/>
                          <a:cs typeface="Arial" pitchFamily="34" charset="0"/>
                        </a:rPr>
                        <a:t>O concentration</a:t>
                      </a:r>
                      <a:endParaRPr kumimoji="1" lang="en-US" altLang="ko-KR" sz="800" b="1"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82669">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smtClean="0">
                          <a:ln>
                            <a:noFill/>
                          </a:ln>
                          <a:solidFill>
                            <a:srgbClr val="000000"/>
                          </a:solidFill>
                          <a:effectLst/>
                          <a:latin typeface="Verdana" pitchFamily="34" charset="0"/>
                          <a:ea typeface="굴림" pitchFamily="50" charset="-127"/>
                          <a:cs typeface="Arial" pitchFamily="34" charset="0"/>
                        </a:rPr>
                        <a:t>Uy</a:t>
                      </a:r>
                      <a:endParaRPr kumimoji="1" lang="en-US" altLang="ko-KR" sz="800" b="1" i="0" u="none" strike="noStrike" cap="none" normalizeH="0" baseline="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0" i="0" u="none" strike="noStrike" cap="none" normalizeH="0" baseline="0" dirty="0" smtClean="0">
                          <a:ln>
                            <a:noFill/>
                          </a:ln>
                          <a:solidFill>
                            <a:srgbClr val="000000"/>
                          </a:solidFill>
                          <a:effectLst/>
                          <a:latin typeface="Verdana" pitchFamily="34" charset="0"/>
                          <a:ea typeface="굴림" pitchFamily="50" charset="-127"/>
                          <a:cs typeface="Arial" pitchFamily="34" charset="0"/>
                        </a:rPr>
                        <a:t>CO</a:t>
                      </a:r>
                      <a:r>
                        <a:rPr kumimoji="1" lang="en-US" altLang="ko-KR" sz="1200" b="0" i="0" u="none" strike="noStrike" cap="none" normalizeH="0" baseline="-30000" dirty="0" smtClean="0">
                          <a:ln>
                            <a:noFill/>
                          </a:ln>
                          <a:solidFill>
                            <a:srgbClr val="000000"/>
                          </a:solidFill>
                          <a:effectLst/>
                          <a:latin typeface="Verdana" pitchFamily="34" charset="0"/>
                          <a:ea typeface="굴림" pitchFamily="50" charset="-127"/>
                          <a:cs typeface="Arial" pitchFamily="34" charset="0"/>
                        </a:rPr>
                        <a:t>2</a:t>
                      </a:r>
                      <a:r>
                        <a:rPr kumimoji="1" lang="en-US" altLang="ko-KR" sz="800" b="0" i="0" u="none" strike="noStrike" cap="none" normalizeH="0" baseline="0" dirty="0" smtClean="0">
                          <a:ln>
                            <a:noFill/>
                          </a:ln>
                          <a:solidFill>
                            <a:srgbClr val="000000"/>
                          </a:solidFill>
                          <a:effectLst/>
                          <a:latin typeface="Verdana" pitchFamily="34" charset="0"/>
                          <a:ea typeface="굴림" pitchFamily="50" charset="-127"/>
                          <a:cs typeface="Arial" pitchFamily="34" charset="0"/>
                        </a:rPr>
                        <a:t> concentration</a:t>
                      </a:r>
                      <a:endParaRPr kumimoji="1" lang="en-US" altLang="ko-KR" sz="800" b="0"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729">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smtClean="0">
                          <a:ln>
                            <a:noFill/>
                          </a:ln>
                          <a:solidFill>
                            <a:srgbClr val="000000"/>
                          </a:solidFill>
                          <a:effectLst/>
                          <a:latin typeface="Verdana" pitchFamily="34" charset="0"/>
                          <a:ea typeface="굴림" pitchFamily="50" charset="-127"/>
                          <a:cs typeface="Arial" pitchFamily="34" charset="0"/>
                        </a:rPr>
                        <a:t>Uz</a:t>
                      </a:r>
                      <a:endParaRPr kumimoji="1" lang="en-US" altLang="ko-KR" sz="800" b="1" i="0" u="none" strike="noStrike" cap="none" normalizeH="0" baseline="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0" i="0" u="none" strike="noStrike" cap="none" normalizeH="0" baseline="0" dirty="0" smtClean="0">
                          <a:ln>
                            <a:noFill/>
                          </a:ln>
                          <a:solidFill>
                            <a:srgbClr val="000000"/>
                          </a:solidFill>
                          <a:effectLst/>
                          <a:latin typeface="Verdana" pitchFamily="34" charset="0"/>
                          <a:ea typeface="굴림" pitchFamily="50" charset="-127"/>
                          <a:cs typeface="Arial" pitchFamily="34" charset="0"/>
                        </a:rPr>
                        <a:t>CO</a:t>
                      </a:r>
                      <a:r>
                        <a:rPr kumimoji="1" lang="en-US" altLang="ko-KR" sz="1200" b="0" i="0" u="none" strike="noStrike" cap="none" normalizeH="0" baseline="-30000" dirty="0" smtClean="0">
                          <a:ln>
                            <a:noFill/>
                          </a:ln>
                          <a:solidFill>
                            <a:srgbClr val="000000"/>
                          </a:solidFill>
                          <a:effectLst/>
                          <a:latin typeface="Verdana" pitchFamily="34" charset="0"/>
                          <a:ea typeface="굴림" pitchFamily="50" charset="-127"/>
                          <a:cs typeface="Arial" pitchFamily="34" charset="0"/>
                        </a:rPr>
                        <a:t>2</a:t>
                      </a:r>
                      <a:r>
                        <a:rPr kumimoji="1" lang="en-US" altLang="ko-KR" sz="800" b="0" i="0" u="none" strike="noStrike" cap="none" normalizeH="0" baseline="0" dirty="0" smtClean="0">
                          <a:ln>
                            <a:noFill/>
                          </a:ln>
                          <a:solidFill>
                            <a:srgbClr val="000000"/>
                          </a:solidFill>
                          <a:effectLst/>
                          <a:latin typeface="Verdana" pitchFamily="34" charset="0"/>
                          <a:ea typeface="굴림" pitchFamily="50" charset="-127"/>
                          <a:cs typeface="Arial" pitchFamily="34" charset="0"/>
                        </a:rPr>
                        <a:t> flux</a:t>
                      </a:r>
                      <a:endParaRPr kumimoji="1" lang="en-US" altLang="ko-KR" sz="800" b="0"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62025">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smtClean="0">
                          <a:ln>
                            <a:noFill/>
                          </a:ln>
                          <a:solidFill>
                            <a:srgbClr val="000000"/>
                          </a:solidFill>
                          <a:effectLst/>
                          <a:latin typeface="Verdana" pitchFamily="34" charset="0"/>
                          <a:ea typeface="굴림" pitchFamily="50" charset="-127"/>
                          <a:cs typeface="Arial" pitchFamily="34" charset="0"/>
                        </a:rPr>
                        <a:t>Wind speed</a:t>
                      </a:r>
                      <a:endParaRPr kumimoji="1" lang="en-US" altLang="ko-KR" sz="800" b="1" i="0" u="none" strike="noStrike" cap="none" normalizeH="0" baseline="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dirty="0" smtClean="0">
                          <a:ln>
                            <a:noFill/>
                          </a:ln>
                          <a:solidFill>
                            <a:srgbClr val="000000"/>
                          </a:solidFill>
                          <a:effectLst/>
                          <a:latin typeface="Verdana" pitchFamily="34" charset="0"/>
                          <a:ea typeface="굴림" pitchFamily="50" charset="-127"/>
                          <a:cs typeface="Arial" pitchFamily="34" charset="0"/>
                        </a:rPr>
                        <a:t>Latent heat flux</a:t>
                      </a:r>
                      <a:endParaRPr kumimoji="1" lang="en-US" altLang="ko-KR" sz="800" b="1"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60436">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smtClean="0">
                          <a:ln>
                            <a:noFill/>
                          </a:ln>
                          <a:solidFill>
                            <a:srgbClr val="000000"/>
                          </a:solidFill>
                          <a:effectLst/>
                          <a:latin typeface="Verdana" pitchFamily="34" charset="0"/>
                          <a:ea typeface="굴림" pitchFamily="50" charset="-127"/>
                          <a:cs typeface="Arial" pitchFamily="34" charset="0"/>
                        </a:rPr>
                        <a:t>Wind direction</a:t>
                      </a:r>
                      <a:endParaRPr kumimoji="1" lang="en-US" altLang="ko-KR" sz="800" b="1" i="0" u="none" strike="noStrike" cap="none" normalizeH="0" baseline="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dirty="0" smtClean="0">
                          <a:ln>
                            <a:noFill/>
                          </a:ln>
                          <a:solidFill>
                            <a:srgbClr val="000000"/>
                          </a:solidFill>
                          <a:effectLst/>
                          <a:latin typeface="Verdana" pitchFamily="34" charset="0"/>
                          <a:ea typeface="굴림" pitchFamily="50" charset="-127"/>
                          <a:cs typeface="Arial" pitchFamily="34" charset="0"/>
                        </a:rPr>
                        <a:t>Sensible heat flux</a:t>
                      </a:r>
                      <a:endParaRPr kumimoji="1" lang="en-US" altLang="ko-KR" sz="800" b="1"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84257">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smtClean="0">
                          <a:ln>
                            <a:noFill/>
                          </a:ln>
                          <a:solidFill>
                            <a:srgbClr val="000000"/>
                          </a:solidFill>
                          <a:effectLst/>
                          <a:latin typeface="Verdana" pitchFamily="34" charset="0"/>
                          <a:ea typeface="굴림" pitchFamily="50" charset="-127"/>
                          <a:cs typeface="Arial" pitchFamily="34" charset="0"/>
                        </a:rPr>
                        <a:t>Air Temperature</a:t>
                      </a:r>
                      <a:endParaRPr kumimoji="1" lang="en-US" altLang="ko-KR" sz="800" b="1" i="0" u="none" strike="noStrike" cap="none" normalizeH="0" baseline="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dirty="0" smtClean="0">
                          <a:ln>
                            <a:noFill/>
                          </a:ln>
                          <a:solidFill>
                            <a:srgbClr val="000000"/>
                          </a:solidFill>
                          <a:effectLst/>
                          <a:latin typeface="Verdana" pitchFamily="34" charset="0"/>
                          <a:ea typeface="굴림" pitchFamily="50" charset="-127"/>
                          <a:cs typeface="Arial" pitchFamily="34" charset="0"/>
                        </a:rPr>
                        <a:t>Momentum Flux</a:t>
                      </a:r>
                      <a:endParaRPr kumimoji="1" lang="en-US" altLang="ko-KR" sz="800" b="1"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13431">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smtClean="0">
                          <a:ln>
                            <a:noFill/>
                          </a:ln>
                          <a:solidFill>
                            <a:srgbClr val="000000"/>
                          </a:solidFill>
                          <a:effectLst/>
                          <a:latin typeface="Verdana" pitchFamily="34" charset="0"/>
                          <a:ea typeface="굴림" pitchFamily="50" charset="-127"/>
                          <a:cs typeface="Arial" pitchFamily="34" charset="0"/>
                        </a:rPr>
                        <a:t>Air pressure</a:t>
                      </a:r>
                      <a:endParaRPr kumimoji="1" lang="en-US" altLang="ko-KR" sz="800" b="1" i="0" u="none" strike="noStrike" cap="none" normalizeH="0" baseline="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dirty="0" smtClean="0">
                          <a:ln>
                            <a:noFill/>
                          </a:ln>
                          <a:solidFill>
                            <a:srgbClr val="000000"/>
                          </a:solidFill>
                          <a:effectLst/>
                          <a:latin typeface="Verdana" pitchFamily="34" charset="0"/>
                          <a:ea typeface="굴림" pitchFamily="50" charset="-127"/>
                          <a:cs typeface="Arial" pitchFamily="34" charset="0"/>
                        </a:rPr>
                        <a:t>Friction Velocity</a:t>
                      </a:r>
                      <a:endParaRPr kumimoji="1" lang="en-US" altLang="ko-KR" sz="800" b="1"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T="45735" marB="457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48" name="Group 656"/>
          <p:cNvGraphicFramePr>
            <a:graphicFrameLocks noGrp="1"/>
          </p:cNvGraphicFramePr>
          <p:nvPr>
            <p:extLst>
              <p:ext uri="{D42A27DB-BD31-4B8C-83A1-F6EECF244321}">
                <p14:modId xmlns="" xmlns:p14="http://schemas.microsoft.com/office/powerpoint/2010/main" val="2379440574"/>
              </p:ext>
            </p:extLst>
          </p:nvPr>
        </p:nvGraphicFramePr>
        <p:xfrm>
          <a:off x="6911131" y="5677685"/>
          <a:ext cx="1158875" cy="335194"/>
        </p:xfrm>
        <a:graphic>
          <a:graphicData uri="http://schemas.openxmlformats.org/drawingml/2006/table">
            <a:tbl>
              <a:tblPr/>
              <a:tblGrid>
                <a:gridCol w="1158875"/>
              </a:tblGrid>
              <a:tr h="334962">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0" marR="0" lvl="0" indent="0"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smtClean="0">
                          <a:ln>
                            <a:noFill/>
                          </a:ln>
                          <a:solidFill>
                            <a:srgbClr val="000000"/>
                          </a:solidFill>
                          <a:effectLst/>
                          <a:latin typeface="Verdana" pitchFamily="34" charset="0"/>
                          <a:ea typeface="굴림" pitchFamily="50" charset="-127"/>
                          <a:cs typeface="Arial" pitchFamily="34" charset="0"/>
                        </a:rPr>
                        <a:t>Water temperature</a:t>
                      </a:r>
                      <a:endParaRPr kumimoji="1" lang="en-US" altLang="ko-KR" sz="800" b="1" i="0" u="none" strike="noStrike" cap="none" normalizeH="0" baseline="0" smtClean="0">
                        <a:ln>
                          <a:noFill/>
                        </a:ln>
                        <a:solidFill>
                          <a:schemeClr val="tx1"/>
                        </a:solidFill>
                        <a:effectLst/>
                        <a:latin typeface="Verdana" pitchFamily="34" charset="0"/>
                        <a:ea typeface="굴림" pitchFamily="50" charset="-127"/>
                        <a:cs typeface="Arial" pitchFamily="34" charset="0"/>
                      </a:endParaRPr>
                    </a:p>
                  </a:txBody>
                  <a:tcPr marT="45677" marB="4567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49" name="Picture 8" descr="가로직사각형0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642844" y="1688297"/>
            <a:ext cx="22066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Text Box 9"/>
          <p:cNvSpPr txBox="1">
            <a:spLocks noChangeArrowheads="1"/>
          </p:cNvSpPr>
          <p:nvPr/>
        </p:nvSpPr>
        <p:spPr bwMode="auto">
          <a:xfrm>
            <a:off x="6777781" y="1713697"/>
            <a:ext cx="18669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algn="ctr"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algn="ctr"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algn="ctr"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algn="ctr"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defTabSz="914400" fontAlgn="base" latinLnBrk="0">
              <a:spcBef>
                <a:spcPct val="0"/>
              </a:spcBef>
              <a:spcAft>
                <a:spcPct val="0"/>
              </a:spcAft>
            </a:pPr>
            <a:r>
              <a:rPr kumimoji="0" lang="en-US" altLang="ko-KR" sz="1600" b="1" dirty="0" smtClean="0">
                <a:solidFill>
                  <a:srgbClr val="000000"/>
                </a:solidFill>
                <a:latin typeface="Arial" pitchFamily="34" charset="0"/>
                <a:ea typeface="HY헤드라인M" pitchFamily="18" charset="-127"/>
              </a:rPr>
              <a:t>Flux</a:t>
            </a:r>
            <a:endParaRPr kumimoji="0" lang="ko-KR" altLang="en-US" sz="1600" b="1" dirty="0" smtClean="0">
              <a:solidFill>
                <a:srgbClr val="000000"/>
              </a:solidFill>
              <a:latin typeface="Arial" pitchFamily="34" charset="0"/>
              <a:ea typeface="HY헤드라인M" pitchFamily="18" charset="-127"/>
            </a:endParaRPr>
          </a:p>
          <a:p>
            <a:pPr algn="ctr" defTabSz="914400" fontAlgn="base" latinLnBrk="0">
              <a:spcBef>
                <a:spcPct val="0"/>
              </a:spcBef>
              <a:spcAft>
                <a:spcPct val="0"/>
              </a:spcAft>
            </a:pPr>
            <a:r>
              <a:rPr kumimoji="0" lang="en-US" altLang="ko-KR" sz="1400" b="1" dirty="0" smtClean="0">
                <a:solidFill>
                  <a:srgbClr val="000000"/>
                </a:solidFill>
                <a:latin typeface="Arial" pitchFamily="34" charset="0"/>
                <a:ea typeface="HY헤드라인M" pitchFamily="18" charset="-127"/>
              </a:rPr>
              <a:t>(CSAT3+LI7500) </a:t>
            </a:r>
          </a:p>
        </p:txBody>
      </p:sp>
      <p:pic>
        <p:nvPicPr>
          <p:cNvPr id="51" name="Picture 8" descr="가로직사각형0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676181" y="5230010"/>
            <a:ext cx="2206625"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Text Box 9"/>
          <p:cNvSpPr txBox="1">
            <a:spLocks noChangeArrowheads="1"/>
          </p:cNvSpPr>
          <p:nvPr/>
        </p:nvSpPr>
        <p:spPr bwMode="auto">
          <a:xfrm>
            <a:off x="6826994" y="5320497"/>
            <a:ext cx="1866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algn="ctr"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algn="ctr"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algn="ctr"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algn="ctr"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defTabSz="914400" fontAlgn="base" latinLnBrk="0">
              <a:spcBef>
                <a:spcPct val="0"/>
              </a:spcBef>
              <a:spcAft>
                <a:spcPct val="0"/>
              </a:spcAft>
            </a:pPr>
            <a:r>
              <a:rPr kumimoji="0" lang="en-US" altLang="ko-KR" sz="1600" b="1" dirty="0" smtClean="0">
                <a:solidFill>
                  <a:srgbClr val="000000"/>
                </a:solidFill>
                <a:latin typeface="Arial" pitchFamily="34" charset="0"/>
                <a:ea typeface="HY헤드라인M" pitchFamily="18" charset="-127"/>
              </a:rPr>
              <a:t>CTD</a:t>
            </a:r>
            <a:endParaRPr kumimoji="0" lang="en-US" altLang="ko-KR" sz="1600" dirty="0" smtClean="0">
              <a:solidFill>
                <a:srgbClr val="000000"/>
              </a:solidFill>
              <a:latin typeface="Arial" pitchFamily="34" charset="0"/>
              <a:ea typeface="HY헤드라인M" pitchFamily="18" charset="-127"/>
            </a:endParaRPr>
          </a:p>
        </p:txBody>
      </p:sp>
      <p:sp>
        <p:nvSpPr>
          <p:cNvPr id="53" name="Line 587"/>
          <p:cNvSpPr>
            <a:spLocks noChangeShapeType="1"/>
          </p:cNvSpPr>
          <p:nvPr/>
        </p:nvSpPr>
        <p:spPr bwMode="auto">
          <a:xfrm>
            <a:off x="5624253" y="4183385"/>
            <a:ext cx="430213" cy="68263"/>
          </a:xfrm>
          <a:prstGeom prst="line">
            <a:avLst/>
          </a:prstGeom>
          <a:noFill/>
          <a:ln w="19050">
            <a:solidFill>
              <a:srgbClr val="FF3300"/>
            </a:solidFill>
            <a:round/>
            <a:headEnd/>
            <a:tailEnd/>
          </a:ln>
          <a:effectLst>
            <a:outerShdw dist="35921" dir="2700000" algn="ctr" rotWithShape="0">
              <a:srgbClr val="808080"/>
            </a:outerShdw>
          </a:effectLst>
        </p:spPr>
        <p:txBody>
          <a:bodyPr anchor="ctr">
            <a:spAutoFit/>
          </a:bodyPr>
          <a:lstStyle/>
          <a:p>
            <a:pPr algn="ctr" defTabSz="914400" latinLnBrk="0">
              <a:defRPr/>
            </a:pPr>
            <a:endParaRPr lang="ko-KR" altLang="en-US" sz="1800" kern="0">
              <a:solidFill>
                <a:srgbClr val="000000"/>
              </a:solidFill>
              <a:latin typeface="굴림" pitchFamily="50" charset="-127"/>
              <a:ea typeface="굴림" pitchFamily="50" charset="-127"/>
            </a:endParaRPr>
          </a:p>
        </p:txBody>
      </p:sp>
      <p:sp>
        <p:nvSpPr>
          <p:cNvPr id="54" name="Text Box 588"/>
          <p:cNvSpPr txBox="1">
            <a:spLocks noChangeArrowheads="1"/>
          </p:cNvSpPr>
          <p:nvPr/>
        </p:nvSpPr>
        <p:spPr bwMode="auto">
          <a:xfrm>
            <a:off x="5714741" y="3861123"/>
            <a:ext cx="4397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lgn="ctr">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algn="ctr"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algn="ctr"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algn="ctr"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algn="ctr" eaLnBrk="0" fontAlgn="base" hangingPunct="0">
              <a:spcBef>
                <a:spcPct val="0"/>
              </a:spcBef>
              <a:spcAft>
                <a:spcPct val="0"/>
              </a:spcAft>
              <a:defRPr kumimoji="1">
                <a:solidFill>
                  <a:schemeClr val="tx1"/>
                </a:solidFill>
                <a:latin typeface="굴림" pitchFamily="50" charset="-127"/>
                <a:ea typeface="굴림" pitchFamily="50" charset="-127"/>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ko-KR" sz="1000" b="0" i="0" u="none" strike="noStrike" kern="0" cap="none" spc="0" normalizeH="0" baseline="0" noProof="0" smtClean="0">
                <a:ln>
                  <a:noFill/>
                </a:ln>
                <a:solidFill>
                  <a:srgbClr val="FFFFFF"/>
                </a:solidFill>
                <a:effectLst/>
                <a:uLnTx/>
                <a:uFillTx/>
                <a:latin typeface="굴림" pitchFamily="50" charset="-127"/>
                <a:ea typeface="굴림" pitchFamily="50" charset="-127"/>
              </a:rPr>
              <a:t>16m</a:t>
            </a:r>
          </a:p>
        </p:txBody>
      </p:sp>
      <p:sp>
        <p:nvSpPr>
          <p:cNvPr id="55" name="Text Box 589"/>
          <p:cNvSpPr txBox="1">
            <a:spLocks noChangeArrowheads="1"/>
          </p:cNvSpPr>
          <p:nvPr/>
        </p:nvSpPr>
        <p:spPr bwMode="auto">
          <a:xfrm>
            <a:off x="5713153" y="4381823"/>
            <a:ext cx="4397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lgn="ctr">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algn="ctr"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algn="ctr"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algn="ctr"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algn="ctr" eaLnBrk="0" fontAlgn="base" hangingPunct="0">
              <a:spcBef>
                <a:spcPct val="0"/>
              </a:spcBef>
              <a:spcAft>
                <a:spcPct val="0"/>
              </a:spcAft>
              <a:defRPr kumimoji="1">
                <a:solidFill>
                  <a:schemeClr val="tx1"/>
                </a:solidFill>
                <a:latin typeface="굴림" pitchFamily="50" charset="-127"/>
                <a:ea typeface="굴림" pitchFamily="50" charset="-127"/>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ko-KR" sz="1000" b="0" i="0" u="none" strike="noStrike" kern="0" cap="none" spc="0" normalizeH="0" baseline="0" noProof="0" smtClean="0">
                <a:ln>
                  <a:noFill/>
                </a:ln>
                <a:solidFill>
                  <a:srgbClr val="FFFFFF"/>
                </a:solidFill>
                <a:effectLst/>
                <a:uLnTx/>
                <a:uFillTx/>
                <a:latin typeface="굴림" pitchFamily="50" charset="-127"/>
                <a:ea typeface="굴림" pitchFamily="50" charset="-127"/>
              </a:rPr>
              <a:t>12m</a:t>
            </a:r>
          </a:p>
        </p:txBody>
      </p:sp>
      <p:graphicFrame>
        <p:nvGraphicFramePr>
          <p:cNvPr id="56" name="Group 654"/>
          <p:cNvGraphicFramePr>
            <a:graphicFrameLocks noGrp="1"/>
          </p:cNvGraphicFramePr>
          <p:nvPr>
            <p:extLst>
              <p:ext uri="{D42A27DB-BD31-4B8C-83A1-F6EECF244321}">
                <p14:modId xmlns="" xmlns:p14="http://schemas.microsoft.com/office/powerpoint/2010/main" val="142132726"/>
              </p:ext>
            </p:extLst>
          </p:nvPr>
        </p:nvGraphicFramePr>
        <p:xfrm>
          <a:off x="6873031" y="567522"/>
          <a:ext cx="2746376" cy="1163788"/>
        </p:xfrm>
        <a:graphic>
          <a:graphicData uri="http://schemas.openxmlformats.org/drawingml/2006/table">
            <a:tbl>
              <a:tblPr/>
              <a:tblGrid>
                <a:gridCol w="1197114"/>
                <a:gridCol w="116854"/>
                <a:gridCol w="1224104"/>
                <a:gridCol w="208304"/>
              </a:tblGrid>
              <a:tr h="261795">
                <a:tc gridSpan="2">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0" marR="0" lvl="0" indent="0"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0" i="0" u="none" strike="noStrike" cap="none" normalizeH="0" baseline="0" dirty="0" smtClean="0">
                          <a:ln>
                            <a:noFill/>
                          </a:ln>
                          <a:solidFill>
                            <a:srgbClr val="000000"/>
                          </a:solidFill>
                          <a:effectLst/>
                          <a:latin typeface="Verdana" pitchFamily="34" charset="0"/>
                          <a:ea typeface="굴림" pitchFamily="50" charset="-127"/>
                          <a:cs typeface="Arial" pitchFamily="34" charset="0"/>
                        </a:rPr>
                        <a:t>Air temperature</a:t>
                      </a:r>
                      <a:endParaRPr kumimoji="1" lang="en-US" altLang="ko-KR" sz="800" b="0"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L="91451" marR="91451"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latinLnBrk="1"/>
                      <a:endParaRPr lang="ko-KR" altLang="en-US"/>
                    </a:p>
                  </a:txBody>
                  <a:tcPr/>
                </a:tc>
                <a:tc gridSpan="2">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0" marR="0" lvl="0" indent="0"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smtClean="0">
                          <a:ln>
                            <a:noFill/>
                          </a:ln>
                          <a:solidFill>
                            <a:srgbClr val="000000"/>
                          </a:solidFill>
                          <a:effectLst/>
                          <a:latin typeface="Verdana" pitchFamily="34" charset="0"/>
                          <a:ea typeface="굴림" pitchFamily="50" charset="-127"/>
                          <a:cs typeface="Arial" pitchFamily="34" charset="0"/>
                        </a:rPr>
                        <a:t>Relative humidity</a:t>
                      </a:r>
                      <a:endParaRPr kumimoji="1" lang="en-US" altLang="ko-KR" sz="800" b="1" i="0" u="none" strike="noStrike" cap="none" normalizeH="0" baseline="0" smtClean="0">
                        <a:ln>
                          <a:noFill/>
                        </a:ln>
                        <a:solidFill>
                          <a:schemeClr val="tx1"/>
                        </a:solidFill>
                        <a:effectLst/>
                        <a:latin typeface="Verdana" pitchFamily="34" charset="0"/>
                        <a:ea typeface="굴림" pitchFamily="50" charset="-127"/>
                        <a:cs typeface="Arial" pitchFamily="34" charset="0"/>
                      </a:endParaRPr>
                    </a:p>
                  </a:txBody>
                  <a:tcPr marL="91451" marR="91451"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latinLnBrk="1"/>
                      <a:endParaRPr lang="ko-KR" altLang="en-US"/>
                    </a:p>
                  </a:txBody>
                  <a:tcPr/>
                </a:tc>
              </a:tr>
              <a:tr h="365560">
                <a:tc gridSpan="2">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0" marR="0" lvl="0" indent="0"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0" i="0" u="none" strike="noStrike" cap="none" normalizeH="0" baseline="0" dirty="0" smtClean="0">
                          <a:ln>
                            <a:noFill/>
                          </a:ln>
                          <a:solidFill>
                            <a:srgbClr val="000000"/>
                          </a:solidFill>
                          <a:effectLst/>
                          <a:latin typeface="Verdana" pitchFamily="34" charset="0"/>
                          <a:ea typeface="굴림" pitchFamily="50" charset="-127"/>
                          <a:cs typeface="Arial" pitchFamily="34" charset="0"/>
                        </a:rPr>
                        <a:t>Wind direction</a:t>
                      </a:r>
                      <a:endParaRPr kumimoji="1" lang="en-US" altLang="ko-KR" sz="800" b="0"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L="91451" marR="91451"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smtClean="0">
                          <a:ln>
                            <a:noFill/>
                          </a:ln>
                          <a:solidFill>
                            <a:srgbClr val="000000"/>
                          </a:solidFill>
                          <a:effectLst/>
                          <a:latin typeface="Verdana" pitchFamily="34" charset="0"/>
                          <a:ea typeface="굴림" pitchFamily="50" charset="-127"/>
                          <a:cs typeface="Arial" pitchFamily="34" charset="0"/>
                        </a:rPr>
                        <a:t>Visibility</a:t>
                      </a:r>
                      <a:endParaRPr kumimoji="1" lang="en-US" altLang="ko-KR" sz="800" b="1" i="0" u="none" strike="noStrike" cap="none" normalizeH="0" baseline="0" smtClean="0">
                        <a:ln>
                          <a:noFill/>
                        </a:ln>
                        <a:solidFill>
                          <a:schemeClr val="tx1"/>
                        </a:solidFill>
                        <a:effectLst/>
                        <a:latin typeface="Verdana" pitchFamily="34" charset="0"/>
                        <a:ea typeface="굴림" pitchFamily="50" charset="-127"/>
                        <a:cs typeface="Arial" pitchFamily="34" charset="0"/>
                      </a:endParaRPr>
                    </a:p>
                  </a:txBody>
                  <a:tcPr anchor="ctr" horzOverflow="overflow">
                    <a:lnL>
                      <a:noFill/>
                    </a:lnL>
                    <a:lnR>
                      <a:noFill/>
                    </a:lnR>
                    <a:lnT>
                      <a:noFill/>
                    </a:lnT>
                    <a:lnB>
                      <a:noFill/>
                    </a:lnB>
                    <a:lnTlToBr>
                      <a:noFill/>
                    </a:lnTlToBr>
                    <a:lnBlToTr>
                      <a:noFill/>
                    </a:lnBlToTr>
                    <a:noFill/>
                  </a:tcPr>
                </a:tc>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latinLnBrk="1"/>
                      <a:endParaRPr lang="ko-KR" altLang="en-US" sz="1800"/>
                    </a:p>
                  </a:txBody>
                  <a:tcPr marL="91451" marR="91451" marT="45695" marB="45695">
                    <a:lnL w="12700" cap="flat" cmpd="sng" algn="ctr">
                      <a:solidFill>
                        <a:srgbClr val="000000"/>
                      </a:solidFill>
                      <a:prstDash val="solid"/>
                      <a:round/>
                      <a:headEnd type="none" w="med" len="med"/>
                      <a:tailEnd type="none" w="med" len="med"/>
                    </a:lnL>
                    <a:lnR w="12700" cmpd="sng">
                      <a:solidFill>
                        <a:prstClr val="black"/>
                      </a:solidFill>
                      <a:prstDash val="solid"/>
                    </a:lnR>
                    <a:lnT w="12700" cap="flat" cmpd="sng" algn="ctr">
                      <a:solidFill>
                        <a:srgbClr val="000000"/>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chemeClr val="bg1"/>
                    </a:solidFill>
                  </a:tcPr>
                </a:tc>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latinLnBrk="1"/>
                      <a:endParaRPr lang="ko-KR" altLang="en-US" sz="1800"/>
                    </a:p>
                  </a:txBody>
                  <a:tcPr marL="91451" marR="91451" marT="45695" marB="45695">
                    <a:lnL w="12700" cmpd="sng">
                      <a:solidFill>
                        <a:prstClr val="black"/>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4488">
                <a:tc gridSpan="2">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0" marR="0" lvl="0" indent="0"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0" i="0" u="none" strike="noStrike" cap="none" normalizeH="0" baseline="0" dirty="0" smtClean="0">
                          <a:ln>
                            <a:noFill/>
                          </a:ln>
                          <a:solidFill>
                            <a:schemeClr val="tx1"/>
                          </a:solidFill>
                          <a:effectLst/>
                          <a:latin typeface="Verdana" pitchFamily="34" charset="0"/>
                          <a:ea typeface="굴림" pitchFamily="50" charset="-127"/>
                          <a:cs typeface="Arial" pitchFamily="34" charset="0"/>
                        </a:rPr>
                        <a:t>Wind speed</a:t>
                      </a:r>
                    </a:p>
                  </a:txBody>
                  <a:tcPr marL="91451" marR="91451"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latinLnBrk="1"/>
                      <a:endParaRPr lang="ko-KR" altLang="en-US"/>
                    </a:p>
                  </a:txBody>
                  <a:tcPr/>
                </a:tc>
                <a:tc gridSpan="2">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0" marR="0" lvl="0" indent="0"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0" i="0" u="none" strike="noStrike" cap="none" normalizeH="0" baseline="0" dirty="0" smtClean="0">
                          <a:ln>
                            <a:noFill/>
                          </a:ln>
                          <a:solidFill>
                            <a:srgbClr val="000000"/>
                          </a:solidFill>
                          <a:effectLst/>
                          <a:latin typeface="Verdana" pitchFamily="34" charset="0"/>
                          <a:ea typeface="굴림" pitchFamily="50" charset="-127"/>
                          <a:cs typeface="Arial" pitchFamily="34" charset="0"/>
                        </a:rPr>
                        <a:t>Air pressure</a:t>
                      </a:r>
                      <a:endParaRPr kumimoji="1" lang="en-US" altLang="ko-KR" sz="800" b="0"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L="91451" marR="91451"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prstClr val="black"/>
                      </a:solidFill>
                      <a:prstDash val="soli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latinLnBrk="1"/>
                      <a:endParaRPr lang="ko-KR" altLang="en-US"/>
                    </a:p>
                  </a:txBody>
                  <a:tcPr/>
                </a:tc>
              </a:tr>
              <a:tr h="261795">
                <a:tc gridSpan="2">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0" marR="0" lvl="0" indent="0"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0" i="0" u="none" strike="noStrike" cap="none" normalizeH="0" baseline="0" smtClean="0">
                          <a:ln>
                            <a:noFill/>
                          </a:ln>
                          <a:solidFill>
                            <a:schemeClr val="tx1"/>
                          </a:solidFill>
                          <a:effectLst/>
                          <a:latin typeface="Verdana" pitchFamily="34" charset="0"/>
                          <a:ea typeface="굴림" pitchFamily="50" charset="-127"/>
                          <a:cs typeface="Arial" pitchFamily="34" charset="0"/>
                        </a:rPr>
                        <a:t>Insolation</a:t>
                      </a:r>
                    </a:p>
                  </a:txBody>
                  <a:tcPr marL="91451" marR="91451"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latinLnBrk="1"/>
                      <a:endParaRPr lang="ko-KR" altLang="en-US"/>
                    </a:p>
                  </a:txBody>
                  <a:tcPr/>
                </a:tc>
                <a:tc gridSpan="2">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0" marR="0" lvl="0" indent="0"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dirty="0" smtClean="0">
                          <a:ln>
                            <a:noFill/>
                          </a:ln>
                          <a:solidFill>
                            <a:srgbClr val="000000"/>
                          </a:solidFill>
                          <a:effectLst/>
                          <a:latin typeface="Verdana" pitchFamily="34" charset="0"/>
                          <a:ea typeface="굴림" pitchFamily="50" charset="-127"/>
                          <a:cs typeface="Arial" pitchFamily="34" charset="0"/>
                        </a:rPr>
                        <a:t>Precipitation</a:t>
                      </a:r>
                      <a:endParaRPr kumimoji="1" lang="en-US" altLang="ko-KR" sz="800" b="1"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L="91451" marR="91451" marT="45695" marB="456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pPr latinLnBrk="1"/>
                      <a:endParaRPr lang="ko-KR" altLang="en-US"/>
                    </a:p>
                  </a:txBody>
                  <a:tcPr/>
                </a:tc>
              </a:tr>
            </a:tbl>
          </a:graphicData>
        </a:graphic>
      </p:graphicFrame>
      <p:pic>
        <p:nvPicPr>
          <p:cNvPr id="57" name="Picture 8" descr="가로직사각형0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682531" y="88097"/>
            <a:ext cx="22066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 name="Text Box 9"/>
          <p:cNvSpPr txBox="1">
            <a:spLocks noChangeArrowheads="1"/>
          </p:cNvSpPr>
          <p:nvPr/>
        </p:nvSpPr>
        <p:spPr bwMode="auto">
          <a:xfrm>
            <a:off x="6817469" y="169060"/>
            <a:ext cx="1866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algn="ctr"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algn="ctr"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algn="ctr"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algn="ctr"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defTabSz="914400" fontAlgn="base" latinLnBrk="0">
              <a:spcBef>
                <a:spcPct val="0"/>
              </a:spcBef>
              <a:spcAft>
                <a:spcPct val="0"/>
              </a:spcAft>
            </a:pPr>
            <a:r>
              <a:rPr kumimoji="0" lang="en-US" altLang="ko-KR" sz="1600" b="1" dirty="0" err="1" smtClean="0">
                <a:solidFill>
                  <a:srgbClr val="000000"/>
                </a:solidFill>
                <a:latin typeface="Arial" pitchFamily="34" charset="0"/>
                <a:ea typeface="HY헤드라인M" pitchFamily="18" charset="-127"/>
              </a:rPr>
              <a:t>Atmopheric</a:t>
            </a:r>
            <a:endParaRPr kumimoji="0" lang="en-US" altLang="ko-KR" sz="1600" b="1" dirty="0" smtClean="0">
              <a:solidFill>
                <a:srgbClr val="000000"/>
              </a:solidFill>
              <a:latin typeface="Arial" pitchFamily="34" charset="0"/>
              <a:ea typeface="HY헤드라인M" pitchFamily="18" charset="-127"/>
            </a:endParaRPr>
          </a:p>
        </p:txBody>
      </p:sp>
      <p:pic>
        <p:nvPicPr>
          <p:cNvPr id="59" name="Picture 8" descr="가로직사각형0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647606" y="4042560"/>
            <a:ext cx="22066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 name="Text Box 9"/>
          <p:cNvSpPr txBox="1">
            <a:spLocks noChangeArrowheads="1"/>
          </p:cNvSpPr>
          <p:nvPr/>
        </p:nvSpPr>
        <p:spPr bwMode="auto">
          <a:xfrm>
            <a:off x="6782544" y="4056847"/>
            <a:ext cx="18669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algn="ctr"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algn="ctr"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algn="ctr"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algn="ctr"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defTabSz="914400" fontAlgn="base" latinLnBrk="0">
              <a:spcBef>
                <a:spcPct val="0"/>
              </a:spcBef>
              <a:spcAft>
                <a:spcPct val="0"/>
              </a:spcAft>
            </a:pPr>
            <a:r>
              <a:rPr kumimoji="0" lang="en-US" altLang="ko-KR" sz="1400" b="1" smtClean="0">
                <a:solidFill>
                  <a:srgbClr val="000000"/>
                </a:solidFill>
                <a:latin typeface="Arial" pitchFamily="34" charset="0"/>
                <a:ea typeface="HY헤드라인M" pitchFamily="18" charset="-127"/>
              </a:rPr>
              <a:t>Wave Radar</a:t>
            </a:r>
          </a:p>
          <a:p>
            <a:pPr algn="ctr" defTabSz="914400" fontAlgn="base" latinLnBrk="0">
              <a:spcBef>
                <a:spcPct val="0"/>
              </a:spcBef>
              <a:spcAft>
                <a:spcPct val="0"/>
              </a:spcAft>
            </a:pPr>
            <a:r>
              <a:rPr kumimoji="0" lang="en-US" altLang="ko-KR" sz="1400" b="1" smtClean="0">
                <a:solidFill>
                  <a:srgbClr val="000000"/>
                </a:solidFill>
                <a:latin typeface="Arial" pitchFamily="34" charset="0"/>
                <a:ea typeface="HY헤드라인M" pitchFamily="18" charset="-127"/>
              </a:rPr>
              <a:t>(MIROS)</a:t>
            </a:r>
            <a:r>
              <a:rPr kumimoji="0" lang="ko-KR" altLang="en-US" sz="1400" b="1" smtClean="0">
                <a:solidFill>
                  <a:srgbClr val="000000"/>
                </a:solidFill>
                <a:latin typeface="Arial" pitchFamily="34" charset="0"/>
                <a:ea typeface="HY헤드라인M" pitchFamily="18" charset="-127"/>
              </a:rPr>
              <a:t> </a:t>
            </a:r>
          </a:p>
        </p:txBody>
      </p:sp>
      <p:graphicFrame>
        <p:nvGraphicFramePr>
          <p:cNvPr id="61" name="Group 732"/>
          <p:cNvGraphicFramePr>
            <a:graphicFrameLocks noGrp="1"/>
          </p:cNvGraphicFramePr>
          <p:nvPr>
            <p:extLst>
              <p:ext uri="{D42A27DB-BD31-4B8C-83A1-F6EECF244321}">
                <p14:modId xmlns="" xmlns:p14="http://schemas.microsoft.com/office/powerpoint/2010/main" val="1431348771"/>
              </p:ext>
            </p:extLst>
          </p:nvPr>
        </p:nvGraphicFramePr>
        <p:xfrm>
          <a:off x="6879381" y="4544210"/>
          <a:ext cx="2403475" cy="670388"/>
        </p:xfrm>
        <a:graphic>
          <a:graphicData uri="http://schemas.openxmlformats.org/drawingml/2006/table">
            <a:tbl>
              <a:tblPr/>
              <a:tblGrid>
                <a:gridCol w="1189038"/>
                <a:gridCol w="1214437"/>
              </a:tblGrid>
              <a:tr h="334963">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dirty="0" smtClean="0">
                          <a:ln>
                            <a:noFill/>
                          </a:ln>
                          <a:solidFill>
                            <a:srgbClr val="000000"/>
                          </a:solidFill>
                          <a:effectLst/>
                          <a:latin typeface="Verdana" pitchFamily="34" charset="0"/>
                          <a:ea typeface="굴림" pitchFamily="50" charset="-127"/>
                          <a:cs typeface="Arial" pitchFamily="34" charset="0"/>
                        </a:rPr>
                        <a:t>Significant wave height</a:t>
                      </a:r>
                      <a:endParaRPr kumimoji="1" lang="en-US" altLang="ko-KR" sz="800" b="1"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T="45677" marB="4567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smtClean="0">
                          <a:ln>
                            <a:noFill/>
                          </a:ln>
                          <a:solidFill>
                            <a:srgbClr val="000000"/>
                          </a:solidFill>
                          <a:effectLst/>
                          <a:latin typeface="Verdana" pitchFamily="34" charset="0"/>
                          <a:ea typeface="굴림" pitchFamily="50" charset="-127"/>
                          <a:cs typeface="Arial" pitchFamily="34" charset="0"/>
                        </a:rPr>
                        <a:t>Peak period</a:t>
                      </a:r>
                      <a:endParaRPr kumimoji="1" lang="en-US" altLang="ko-KR" sz="800" b="1" i="0" u="none" strike="noStrike" cap="none" normalizeH="0" baseline="0" smtClean="0">
                        <a:ln>
                          <a:noFill/>
                        </a:ln>
                        <a:solidFill>
                          <a:schemeClr val="tx1"/>
                        </a:solidFill>
                        <a:effectLst/>
                        <a:latin typeface="Verdana" pitchFamily="34" charset="0"/>
                        <a:ea typeface="굴림" pitchFamily="50" charset="-127"/>
                        <a:cs typeface="Arial" pitchFamily="34" charset="0"/>
                      </a:endParaRPr>
                    </a:p>
                  </a:txBody>
                  <a:tcPr marT="45677" marB="4567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4963">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1" i="0" u="none" strike="noStrike" cap="none" normalizeH="0" baseline="0" smtClean="0">
                          <a:ln>
                            <a:noFill/>
                          </a:ln>
                          <a:solidFill>
                            <a:schemeClr val="tx1"/>
                          </a:solidFill>
                          <a:effectLst/>
                          <a:latin typeface="Verdana" pitchFamily="34" charset="0"/>
                          <a:ea typeface="굴림" pitchFamily="50" charset="-127"/>
                          <a:cs typeface="Arial" pitchFamily="34" charset="0"/>
                        </a:rPr>
                        <a:t>Maximum wave height</a:t>
                      </a:r>
                    </a:p>
                  </a:txBody>
                  <a:tcPr marT="45677" marB="4567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1" hangingPunct="1">
                        <a:defRPr sz="1800" kern="1200">
                          <a:solidFill>
                            <a:schemeClr val="tx1"/>
                          </a:solidFill>
                          <a:latin typeface="굴림"/>
                          <a:ea typeface="굴림"/>
                        </a:defRPr>
                      </a:lvl1pPr>
                      <a:lvl2pPr marL="457200" algn="l" defTabSz="914400" rtl="0" eaLnBrk="1" latinLnBrk="1" hangingPunct="1">
                        <a:defRPr sz="1800" kern="1200">
                          <a:solidFill>
                            <a:schemeClr val="tx1"/>
                          </a:solidFill>
                          <a:latin typeface="굴림"/>
                          <a:ea typeface="굴림"/>
                        </a:defRPr>
                      </a:lvl2pPr>
                      <a:lvl3pPr marL="914400" algn="l" defTabSz="914400" rtl="0" eaLnBrk="1" latinLnBrk="1" hangingPunct="1">
                        <a:defRPr sz="1800" kern="1200">
                          <a:solidFill>
                            <a:schemeClr val="tx1"/>
                          </a:solidFill>
                          <a:latin typeface="굴림"/>
                          <a:ea typeface="굴림"/>
                        </a:defRPr>
                      </a:lvl3pPr>
                      <a:lvl4pPr marL="1371600" algn="l" defTabSz="914400" rtl="0" eaLnBrk="1" latinLnBrk="1" hangingPunct="1">
                        <a:defRPr sz="1800" kern="1200">
                          <a:solidFill>
                            <a:schemeClr val="tx1"/>
                          </a:solidFill>
                          <a:latin typeface="굴림"/>
                          <a:ea typeface="굴림"/>
                        </a:defRPr>
                      </a:lvl4pPr>
                      <a:lvl5pPr marL="1828800" algn="l" defTabSz="914400" rtl="0" eaLnBrk="1" latinLnBrk="1" hangingPunct="1">
                        <a:defRPr sz="1800" kern="1200">
                          <a:solidFill>
                            <a:schemeClr val="tx1"/>
                          </a:solidFill>
                          <a:latin typeface="굴림"/>
                          <a:ea typeface="굴림"/>
                        </a:defRPr>
                      </a:lvl5pPr>
                      <a:lvl6pPr marL="2286000" algn="l" defTabSz="914400" rtl="0" eaLnBrk="1" latinLnBrk="1" hangingPunct="1">
                        <a:defRPr sz="1800" kern="1200">
                          <a:solidFill>
                            <a:schemeClr val="tx1"/>
                          </a:solidFill>
                          <a:latin typeface="굴림"/>
                          <a:ea typeface="굴림"/>
                        </a:defRPr>
                      </a:lvl6pPr>
                      <a:lvl7pPr marL="2743200" algn="l" defTabSz="914400" rtl="0" eaLnBrk="1" latinLnBrk="1" hangingPunct="1">
                        <a:defRPr sz="1800" kern="1200">
                          <a:solidFill>
                            <a:schemeClr val="tx1"/>
                          </a:solidFill>
                          <a:latin typeface="굴림"/>
                          <a:ea typeface="굴림"/>
                        </a:defRPr>
                      </a:lvl7pPr>
                      <a:lvl8pPr marL="3200400" algn="l" defTabSz="914400" rtl="0" eaLnBrk="1" latinLnBrk="1" hangingPunct="1">
                        <a:defRPr sz="1800" kern="1200">
                          <a:solidFill>
                            <a:schemeClr val="tx1"/>
                          </a:solidFill>
                          <a:latin typeface="굴림"/>
                          <a:ea typeface="굴림"/>
                        </a:defRPr>
                      </a:lvl8pPr>
                      <a:lvl9pPr marL="3657600" algn="l" defTabSz="914400" rtl="0" eaLnBrk="1" latinLnBrk="1" hangingPunct="1">
                        <a:defRPr sz="1800" kern="1200">
                          <a:solidFill>
                            <a:schemeClr val="tx1"/>
                          </a:solidFill>
                          <a:latin typeface="굴림"/>
                          <a:ea typeface="굴림"/>
                        </a:defRPr>
                      </a:lvl9pPr>
                    </a:lstStyle>
                    <a:p>
                      <a:pPr marL="92075" marR="0" lvl="0" indent="-92075" algn="l" defTabSz="914400" rtl="0" eaLnBrk="0" fontAlgn="base" latinLnBrk="1" hangingPunct="0">
                        <a:lnSpc>
                          <a:spcPct val="100000"/>
                        </a:lnSpc>
                        <a:spcBef>
                          <a:spcPct val="0"/>
                        </a:spcBef>
                        <a:spcAft>
                          <a:spcPct val="0"/>
                        </a:spcAft>
                        <a:buClrTx/>
                        <a:buSzTx/>
                        <a:buFontTx/>
                        <a:buNone/>
                        <a:tabLst>
                          <a:tab pos="1081088" algn="l"/>
                        </a:tabLst>
                      </a:pPr>
                      <a:r>
                        <a:rPr kumimoji="1" lang="en-US" altLang="ko-KR" sz="800" b="0" i="0" u="none" strike="noStrike" cap="none" normalizeH="0" baseline="0" dirty="0" smtClean="0">
                          <a:ln>
                            <a:noFill/>
                          </a:ln>
                          <a:solidFill>
                            <a:srgbClr val="000000"/>
                          </a:solidFill>
                          <a:effectLst/>
                          <a:latin typeface="Verdana" pitchFamily="34" charset="0"/>
                          <a:ea typeface="굴림" pitchFamily="50" charset="-127"/>
                          <a:cs typeface="Arial" pitchFamily="34" charset="0"/>
                        </a:rPr>
                        <a:t>CO</a:t>
                      </a:r>
                      <a:r>
                        <a:rPr kumimoji="1" lang="en-US" altLang="ko-KR" sz="1200" b="0" i="0" u="none" strike="noStrike" cap="none" normalizeH="0" baseline="-30000" dirty="0" smtClean="0">
                          <a:ln>
                            <a:noFill/>
                          </a:ln>
                          <a:solidFill>
                            <a:srgbClr val="000000"/>
                          </a:solidFill>
                          <a:effectLst/>
                          <a:latin typeface="Verdana" pitchFamily="34" charset="0"/>
                          <a:ea typeface="굴림" pitchFamily="50" charset="-127"/>
                          <a:cs typeface="Arial" pitchFamily="34" charset="0"/>
                        </a:rPr>
                        <a:t>2</a:t>
                      </a:r>
                      <a:r>
                        <a:rPr kumimoji="1" lang="en-US" altLang="ko-KR" sz="800" b="0" i="0" u="none" strike="noStrike" cap="none" normalizeH="0" baseline="0" dirty="0" smtClean="0">
                          <a:ln>
                            <a:noFill/>
                          </a:ln>
                          <a:solidFill>
                            <a:srgbClr val="000000"/>
                          </a:solidFill>
                          <a:effectLst/>
                          <a:latin typeface="Verdana" pitchFamily="34" charset="0"/>
                          <a:ea typeface="굴림" pitchFamily="50" charset="-127"/>
                          <a:cs typeface="Arial" pitchFamily="34" charset="0"/>
                        </a:rPr>
                        <a:t> concentration</a:t>
                      </a:r>
                      <a:endParaRPr kumimoji="1" lang="en-US" altLang="ko-KR" sz="800" b="0" i="0" u="none" strike="noStrike" cap="none" normalizeH="0" baseline="0" dirty="0" smtClean="0">
                        <a:ln>
                          <a:noFill/>
                        </a:ln>
                        <a:solidFill>
                          <a:schemeClr val="tx1"/>
                        </a:solidFill>
                        <a:effectLst/>
                        <a:latin typeface="Verdana" pitchFamily="34" charset="0"/>
                        <a:ea typeface="굴림" pitchFamily="50" charset="-127"/>
                        <a:cs typeface="Arial" pitchFamily="34" charset="0"/>
                      </a:endParaRPr>
                    </a:p>
                  </a:txBody>
                  <a:tcPr marT="45677" marB="4567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62" name="Line 737"/>
          <p:cNvSpPr>
            <a:spLocks noChangeShapeType="1"/>
          </p:cNvSpPr>
          <p:nvPr/>
        </p:nvSpPr>
        <p:spPr bwMode="auto">
          <a:xfrm>
            <a:off x="2836603" y="3529335"/>
            <a:ext cx="957263" cy="1284288"/>
          </a:xfrm>
          <a:prstGeom prst="line">
            <a:avLst/>
          </a:prstGeom>
          <a:noFill/>
          <a:ln w="38100">
            <a:solidFill>
              <a:srgbClr val="FF3300"/>
            </a:solidFill>
            <a:round/>
            <a:headEnd/>
            <a:tailEnd type="triangle" w="med" len="med"/>
          </a:ln>
          <a:effectLst>
            <a:outerShdw dist="35921" dir="2700000" algn="ctr" rotWithShape="0">
              <a:srgbClr val="808080"/>
            </a:outerShdw>
          </a:effectLst>
        </p:spPr>
        <p:txBody>
          <a:bodyPr>
            <a:spAutoFit/>
          </a:bodyPr>
          <a:lstStyle/>
          <a:p>
            <a:pPr algn="ctr" defTabSz="914400" latinLnBrk="0">
              <a:defRPr/>
            </a:pPr>
            <a:endParaRPr lang="ko-KR" altLang="en-US" sz="1800" kern="0">
              <a:solidFill>
                <a:srgbClr val="000000"/>
              </a:solidFill>
              <a:latin typeface="굴림" pitchFamily="50" charset="-127"/>
              <a:ea typeface="굴림" pitchFamily="50" charset="-127"/>
            </a:endParaRPr>
          </a:p>
        </p:txBody>
      </p:sp>
    </p:spTree>
    <p:extLst>
      <p:ext uri="{BB962C8B-B14F-4D97-AF65-F5344CB8AC3E}">
        <p14:creationId xmlns="" xmlns:p14="http://schemas.microsoft.com/office/powerpoint/2010/main" val="32012206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a:latin typeface="Times New Roman" panose="02020603050405020304" pitchFamily="18" charset="0"/>
                <a:ea typeface="나눔고딕 ExtraBold" pitchFamily="50" charset="-127"/>
                <a:cs typeface="Times New Roman" panose="02020603050405020304" pitchFamily="18" charset="0"/>
              </a:rPr>
              <a:t>Researches : </a:t>
            </a:r>
            <a:r>
              <a:rPr lang="en-US" altLang="ko-KR" sz="3200" b="1" dirty="0" smtClean="0">
                <a:latin typeface="Times New Roman" panose="02020603050405020304" pitchFamily="18" charset="0"/>
                <a:ea typeface="나눔고딕 ExtraBold" pitchFamily="50" charset="-127"/>
                <a:cs typeface="Times New Roman" panose="02020603050405020304" pitchFamily="18" charset="0"/>
              </a:rPr>
              <a:t>Primary Production</a:t>
            </a:r>
            <a:endParaRPr lang="ko-KR" altLang="en-US" sz="3200" b="1" dirty="0">
              <a:latin typeface="Times New Roman" panose="02020603050405020304" pitchFamily="18" charset="0"/>
              <a:ea typeface="나눔고딕 ExtraBold" pitchFamily="50" charset="-127"/>
              <a:cs typeface="Times New Roman" panose="02020603050405020304" pitchFamily="18" charset="0"/>
            </a:endParaRPr>
          </a:p>
        </p:txBody>
      </p:sp>
      <p:sp>
        <p:nvSpPr>
          <p:cNvPr id="3" name="직사각형 2"/>
          <p:cNvSpPr/>
          <p:nvPr/>
        </p:nvSpPr>
        <p:spPr>
          <a:xfrm>
            <a:off x="434344" y="6087191"/>
            <a:ext cx="6873959" cy="584775"/>
          </a:xfrm>
          <a:prstGeom prst="rect">
            <a:avLst/>
          </a:prstGeom>
        </p:spPr>
        <p:txBody>
          <a:bodyPr wrap="square">
            <a:spAutoFit/>
          </a:bodyPr>
          <a:lstStyle/>
          <a:p>
            <a:pPr marL="285750" indent="-285750">
              <a:buFontTx/>
              <a:buChar char="-"/>
            </a:pPr>
            <a:r>
              <a:rPr lang="ko-KR" altLang="en-US" sz="1600" b="0" dirty="0" smtClean="0">
                <a:solidFill>
                  <a:schemeClr val="tx1"/>
                </a:solidFill>
                <a:latin typeface="Times New Roman" panose="02020603050405020304" pitchFamily="18" charset="0"/>
                <a:ea typeface="HY헤드라인M" pitchFamily="18" charset="-127"/>
                <a:cs typeface="Times New Roman" panose="02020603050405020304" pitchFamily="18" charset="0"/>
              </a:rPr>
              <a:t>형광 특성과 배양을 통해 일차생산력 측정</a:t>
            </a:r>
            <a:endParaRPr lang="en-US" altLang="ko-KR" sz="1600" b="0" dirty="0" smtClean="0">
              <a:solidFill>
                <a:schemeClr val="tx1"/>
              </a:solidFill>
              <a:latin typeface="Times New Roman" panose="02020603050405020304" pitchFamily="18" charset="0"/>
              <a:ea typeface="HY헤드라인M" pitchFamily="18" charset="-127"/>
              <a:cs typeface="Times New Roman" panose="02020603050405020304" pitchFamily="18" charset="0"/>
            </a:endParaRPr>
          </a:p>
          <a:p>
            <a:pPr marL="285750" indent="-285750">
              <a:buFontTx/>
              <a:buChar char="-"/>
            </a:pPr>
            <a:r>
              <a:rPr lang="ko-KR" altLang="en-US" sz="1600" b="0" dirty="0" smtClean="0">
                <a:solidFill>
                  <a:schemeClr val="tx1"/>
                </a:solidFill>
                <a:latin typeface="Times New Roman" panose="02020603050405020304" pitchFamily="18" charset="0"/>
                <a:ea typeface="HY헤드라인M" pitchFamily="18" charset="-127"/>
                <a:cs typeface="Times New Roman" panose="02020603050405020304" pitchFamily="18" charset="0"/>
              </a:rPr>
              <a:t>센서를 이용한 연속관측자료 의 생산을 테스트 중    </a:t>
            </a:r>
            <a:endParaRPr lang="ko-KR" altLang="en-US" sz="1600" b="0" dirty="0">
              <a:solidFill>
                <a:schemeClr val="tx1"/>
              </a:solidFill>
              <a:latin typeface="Times New Roman" panose="02020603050405020304" pitchFamily="18" charset="0"/>
              <a:ea typeface="HY헤드라인M" pitchFamily="18" charset="-127"/>
              <a:cs typeface="Times New Roman" panose="02020603050405020304" pitchFamily="18" charset="0"/>
            </a:endParaRPr>
          </a:p>
        </p:txBody>
      </p:sp>
      <p:grpSp>
        <p:nvGrpSpPr>
          <p:cNvPr id="15" name="그룹 14"/>
          <p:cNvGrpSpPr/>
          <p:nvPr/>
        </p:nvGrpSpPr>
        <p:grpSpPr>
          <a:xfrm>
            <a:off x="213987" y="1196751"/>
            <a:ext cx="10317289" cy="5507509"/>
            <a:chOff x="213987" y="1196752"/>
            <a:chExt cx="8910557" cy="4756576"/>
          </a:xfrm>
        </p:grpSpPr>
        <p:sp>
          <p:nvSpPr>
            <p:cNvPr id="4" name="직사각형 3"/>
            <p:cNvSpPr/>
            <p:nvPr/>
          </p:nvSpPr>
          <p:spPr>
            <a:xfrm>
              <a:off x="213987" y="1305845"/>
              <a:ext cx="2664296" cy="558206"/>
            </a:xfrm>
            <a:prstGeom prst="rect">
              <a:avLst/>
            </a:prstGeom>
          </p:spPr>
          <p:txBody>
            <a:bodyPr wrap="square">
              <a:spAutoFit/>
            </a:bodyPr>
            <a:lstStyle/>
            <a:p>
              <a:r>
                <a:rPr lang="en-US" altLang="ko-KR" sz="1800" b="0" dirty="0" smtClean="0">
                  <a:latin typeface="Times New Roman" panose="02020603050405020304" pitchFamily="18" charset="0"/>
                  <a:ea typeface="HY헤드라인M" pitchFamily="18" charset="-127"/>
                  <a:cs typeface="Times New Roman" panose="02020603050405020304" pitchFamily="18" charset="0"/>
                </a:rPr>
                <a:t>In-Situ </a:t>
              </a:r>
              <a:r>
                <a:rPr lang="en-US" altLang="ko-KR" sz="1800" b="0" dirty="0" err="1" smtClean="0">
                  <a:latin typeface="Times New Roman" panose="02020603050405020304" pitchFamily="18" charset="0"/>
                  <a:ea typeface="HY헤드라인M" pitchFamily="18" charset="-127"/>
                  <a:cs typeface="Times New Roman" panose="02020603050405020304" pitchFamily="18" charset="0"/>
                </a:rPr>
                <a:t>FIRe</a:t>
              </a:r>
              <a:r>
                <a:rPr lang="en-US" altLang="ko-KR" sz="1800" b="0" dirty="0" smtClean="0">
                  <a:latin typeface="Times New Roman" panose="02020603050405020304" pitchFamily="18" charset="0"/>
                  <a:ea typeface="HY헤드라인M" pitchFamily="18" charset="-127"/>
                  <a:cs typeface="Times New Roman" panose="02020603050405020304" pitchFamily="18" charset="0"/>
                </a:rPr>
                <a:t> </a:t>
              </a:r>
              <a:r>
                <a:rPr lang="en-US" altLang="ko-KR" sz="1800" b="0" dirty="0" smtClean="0">
                  <a:latin typeface="Times New Roman" panose="02020603050405020304" pitchFamily="18" charset="0"/>
                  <a:ea typeface="HY헤드라인M" pitchFamily="18" charset="-127"/>
                  <a:cs typeface="Times New Roman" panose="02020603050405020304" pitchFamily="18" charset="0"/>
                  <a:sym typeface="Wingdings" panose="05000000000000000000" pitchFamily="2" charset="2"/>
                </a:rPr>
                <a:t> </a:t>
              </a:r>
              <a:r>
                <a:rPr lang="en-US" altLang="ko-KR" sz="1800" dirty="0" err="1" smtClean="0">
                  <a:latin typeface="Times New Roman" panose="02020603050405020304" pitchFamily="18" charset="0"/>
                  <a:ea typeface="HY헤드라인M" pitchFamily="18" charset="-127"/>
                  <a:cs typeface="Times New Roman" panose="02020603050405020304" pitchFamily="18" charset="0"/>
                </a:rPr>
                <a:t>fluoroscence</a:t>
              </a:r>
              <a:r>
                <a:rPr lang="en-US" altLang="ko-KR" sz="1800" dirty="0" smtClean="0">
                  <a:latin typeface="Times New Roman" panose="02020603050405020304" pitchFamily="18" charset="0"/>
                  <a:ea typeface="HY헤드라인M" pitchFamily="18" charset="-127"/>
                  <a:cs typeface="Times New Roman" panose="02020603050405020304" pitchFamily="18" charset="0"/>
                </a:rPr>
                <a:t> at sea surface</a:t>
              </a:r>
              <a:endParaRPr lang="ko-KR" altLang="en-US" sz="1800" b="0" dirty="0">
                <a:latin typeface="Times New Roman" panose="02020603050405020304" pitchFamily="18" charset="0"/>
                <a:ea typeface="HY헤드라인M" pitchFamily="18" charset="-127"/>
                <a:cs typeface="Times New Roman" panose="02020603050405020304" pitchFamily="18" charset="0"/>
              </a:endParaRPr>
            </a:p>
          </p:txBody>
        </p:sp>
        <p:pic>
          <p:nvPicPr>
            <p:cNvPr id="5" name="그림 4"/>
            <p:cNvPicPr>
              <a:picLocks noChangeAspect="1"/>
            </p:cNvPicPr>
            <p:nvPr/>
          </p:nvPicPr>
          <p:blipFill>
            <a:blip r:embed="rId2" cstate="print"/>
            <a:stretch>
              <a:fillRect/>
            </a:stretch>
          </p:blipFill>
          <p:spPr>
            <a:xfrm>
              <a:off x="213987" y="3869632"/>
              <a:ext cx="3045176" cy="1986018"/>
            </a:xfrm>
            <a:prstGeom prst="rect">
              <a:avLst/>
            </a:prstGeom>
          </p:spPr>
        </p:pic>
        <p:pic>
          <p:nvPicPr>
            <p:cNvPr id="6"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5771"/>
            <a:stretch/>
          </p:blipFill>
          <p:spPr bwMode="auto">
            <a:xfrm>
              <a:off x="221824" y="1919121"/>
              <a:ext cx="1051096" cy="167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4098" t="21751" r="32290" b="19563"/>
            <a:stretch/>
          </p:blipFill>
          <p:spPr bwMode="auto">
            <a:xfrm>
              <a:off x="1279419" y="1919121"/>
              <a:ext cx="1836000" cy="16470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20194" y="3601367"/>
              <a:ext cx="3451225" cy="2347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203848" y="1919121"/>
              <a:ext cx="1652587" cy="1401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그림 9"/>
            <p:cNvPicPr>
              <a:picLocks noChangeAspect="1"/>
            </p:cNvPicPr>
            <p:nvPr/>
          </p:nvPicPr>
          <p:blipFill rotWithShape="1">
            <a:blip r:embed="rId7" cstate="print">
              <a:extLst>
                <a:ext uri="{28A0092B-C50C-407E-A947-70E740481C1C}">
                  <a14:useLocalDpi xmlns="" xmlns:a14="http://schemas.microsoft.com/office/drawing/2010/main" val="0"/>
                </a:ext>
              </a:extLst>
            </a:blip>
            <a:srcRect l="40333" t="56339" r="38038" b="11237"/>
            <a:stretch/>
          </p:blipFill>
          <p:spPr>
            <a:xfrm>
              <a:off x="4928785" y="1919121"/>
              <a:ext cx="1663667" cy="1402912"/>
            </a:xfrm>
            <a:prstGeom prst="rect">
              <a:avLst/>
            </a:prstGeom>
          </p:spPr>
        </p:pic>
        <p:sp>
          <p:nvSpPr>
            <p:cNvPr id="11" name="직사각형 10"/>
            <p:cNvSpPr/>
            <p:nvPr/>
          </p:nvSpPr>
          <p:spPr>
            <a:xfrm>
              <a:off x="3524976" y="1313870"/>
              <a:ext cx="2736304" cy="558206"/>
            </a:xfrm>
            <a:prstGeom prst="rect">
              <a:avLst/>
            </a:prstGeom>
          </p:spPr>
          <p:txBody>
            <a:bodyPr wrap="square">
              <a:spAutoFit/>
            </a:bodyPr>
            <a:lstStyle/>
            <a:p>
              <a:r>
                <a:rPr lang="en-US" altLang="ko-KR" sz="1800" dirty="0" smtClean="0">
                  <a:latin typeface="Times New Roman" panose="02020603050405020304" pitchFamily="18" charset="0"/>
                  <a:ea typeface="HY헤드라인M" pitchFamily="18" charset="-127"/>
                  <a:cs typeface="Times New Roman" panose="02020603050405020304" pitchFamily="18" charset="0"/>
                </a:rPr>
                <a:t>FRRF</a:t>
              </a:r>
              <a:r>
                <a:rPr lang="en-US" altLang="ko-KR" sz="1800" dirty="0" smtClean="0">
                  <a:latin typeface="Times New Roman" panose="02020603050405020304" pitchFamily="18" charset="0"/>
                  <a:ea typeface="HY헤드라인M" pitchFamily="18" charset="-127"/>
                  <a:cs typeface="Times New Roman" panose="02020603050405020304" pitchFamily="18" charset="0"/>
                  <a:sym typeface="Wingdings" panose="05000000000000000000" pitchFamily="2" charset="2"/>
                </a:rPr>
                <a:t> </a:t>
              </a:r>
              <a:r>
                <a:rPr lang="en-US" altLang="ko-KR" sz="1800" dirty="0" err="1" smtClean="0">
                  <a:latin typeface="Times New Roman" panose="02020603050405020304" pitchFamily="18" charset="0"/>
                  <a:ea typeface="HY헤드라인M" pitchFamily="18" charset="-127"/>
                  <a:cs typeface="Times New Roman" panose="02020603050405020304" pitchFamily="18" charset="0"/>
                </a:rPr>
                <a:t>fluoroscence</a:t>
              </a:r>
              <a:r>
                <a:rPr lang="en-US" altLang="ko-KR" sz="1800" dirty="0" smtClean="0">
                  <a:latin typeface="Times New Roman" panose="02020603050405020304" pitchFamily="18" charset="0"/>
                  <a:ea typeface="HY헤드라인M" pitchFamily="18" charset="-127"/>
                  <a:cs typeface="Times New Roman" panose="02020603050405020304" pitchFamily="18" charset="0"/>
                </a:rPr>
                <a:t> profile with depth</a:t>
              </a:r>
              <a:endParaRPr lang="ko-KR" altLang="en-US" sz="1800" b="0" dirty="0">
                <a:latin typeface="Times New Roman" panose="02020603050405020304" pitchFamily="18" charset="0"/>
                <a:ea typeface="HY헤드라인M" pitchFamily="18" charset="-127"/>
                <a:cs typeface="Times New Roman" panose="02020603050405020304" pitchFamily="18" charset="0"/>
              </a:endParaRPr>
            </a:p>
          </p:txBody>
        </p:sp>
        <p:pic>
          <p:nvPicPr>
            <p:cNvPr id="12" name="Picture 4"/>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23489" r="31756"/>
            <a:stretch/>
          </p:blipFill>
          <p:spPr bwMode="auto">
            <a:xfrm rot="5400000">
              <a:off x="6949737" y="1694298"/>
              <a:ext cx="1756978" cy="2206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직사각형 12"/>
            <p:cNvSpPr/>
            <p:nvPr/>
          </p:nvSpPr>
          <p:spPr>
            <a:xfrm>
              <a:off x="6568768" y="1196752"/>
              <a:ext cx="2555776" cy="558206"/>
            </a:xfrm>
            <a:prstGeom prst="rect">
              <a:avLst/>
            </a:prstGeom>
          </p:spPr>
          <p:txBody>
            <a:bodyPr wrap="square">
              <a:spAutoFit/>
            </a:bodyPr>
            <a:lstStyle/>
            <a:p>
              <a:r>
                <a:rPr lang="en-US" altLang="ko-KR" sz="1800" dirty="0" smtClean="0">
                  <a:latin typeface="Times New Roman" panose="02020603050405020304" pitchFamily="18" charset="0"/>
                  <a:ea typeface="HY헤드라인M" pitchFamily="18" charset="-127"/>
                  <a:cs typeface="Times New Roman" panose="02020603050405020304" pitchFamily="18" charset="0"/>
                </a:rPr>
                <a:t> In-situ Cultivation</a:t>
              </a:r>
              <a:r>
                <a:rPr lang="en-US" altLang="ko-KR" sz="1800" b="0" dirty="0" smtClean="0">
                  <a:latin typeface="Times New Roman" panose="02020603050405020304" pitchFamily="18" charset="0"/>
                  <a:ea typeface="HY헤드라인M" pitchFamily="18" charset="-127"/>
                  <a:cs typeface="Times New Roman" panose="02020603050405020304" pitchFamily="18" charset="0"/>
                </a:rPr>
                <a:t>:</a:t>
              </a:r>
            </a:p>
            <a:p>
              <a:r>
                <a:rPr lang="ko-KR" altLang="en-US" sz="1800" b="0" dirty="0" smtClean="0">
                  <a:latin typeface="Times New Roman" panose="02020603050405020304" pitchFamily="18" charset="0"/>
                  <a:ea typeface="HY헤드라인M" pitchFamily="18" charset="-127"/>
                  <a:cs typeface="Times New Roman" panose="02020603050405020304" pitchFamily="18" charset="0"/>
                </a:rPr>
                <a:t> </a:t>
              </a:r>
              <a:r>
                <a:rPr lang="en-US" altLang="ko-KR" sz="1800" b="0" dirty="0" smtClean="0">
                  <a:latin typeface="Times New Roman" panose="02020603050405020304" pitchFamily="18" charset="0"/>
                  <a:ea typeface="HY헤드라인M" pitchFamily="18" charset="-127"/>
                  <a:cs typeface="Times New Roman" panose="02020603050405020304" pitchFamily="18" charset="0"/>
                </a:rPr>
                <a:t>(using C14 isotope method)</a:t>
              </a:r>
              <a:endParaRPr lang="ko-KR" altLang="en-US" sz="1800" b="0" dirty="0">
                <a:latin typeface="Times New Roman" panose="02020603050405020304" pitchFamily="18" charset="0"/>
                <a:ea typeface="HY헤드라인M" pitchFamily="18" charset="-127"/>
                <a:cs typeface="Times New Roman" panose="02020603050405020304" pitchFamily="18" charset="0"/>
              </a:endParaRPr>
            </a:p>
          </p:txBody>
        </p:sp>
        <p:pic>
          <p:nvPicPr>
            <p:cNvPr id="14" name="그림 13"/>
            <p:cNvPicPr>
              <a:picLocks noChangeAspect="1"/>
            </p:cNvPicPr>
            <p:nvPr/>
          </p:nvPicPr>
          <p:blipFill>
            <a:blip r:embed="rId9" cstate="print"/>
            <a:stretch>
              <a:fillRect/>
            </a:stretch>
          </p:blipFill>
          <p:spPr>
            <a:xfrm>
              <a:off x="6724913" y="3819732"/>
              <a:ext cx="2238006" cy="2133596"/>
            </a:xfrm>
            <a:prstGeom prst="rect">
              <a:avLst/>
            </a:prstGeom>
          </p:spPr>
        </p:pic>
      </p:grpSp>
    </p:spTree>
    <p:extLst>
      <p:ext uri="{BB962C8B-B14F-4D97-AF65-F5344CB8AC3E}">
        <p14:creationId xmlns="" xmlns:p14="http://schemas.microsoft.com/office/powerpoint/2010/main" val="33798677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Summary </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3" name="직사각형 2"/>
          <p:cNvSpPr/>
          <p:nvPr/>
        </p:nvSpPr>
        <p:spPr>
          <a:xfrm>
            <a:off x="738188" y="1116335"/>
            <a:ext cx="8928992" cy="4247317"/>
          </a:xfrm>
          <a:prstGeom prst="rect">
            <a:avLst/>
          </a:prstGeom>
        </p:spPr>
        <p:txBody>
          <a:bodyPr wrap="square">
            <a:spAutoFit/>
          </a:bodyPr>
          <a:lstStyle/>
          <a:p>
            <a:pPr marL="176213" marR="0" lvl="0" indent="-176213" defTabSz="914400" eaLnBrk="1" fontAlgn="auto" latinLnBrk="0" hangingPunct="1">
              <a:lnSpc>
                <a:spcPct val="150000"/>
              </a:lnSpc>
              <a:spcBef>
                <a:spcPts val="0"/>
              </a:spcBef>
              <a:spcAft>
                <a:spcPts val="0"/>
              </a:spcAft>
              <a:buClrTx/>
              <a:buSzTx/>
              <a:buFont typeface="Wingdings" pitchFamily="2" charset="2"/>
              <a:buChar char="§"/>
              <a:tabLst/>
              <a:defRPr/>
            </a:pPr>
            <a:r>
              <a:rPr kumimoji="0" lang="en-US" altLang="ko-KR" sz="2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The first ORSs in Korea, </a:t>
            </a:r>
            <a:r>
              <a:rPr kumimoji="0" lang="en-US" altLang="ko-KR" sz="20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Ieodo</a:t>
            </a:r>
            <a:r>
              <a:rPr kumimoji="0" lang="en-US" altLang="ko-KR" sz="2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had</a:t>
            </a:r>
            <a:r>
              <a:rPr kumimoji="0" lang="en-US" altLang="ko-KR"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been completed in </a:t>
            </a:r>
            <a:r>
              <a:rPr kumimoji="0" lang="en-US" altLang="ko-KR" sz="20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2003</a:t>
            </a:r>
            <a:r>
              <a:rPr kumimoji="0" lang="en-US" altLang="ko-KR"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and </a:t>
            </a:r>
            <a:r>
              <a:rPr lang="en-US" altLang="ko-KR" sz="2000" kern="0" dirty="0" smtClean="0">
                <a:solidFill>
                  <a:prstClr val="black"/>
                </a:solidFill>
                <a:latin typeface="Times New Roman" panose="02020603050405020304" pitchFamily="18" charset="0"/>
                <a:cs typeface="Times New Roman" panose="02020603050405020304" pitchFamily="18" charset="0"/>
              </a:rPr>
              <a:t>have produced </a:t>
            </a:r>
            <a:r>
              <a:rPr kumimoji="0" lang="en-US" altLang="ko-KR"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more than 10 years of data.</a:t>
            </a:r>
          </a:p>
          <a:p>
            <a:pPr marL="176213" marR="0" lvl="0" indent="-176213" defTabSz="914400" eaLnBrk="1" fontAlgn="auto" latinLnBrk="0" hangingPunct="1">
              <a:lnSpc>
                <a:spcPct val="150000"/>
              </a:lnSpc>
              <a:spcBef>
                <a:spcPts val="0"/>
              </a:spcBef>
              <a:spcAft>
                <a:spcPts val="0"/>
              </a:spcAft>
              <a:buClrTx/>
              <a:buSzTx/>
              <a:buFont typeface="Wingdings" pitchFamily="2" charset="2"/>
              <a:buChar char="§"/>
              <a:tabLst/>
              <a:defRPr/>
            </a:pPr>
            <a:r>
              <a:rPr lang="en-US" altLang="ko-KR" sz="2000" kern="0" dirty="0" smtClean="0">
                <a:solidFill>
                  <a:prstClr val="black"/>
                </a:solidFill>
                <a:latin typeface="Times New Roman" panose="02020603050405020304" pitchFamily="18" charset="0"/>
                <a:cs typeface="Times New Roman" panose="02020603050405020304" pitchFamily="18" charset="0"/>
              </a:rPr>
              <a:t>3 ORSs are now in operation including the GORS and SORS.</a:t>
            </a:r>
            <a:endParaRPr kumimoji="0" lang="en-US" altLang="ko-KR"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176213" marR="0" lvl="0" indent="-176213" defTabSz="914400" eaLnBrk="1" fontAlgn="auto" latinLnBrk="0" hangingPunct="1">
              <a:lnSpc>
                <a:spcPct val="150000"/>
              </a:lnSpc>
              <a:spcBef>
                <a:spcPts val="0"/>
              </a:spcBef>
              <a:spcAft>
                <a:spcPts val="0"/>
              </a:spcAft>
              <a:buClrTx/>
              <a:buSzTx/>
              <a:buFont typeface="Wingdings" pitchFamily="2" charset="2"/>
              <a:buChar char="§"/>
              <a:tabLst/>
              <a:defRPr/>
            </a:pPr>
            <a:r>
              <a:rPr lang="en-US" altLang="ko-KR" sz="2000" kern="0" dirty="0" smtClean="0">
                <a:solidFill>
                  <a:prstClr val="black"/>
                </a:solidFill>
                <a:latin typeface="Times New Roman" panose="02020603050405020304" pitchFamily="18" charset="0"/>
                <a:cs typeface="Times New Roman" panose="02020603050405020304" pitchFamily="18" charset="0"/>
              </a:rPr>
              <a:t>Equipped with more than 30 different kinds of instruments.</a:t>
            </a:r>
            <a:endParaRPr kumimoji="0" lang="en-US" altLang="ko-KR" sz="2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176213" marR="0" lvl="0" indent="-176213" defTabSz="914400" eaLnBrk="1" fontAlgn="auto" latinLnBrk="0" hangingPunct="1">
              <a:lnSpc>
                <a:spcPct val="150000"/>
              </a:lnSpc>
              <a:spcBef>
                <a:spcPts val="0"/>
              </a:spcBef>
              <a:spcAft>
                <a:spcPts val="0"/>
              </a:spcAft>
              <a:buClrTx/>
              <a:buSzTx/>
              <a:buFont typeface="Wingdings" pitchFamily="2" charset="2"/>
              <a:buChar char="§"/>
              <a:tabLst/>
              <a:defRPr/>
            </a:pPr>
            <a:r>
              <a:rPr kumimoji="0" lang="en-US" altLang="ko-KR" sz="2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The IORS is</a:t>
            </a:r>
            <a:r>
              <a:rPr kumimoji="0" lang="en-US" altLang="ko-KR"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located on the main track of </a:t>
            </a:r>
            <a:r>
              <a:rPr kumimoji="0" lang="en-US" altLang="ko-KR" sz="20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typhoons.</a:t>
            </a:r>
            <a:endParaRPr kumimoji="0" lang="en-US" altLang="ko-KR" sz="20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176213" marR="0" lvl="0" indent="-176213" defTabSz="914400" eaLnBrk="1" fontAlgn="auto" latinLnBrk="0" hangingPunct="1">
              <a:lnSpc>
                <a:spcPct val="150000"/>
              </a:lnSpc>
              <a:spcBef>
                <a:spcPts val="0"/>
              </a:spcBef>
              <a:spcAft>
                <a:spcPts val="0"/>
              </a:spcAft>
              <a:buClrTx/>
              <a:buSzTx/>
              <a:buFont typeface="Wingdings" pitchFamily="2" charset="2"/>
              <a:buChar char="§"/>
              <a:tabLst/>
              <a:defRPr/>
            </a:pPr>
            <a:r>
              <a:rPr kumimoji="0" lang="en-US" altLang="ko-KR" sz="2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High</a:t>
            </a:r>
            <a:r>
              <a:rPr kumimoji="0" lang="en-US" altLang="ko-KR" sz="2000" b="0"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risk, but high return. The ORSs are producing unique observation data.</a:t>
            </a:r>
          </a:p>
          <a:p>
            <a:pPr marL="176213" marR="0" lvl="0" indent="-176213" defTabSz="914400" eaLnBrk="1" fontAlgn="auto" latinLnBrk="0" hangingPunct="1">
              <a:lnSpc>
                <a:spcPct val="150000"/>
              </a:lnSpc>
              <a:spcBef>
                <a:spcPts val="0"/>
              </a:spcBef>
              <a:spcAft>
                <a:spcPts val="0"/>
              </a:spcAft>
              <a:buClrTx/>
              <a:buSzTx/>
              <a:buFont typeface="Wingdings" pitchFamily="2" charset="2"/>
              <a:buChar char="§"/>
              <a:tabLst/>
              <a:defRPr/>
            </a:pPr>
            <a:r>
              <a:rPr lang="en-US" altLang="ko-KR" sz="2000" kern="0" baseline="0" dirty="0" smtClean="0">
                <a:solidFill>
                  <a:prstClr val="black"/>
                </a:solidFill>
                <a:latin typeface="Times New Roman" panose="02020603050405020304" pitchFamily="18" charset="0"/>
                <a:cs typeface="Times New Roman" panose="02020603050405020304" pitchFamily="18" charset="0"/>
              </a:rPr>
              <a:t>There</a:t>
            </a:r>
            <a:r>
              <a:rPr lang="en-US" altLang="ko-KR" sz="2000" kern="0" dirty="0" smtClean="0">
                <a:solidFill>
                  <a:prstClr val="black"/>
                </a:solidFill>
                <a:latin typeface="Times New Roman" panose="02020603050405020304" pitchFamily="18" charset="0"/>
                <a:cs typeface="Times New Roman" panose="02020603050405020304" pitchFamily="18" charset="0"/>
              </a:rPr>
              <a:t> are more than </a:t>
            </a:r>
            <a:r>
              <a:rPr lang="en-US" altLang="ko-KR" sz="2000" b="1" kern="0" dirty="0" smtClean="0">
                <a:solidFill>
                  <a:prstClr val="black"/>
                </a:solidFill>
                <a:latin typeface="Times New Roman" panose="02020603050405020304" pitchFamily="18" charset="0"/>
                <a:cs typeface="Times New Roman" panose="02020603050405020304" pitchFamily="18" charset="0"/>
              </a:rPr>
              <a:t>20 on-going research subjects</a:t>
            </a:r>
            <a:r>
              <a:rPr lang="en-US" altLang="ko-KR" sz="2000" kern="0" dirty="0" smtClean="0">
                <a:solidFill>
                  <a:prstClr val="black"/>
                </a:solidFill>
                <a:latin typeface="Times New Roman" panose="02020603050405020304" pitchFamily="18" charset="0"/>
                <a:cs typeface="Times New Roman" panose="02020603050405020304" pitchFamily="18" charset="0"/>
              </a:rPr>
              <a:t> for the ORSs</a:t>
            </a:r>
            <a:endParaRPr kumimoji="0" lang="en-US" altLang="ko-KR" sz="20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176213" lvl="0" indent="-176213" defTabSz="914400" latinLnBrk="0">
              <a:lnSpc>
                <a:spcPct val="150000"/>
              </a:lnSpc>
              <a:buFont typeface="Wingdings" pitchFamily="2" charset="2"/>
              <a:buChar char="§"/>
              <a:defRPr/>
            </a:pPr>
            <a:r>
              <a:rPr lang="en-US" altLang="ko-KR" sz="2000" kern="0" dirty="0" smtClean="0">
                <a:solidFill>
                  <a:prstClr val="black"/>
                </a:solidFill>
                <a:latin typeface="Times New Roman" panose="02020603050405020304" pitchFamily="18" charset="0"/>
                <a:cs typeface="Times New Roman" panose="02020603050405020304" pitchFamily="18" charset="0"/>
              </a:rPr>
              <a:t>We </a:t>
            </a:r>
            <a:r>
              <a:rPr lang="en-US" altLang="ko-KR" sz="2000" kern="0" dirty="0">
                <a:solidFill>
                  <a:prstClr val="black"/>
                </a:solidFill>
                <a:latin typeface="Times New Roman" panose="02020603050405020304" pitchFamily="18" charset="0"/>
                <a:cs typeface="Times New Roman" panose="02020603050405020304" pitchFamily="18" charset="0"/>
              </a:rPr>
              <a:t>are willing to collaborate with any researchers and institutes who have research topics related to the </a:t>
            </a:r>
            <a:r>
              <a:rPr lang="en-US" altLang="ko-KR" sz="2000" kern="0" dirty="0" smtClean="0">
                <a:solidFill>
                  <a:prstClr val="black"/>
                </a:solidFill>
                <a:latin typeface="Times New Roman" panose="02020603050405020304" pitchFamily="18" charset="0"/>
                <a:cs typeface="Times New Roman" panose="02020603050405020304" pitchFamily="18" charset="0"/>
              </a:rPr>
              <a:t>ORSs</a:t>
            </a:r>
          </a:p>
        </p:txBody>
      </p:sp>
      <p:sp>
        <p:nvSpPr>
          <p:cNvPr id="4" name="직사각형 3"/>
          <p:cNvSpPr/>
          <p:nvPr/>
        </p:nvSpPr>
        <p:spPr>
          <a:xfrm>
            <a:off x="3044561" y="6228903"/>
            <a:ext cx="3690434" cy="400110"/>
          </a:xfrm>
          <a:prstGeom prst="rect">
            <a:avLst/>
          </a:prstGeom>
        </p:spPr>
        <p:txBody>
          <a:bodyPr wrap="none">
            <a:spAutoFit/>
          </a:bodyPr>
          <a:lstStyle/>
          <a:p>
            <a:r>
              <a:rPr lang="en-US" altLang="ko-KR" sz="2000" b="1" dirty="0"/>
              <a:t> Contact:</a:t>
            </a:r>
            <a:r>
              <a:rPr lang="en-US" altLang="ko-KR" sz="2000" dirty="0"/>
              <a:t>  </a:t>
            </a:r>
            <a:r>
              <a:rPr lang="en-US" altLang="ko-KR" sz="2000" dirty="0" smtClean="0"/>
              <a:t>jyjeong@kiost.ac.kr</a:t>
            </a:r>
            <a:endParaRPr lang="ko-KR" altLang="en-US" sz="2000" dirty="0"/>
          </a:p>
        </p:txBody>
      </p:sp>
    </p:spTree>
    <p:extLst>
      <p:ext uri="{BB962C8B-B14F-4D97-AF65-F5344CB8AC3E}">
        <p14:creationId xmlns="" xmlns:p14="http://schemas.microsoft.com/office/powerpoint/2010/main" val="1784796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latin typeface="Times New Roman" panose="02020603050405020304" pitchFamily="18" charset="0"/>
                <a:ea typeface="나눔고딕 ExtraBold" pitchFamily="50" charset="-127"/>
                <a:cs typeface="Times New Roman" panose="02020603050405020304" pitchFamily="18" charset="0"/>
              </a:rPr>
              <a:t>Overview</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6" name="Rectangle 5"/>
          <p:cNvSpPr>
            <a:spLocks noChangeArrowheads="1"/>
          </p:cNvSpPr>
          <p:nvPr/>
        </p:nvSpPr>
        <p:spPr bwMode="auto">
          <a:xfrm>
            <a:off x="0" y="0"/>
            <a:ext cx="1069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39" name="직사각형 38"/>
          <p:cNvSpPr/>
          <p:nvPr/>
        </p:nvSpPr>
        <p:spPr>
          <a:xfrm>
            <a:off x="450156" y="1188343"/>
            <a:ext cx="9725890" cy="5632311"/>
          </a:xfrm>
          <a:prstGeom prst="rect">
            <a:avLst/>
          </a:prstGeom>
        </p:spPr>
        <p:txBody>
          <a:bodyPr wrap="square">
            <a:spAutoFit/>
          </a:bodyPr>
          <a:lstStyle/>
          <a:p>
            <a:pPr marL="192088" lvl="0"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Program : “</a:t>
            </a:r>
            <a:r>
              <a:rPr lang="en-US" altLang="ko-KR" sz="2000" b="1" u="sng" dirty="0" smtClean="0">
                <a:solidFill>
                  <a:prstClr val="black"/>
                </a:solidFill>
                <a:latin typeface="Times New Roman" panose="02020603050405020304" pitchFamily="18" charset="0"/>
                <a:cs typeface="Times New Roman" panose="02020603050405020304" pitchFamily="18" charset="0"/>
              </a:rPr>
              <a:t>Construction of Ocean Research Stations and their Application Studies</a:t>
            </a:r>
            <a:r>
              <a:rPr lang="en-US" altLang="ko-KR" sz="2000" dirty="0" smtClean="0">
                <a:solidFill>
                  <a:prstClr val="black"/>
                </a:solidFill>
                <a:latin typeface="Times New Roman" panose="02020603050405020304" pitchFamily="18" charset="0"/>
                <a:cs typeface="Times New Roman" panose="02020603050405020304" pitchFamily="18" charset="0"/>
              </a:rPr>
              <a:t>”   </a:t>
            </a:r>
          </a:p>
          <a:p>
            <a:pPr lvl="0" defTabSz="4690781">
              <a:lnSpc>
                <a:spcPct val="150000"/>
              </a:lnSpc>
            </a:pPr>
            <a:r>
              <a:rPr lang="en-US" altLang="ko-KR" sz="2000" dirty="0" smtClean="0">
                <a:solidFill>
                  <a:prstClr val="black"/>
                </a:solidFill>
                <a:latin typeface="Times New Roman" panose="02020603050405020304" pitchFamily="18" charset="0"/>
                <a:cs typeface="Times New Roman" panose="02020603050405020304" pitchFamily="18" charset="0"/>
              </a:rPr>
              <a:t>                      by </a:t>
            </a:r>
            <a:r>
              <a:rPr lang="en-US" altLang="ko-KR" sz="2000" b="1" dirty="0" smtClean="0">
                <a:solidFill>
                  <a:prstClr val="black"/>
                </a:solidFill>
                <a:latin typeface="Times New Roman" panose="02020603050405020304" pitchFamily="18" charset="0"/>
                <a:cs typeface="Times New Roman" panose="02020603050405020304" pitchFamily="18" charset="0"/>
              </a:rPr>
              <a:t>KIOST</a:t>
            </a:r>
            <a:r>
              <a:rPr lang="en-US" altLang="ko-KR" sz="2000" dirty="0" smtClean="0">
                <a:solidFill>
                  <a:prstClr val="black"/>
                </a:solidFill>
                <a:latin typeface="Times New Roman" panose="02020603050405020304" pitchFamily="18" charset="0"/>
                <a:cs typeface="Times New Roman" panose="02020603050405020304" pitchFamily="18" charset="0"/>
              </a:rPr>
              <a:t> (Korea Institute of Ocean Science &amp; Technology)</a:t>
            </a:r>
          </a:p>
          <a:p>
            <a:pPr marL="192088" lvl="0"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Fund : </a:t>
            </a:r>
            <a:r>
              <a:rPr lang="en-US" altLang="ko-KR" sz="2000" b="1" dirty="0" smtClean="0">
                <a:solidFill>
                  <a:prstClr val="black"/>
                </a:solidFill>
                <a:latin typeface="Times New Roman" panose="02020603050405020304" pitchFamily="18" charset="0"/>
                <a:cs typeface="Times New Roman" panose="02020603050405020304" pitchFamily="18" charset="0"/>
              </a:rPr>
              <a:t>MOF</a:t>
            </a:r>
            <a:r>
              <a:rPr lang="en-US" altLang="ko-KR" sz="2000" dirty="0" smtClean="0">
                <a:solidFill>
                  <a:prstClr val="black"/>
                </a:solidFill>
                <a:latin typeface="Times New Roman" panose="02020603050405020304" pitchFamily="18" charset="0"/>
                <a:cs typeface="Times New Roman" panose="02020603050405020304" pitchFamily="18" charset="0"/>
              </a:rPr>
              <a:t> (Ministry of Oceans and Fisheries)</a:t>
            </a:r>
          </a:p>
          <a:p>
            <a:pPr marL="192088" lvl="0"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Own and Operation : </a:t>
            </a:r>
            <a:r>
              <a:rPr lang="en-US" altLang="ko-KR" sz="2000" b="1" dirty="0" smtClean="0">
                <a:solidFill>
                  <a:prstClr val="black"/>
                </a:solidFill>
                <a:latin typeface="Times New Roman" panose="02020603050405020304" pitchFamily="18" charset="0"/>
                <a:cs typeface="Times New Roman" panose="02020603050405020304" pitchFamily="18" charset="0"/>
              </a:rPr>
              <a:t>KHOA</a:t>
            </a:r>
            <a:r>
              <a:rPr lang="en-US" altLang="ko-KR" sz="2000" dirty="0" smtClean="0">
                <a:solidFill>
                  <a:prstClr val="black"/>
                </a:solidFill>
                <a:latin typeface="Times New Roman" panose="02020603050405020304" pitchFamily="18" charset="0"/>
                <a:cs typeface="Times New Roman" panose="02020603050405020304" pitchFamily="18" charset="0"/>
              </a:rPr>
              <a:t> (Korea Hydrographic and Oceanographic Agency)</a:t>
            </a:r>
          </a:p>
          <a:p>
            <a:pPr marL="192088" lvl="0"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3 Ocean Research Stations (ORS)</a:t>
            </a:r>
          </a:p>
          <a:p>
            <a:pPr marL="713616" lvl="1" indent="-192088" defTabSz="4690781">
              <a:lnSpc>
                <a:spcPct val="150000"/>
              </a:lnSpc>
              <a:buFont typeface="Wingdings" pitchFamily="2" charset="2"/>
              <a:buChar char="§"/>
            </a:pPr>
            <a:r>
              <a:rPr lang="en-US" altLang="ko-KR" sz="2000" b="1" dirty="0" err="1" smtClean="0">
                <a:solidFill>
                  <a:prstClr val="black"/>
                </a:solidFill>
                <a:latin typeface="Times New Roman" panose="02020603050405020304" pitchFamily="18" charset="0"/>
                <a:cs typeface="Times New Roman" panose="02020603050405020304" pitchFamily="18" charset="0"/>
              </a:rPr>
              <a:t>Ieodo</a:t>
            </a:r>
            <a:r>
              <a:rPr lang="en-US" altLang="ko-KR" sz="2000" dirty="0" smtClean="0">
                <a:solidFill>
                  <a:prstClr val="black"/>
                </a:solidFill>
                <a:latin typeface="Times New Roman" panose="02020603050405020304" pitchFamily="18" charset="0"/>
                <a:cs typeface="Times New Roman" panose="02020603050405020304" pitchFamily="18" charset="0"/>
              </a:rPr>
              <a:t> ORS (Jun 2003)</a:t>
            </a:r>
          </a:p>
          <a:p>
            <a:pPr marL="713616" lvl="1" indent="-192088" defTabSz="4690781">
              <a:lnSpc>
                <a:spcPct val="150000"/>
              </a:lnSpc>
              <a:buFont typeface="Wingdings" pitchFamily="2" charset="2"/>
              <a:buChar char="§"/>
            </a:pPr>
            <a:r>
              <a:rPr lang="en-US" altLang="ko-KR" sz="2000" b="1" dirty="0" err="1" smtClean="0">
                <a:solidFill>
                  <a:prstClr val="black"/>
                </a:solidFill>
                <a:latin typeface="Times New Roman" panose="02020603050405020304" pitchFamily="18" charset="0"/>
                <a:cs typeface="Times New Roman" panose="02020603050405020304" pitchFamily="18" charset="0"/>
              </a:rPr>
              <a:t>Gageocho</a:t>
            </a:r>
            <a:r>
              <a:rPr lang="en-US" altLang="ko-KR" sz="2000" dirty="0" smtClean="0">
                <a:solidFill>
                  <a:prstClr val="black"/>
                </a:solidFill>
                <a:latin typeface="Times New Roman" panose="02020603050405020304" pitchFamily="18" charset="0"/>
                <a:cs typeface="Times New Roman" panose="02020603050405020304" pitchFamily="18" charset="0"/>
              </a:rPr>
              <a:t> ORS (Oct 2009)</a:t>
            </a:r>
          </a:p>
          <a:p>
            <a:pPr marL="713616" lvl="1" indent="-192088" defTabSz="4690781">
              <a:lnSpc>
                <a:spcPct val="150000"/>
              </a:lnSpc>
              <a:buFont typeface="Wingdings" pitchFamily="2" charset="2"/>
              <a:buChar char="§"/>
            </a:pPr>
            <a:r>
              <a:rPr lang="en-US" altLang="ko-KR" sz="2000" b="1" dirty="0" err="1" smtClean="0">
                <a:solidFill>
                  <a:prstClr val="black"/>
                </a:solidFill>
                <a:latin typeface="Times New Roman" panose="02020603050405020304" pitchFamily="18" charset="0"/>
                <a:cs typeface="Times New Roman" panose="02020603050405020304" pitchFamily="18" charset="0"/>
              </a:rPr>
              <a:t>Socheongcho</a:t>
            </a:r>
            <a:r>
              <a:rPr lang="en-US" altLang="ko-KR" sz="2000" dirty="0" smtClean="0">
                <a:solidFill>
                  <a:prstClr val="black"/>
                </a:solidFill>
                <a:latin typeface="Times New Roman" panose="02020603050405020304" pitchFamily="18" charset="0"/>
                <a:cs typeface="Times New Roman" panose="02020603050405020304" pitchFamily="18" charset="0"/>
              </a:rPr>
              <a:t> ORS (Oct 2014)</a:t>
            </a:r>
          </a:p>
          <a:p>
            <a:pPr marL="192088"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Features</a:t>
            </a:r>
          </a:p>
          <a:p>
            <a:pPr marL="713616" lvl="1"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Steel structure and fixed ocean platform (jacket &amp; deck)</a:t>
            </a:r>
          </a:p>
          <a:p>
            <a:pPr marL="713616" lvl="1"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Powered by hybrid system (solar, wind + diesel generators)</a:t>
            </a:r>
          </a:p>
          <a:p>
            <a:pPr marL="713616" lvl="1" indent="-192088" defTabSz="4690781">
              <a:lnSpc>
                <a:spcPct val="150000"/>
              </a:lnSpc>
              <a:buFont typeface="Wingdings" pitchFamily="2" charset="2"/>
              <a:buChar char="§"/>
            </a:pPr>
            <a:r>
              <a:rPr lang="en-US" altLang="ko-KR" sz="2000" dirty="0" smtClean="0">
                <a:solidFill>
                  <a:prstClr val="black"/>
                </a:solidFill>
                <a:latin typeface="Times New Roman" panose="02020603050405020304" pitchFamily="18" charset="0"/>
                <a:cs typeface="Times New Roman" panose="02020603050405020304" pitchFamily="18" charset="0"/>
              </a:rPr>
              <a:t>Scientists can stay for several days in the ORSs </a:t>
            </a:r>
            <a:endParaRPr lang="en-US" altLang="ko-KR" sz="2000" dirty="0">
              <a:solidFill>
                <a:prstClr val="black"/>
              </a:solidFill>
              <a:latin typeface="Times New Roman" panose="02020603050405020304" pitchFamily="18" charset="0"/>
              <a:cs typeface="Times New Roman" panose="02020603050405020304" pitchFamily="18" charset="0"/>
            </a:endParaRPr>
          </a:p>
        </p:txBody>
      </p:sp>
      <p:pic>
        <p:nvPicPr>
          <p:cNvPr id="5" name="Picture 2" descr="Y:\Work pictures\이어도\이어도 전경\이어도전경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l="7718" r="12531"/>
          <a:stretch>
            <a:fillRect/>
          </a:stretch>
        </p:blipFill>
        <p:spPr bwMode="auto">
          <a:xfrm>
            <a:off x="4482604" y="3060551"/>
            <a:ext cx="2232248" cy="209089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X:\Work pictures\가거초\2014_10_07_가거초 기지\가거초준공서진2.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9622" t="6654" r="29227" b="9852"/>
          <a:stretch/>
        </p:blipFill>
        <p:spPr bwMode="auto">
          <a:xfrm>
            <a:off x="6714852" y="3060551"/>
            <a:ext cx="1868100" cy="2084927"/>
          </a:xfrm>
          <a:prstGeom prst="rect">
            <a:avLst/>
          </a:prstGeom>
          <a:noFill/>
          <a:ln>
            <a:noFill/>
          </a:ln>
          <a:extLst/>
        </p:spPr>
      </p:pic>
      <p:pic>
        <p:nvPicPr>
          <p:cNvPr id="9" name="_x202668880" descr="EMB000024481490"/>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3654" t="13734" r="28589"/>
          <a:stretch/>
        </p:blipFill>
        <p:spPr bwMode="auto">
          <a:xfrm>
            <a:off x="8515052" y="3060551"/>
            <a:ext cx="2059594" cy="2090896"/>
          </a:xfrm>
          <a:prstGeom prst="rect">
            <a:avLst/>
          </a:prstGeom>
          <a:noFill/>
          <a:ln>
            <a:noFill/>
          </a:ln>
          <a:extLst/>
        </p:spPr>
      </p:pic>
      <p:sp>
        <p:nvSpPr>
          <p:cNvPr id="10" name="TextBox 9"/>
          <p:cNvSpPr txBox="1"/>
          <p:nvPr/>
        </p:nvSpPr>
        <p:spPr>
          <a:xfrm>
            <a:off x="4482604" y="4788743"/>
            <a:ext cx="663964" cy="338554"/>
          </a:xfrm>
          <a:prstGeom prst="rect">
            <a:avLst/>
          </a:prstGeom>
          <a:noFill/>
        </p:spPr>
        <p:txBody>
          <a:bodyPr wrap="none" rtlCol="0">
            <a:spAutoFit/>
          </a:bodyPr>
          <a:lstStyle/>
          <a:p>
            <a:r>
              <a:rPr lang="en-US" altLang="ko-KR" sz="1600" b="1" i="1" dirty="0" err="1" smtClean="0">
                <a:solidFill>
                  <a:schemeClr val="bg1"/>
                </a:solidFill>
                <a:latin typeface="Times New Roman" pitchFamily="18" charset="0"/>
                <a:cs typeface="Times New Roman" pitchFamily="18" charset="0"/>
              </a:rPr>
              <a:t>Ieodo</a:t>
            </a:r>
            <a:endParaRPr lang="ko-KR" altLang="en-US" sz="1600" b="1" i="1" dirty="0">
              <a:solidFill>
                <a:schemeClr val="bg1"/>
              </a:solidFill>
              <a:latin typeface="Times New Roman" pitchFamily="18" charset="0"/>
              <a:cs typeface="Times New Roman" pitchFamily="18" charset="0"/>
            </a:endParaRPr>
          </a:p>
        </p:txBody>
      </p:sp>
      <p:sp>
        <p:nvSpPr>
          <p:cNvPr id="11" name="TextBox 10"/>
          <p:cNvSpPr txBox="1"/>
          <p:nvPr/>
        </p:nvSpPr>
        <p:spPr>
          <a:xfrm>
            <a:off x="6714852" y="4788743"/>
            <a:ext cx="1039067" cy="338554"/>
          </a:xfrm>
          <a:prstGeom prst="rect">
            <a:avLst/>
          </a:prstGeom>
          <a:noFill/>
        </p:spPr>
        <p:txBody>
          <a:bodyPr wrap="none" rtlCol="0">
            <a:spAutoFit/>
          </a:bodyPr>
          <a:lstStyle/>
          <a:p>
            <a:r>
              <a:rPr lang="en-US" altLang="ko-KR" sz="1600" b="1" i="1" dirty="0" err="1" smtClean="0">
                <a:solidFill>
                  <a:schemeClr val="bg1"/>
                </a:solidFill>
                <a:latin typeface="Times New Roman" pitchFamily="18" charset="0"/>
                <a:cs typeface="Times New Roman" pitchFamily="18" charset="0"/>
              </a:rPr>
              <a:t>Gageocho</a:t>
            </a:r>
            <a:endParaRPr lang="ko-KR" altLang="en-US" sz="1600" b="1" i="1" dirty="0">
              <a:solidFill>
                <a:schemeClr val="bg1"/>
              </a:solidFill>
              <a:latin typeface="Times New Roman" pitchFamily="18" charset="0"/>
              <a:cs typeface="Times New Roman" pitchFamily="18" charset="0"/>
            </a:endParaRPr>
          </a:p>
        </p:txBody>
      </p:sp>
      <p:sp>
        <p:nvSpPr>
          <p:cNvPr id="12" name="TextBox 11"/>
          <p:cNvSpPr txBox="1"/>
          <p:nvPr/>
        </p:nvSpPr>
        <p:spPr>
          <a:xfrm>
            <a:off x="8515052" y="4788743"/>
            <a:ext cx="1324402" cy="338554"/>
          </a:xfrm>
          <a:prstGeom prst="rect">
            <a:avLst/>
          </a:prstGeom>
          <a:noFill/>
        </p:spPr>
        <p:txBody>
          <a:bodyPr wrap="none" rtlCol="0">
            <a:spAutoFit/>
          </a:bodyPr>
          <a:lstStyle/>
          <a:p>
            <a:r>
              <a:rPr lang="en-US" altLang="ko-KR" sz="1600" b="1" i="1" dirty="0" err="1" smtClean="0">
                <a:solidFill>
                  <a:schemeClr val="bg1"/>
                </a:solidFill>
                <a:latin typeface="Times New Roman" pitchFamily="18" charset="0"/>
                <a:cs typeface="Times New Roman" pitchFamily="18" charset="0"/>
              </a:rPr>
              <a:t>Socheongcho</a:t>
            </a:r>
            <a:endParaRPr lang="ko-KR" altLang="en-US" sz="1600" b="1" i="1" dirty="0">
              <a:solidFill>
                <a:schemeClr val="bg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69071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_x131565880" descr="EMB000007fc0501"/>
          <p:cNvPicPr>
            <a:picLocks noChangeAspect="1" noChangeArrowheads="1"/>
          </p:cNvPicPr>
          <p:nvPr/>
        </p:nvPicPr>
        <p:blipFill>
          <a:blip r:embed="rId3" cstate="print"/>
          <a:srcRect/>
          <a:stretch>
            <a:fillRect/>
          </a:stretch>
        </p:blipFill>
        <p:spPr bwMode="auto">
          <a:xfrm>
            <a:off x="0" y="-1"/>
            <a:ext cx="10693400" cy="7125791"/>
          </a:xfrm>
          <a:prstGeom prst="rect">
            <a:avLst/>
          </a:prstGeom>
          <a:noFill/>
        </p:spPr>
      </p:pic>
      <p:sp>
        <p:nvSpPr>
          <p:cNvPr id="3" name="Text Box 16"/>
          <p:cNvSpPr txBox="1">
            <a:spLocks noChangeArrowheads="1"/>
          </p:cNvSpPr>
          <p:nvPr/>
        </p:nvSpPr>
        <p:spPr bwMode="auto">
          <a:xfrm>
            <a:off x="1458268" y="5364807"/>
            <a:ext cx="7713528" cy="76944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defRPr/>
            </a:pPr>
            <a:r>
              <a:rPr lang="en-US" altLang="ko-KR" sz="4400" b="1" dirty="0" smtClean="0">
                <a:solidFill>
                  <a:schemeClr val="bg1"/>
                </a:solidFill>
                <a:effectLst>
                  <a:glow rad="228600">
                    <a:schemeClr val="tx1">
                      <a:alpha val="40000"/>
                    </a:schemeClr>
                  </a:glow>
                  <a:outerShdw blurRad="75057" dist="38100" dir="5400000" sy="-20000" rotWithShape="0">
                    <a:prstClr val="black">
                      <a:alpha val="25000"/>
                    </a:prstClr>
                  </a:outerShdw>
                </a:effectLst>
                <a:latin typeface="Times New Roman" pitchFamily="18" charset="0"/>
                <a:ea typeface="HY수평선M" pitchFamily="18" charset="-127"/>
                <a:cs typeface="Times New Roman" pitchFamily="18" charset="0"/>
              </a:rPr>
              <a:t>Thank you</a:t>
            </a:r>
            <a:endParaRPr lang="ko-KR" altLang="en-US" sz="4400" b="1" dirty="0">
              <a:solidFill>
                <a:schemeClr val="bg1"/>
              </a:solidFill>
              <a:effectLst>
                <a:glow rad="228600">
                  <a:schemeClr val="tx1">
                    <a:alpha val="40000"/>
                  </a:schemeClr>
                </a:glow>
                <a:outerShdw blurRad="75057" dist="38100" dir="5400000" sy="-20000" rotWithShape="0">
                  <a:prstClr val="black">
                    <a:alpha val="25000"/>
                  </a:prstClr>
                </a:outerShdw>
              </a:effectLst>
              <a:latin typeface="Times New Roman" pitchFamily="18" charset="0"/>
              <a:ea typeface="HY수평선M" pitchFamily="18" charset="-127"/>
              <a:cs typeface="Times New Roman" pitchFamily="18" charset="0"/>
            </a:endParaRPr>
          </a:p>
        </p:txBody>
      </p:sp>
    </p:spTree>
    <p:extLst>
      <p:ext uri="{BB962C8B-B14F-4D97-AF65-F5344CB8AC3E}">
        <p14:creationId xmlns="" xmlns:p14="http://schemas.microsoft.com/office/powerpoint/2010/main" val="122222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162124" y="1116335"/>
            <a:ext cx="10329837" cy="5714237"/>
            <a:chOff x="234132" y="1548383"/>
            <a:chExt cx="10153378" cy="5616624"/>
          </a:xfrm>
        </p:grpSpPr>
        <p:pic>
          <p:nvPicPr>
            <p:cNvPr id="11" name="Picture 2" descr="D:\Projects\Ocean Research Station\발표 및 회의\2010_07_02_과학기술대전\jeju1006-03.jpg"/>
            <p:cNvPicPr>
              <a:picLocks noChangeAspect="1" noChangeArrowheads="1"/>
            </p:cNvPicPr>
            <p:nvPr/>
          </p:nvPicPr>
          <p:blipFill>
            <a:blip r:embed="rId2" cstate="print">
              <a:lum bright="3000"/>
            </a:blip>
            <a:srcRect/>
            <a:stretch>
              <a:fillRect/>
            </a:stretch>
          </p:blipFill>
          <p:spPr bwMode="auto">
            <a:xfrm>
              <a:off x="6139038" y="1764408"/>
              <a:ext cx="4248472" cy="5328592"/>
            </a:xfrm>
            <a:prstGeom prst="roundRect">
              <a:avLst>
                <a:gd name="adj" fmla="val 2038"/>
              </a:avLst>
            </a:prstGeom>
            <a:solidFill>
              <a:schemeClr val="bg1"/>
            </a:solidFill>
            <a:ln w="12700">
              <a:solidFill>
                <a:schemeClr val="bg1"/>
              </a:solidFill>
              <a:miter lim="800000"/>
              <a:headEnd/>
              <a:tailEnd/>
            </a:ln>
            <a:effectLst>
              <a:outerShdw blurRad="88900" algn="ctr" rotWithShape="0">
                <a:prstClr val="black">
                  <a:alpha val="70000"/>
                </a:prstClr>
              </a:outerShdw>
            </a:effectLst>
          </p:spPr>
        </p:pic>
        <p:sp>
          <p:nvSpPr>
            <p:cNvPr id="3" name="대각선 방향의 모서리가 둥근 사각형 2"/>
            <p:cNvSpPr/>
            <p:nvPr/>
          </p:nvSpPr>
          <p:spPr>
            <a:xfrm>
              <a:off x="324572" y="1548383"/>
              <a:ext cx="7961360" cy="1224136"/>
            </a:xfrm>
            <a:prstGeom prst="round2DiagRect">
              <a:avLst>
                <a:gd name="adj1" fmla="val 5755"/>
                <a:gd name="adj2" fmla="val 0"/>
              </a:avLst>
            </a:prstGeom>
            <a:gradFill>
              <a:gsLst>
                <a:gs pos="0">
                  <a:schemeClr val="bg1"/>
                </a:gs>
                <a:gs pos="100000">
                  <a:schemeClr val="bg1">
                    <a:alpha val="0"/>
                  </a:schemeClr>
                </a:gs>
              </a:gsLst>
              <a:lin ang="0" scaled="0"/>
            </a:gradFill>
            <a:ln>
              <a:noFill/>
            </a:ln>
            <a:effectLst>
              <a:outerShdw blurRad="635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ko-KR" altLang="en-US" dirty="0">
                <a:latin typeface="Times New Roman" panose="02020603050405020304" pitchFamily="18" charset="0"/>
                <a:ea typeface="Rix모던고딕 M" pitchFamily="18" charset="-127"/>
                <a:cs typeface="Times New Roman" panose="02020603050405020304" pitchFamily="18" charset="0"/>
              </a:endParaRPr>
            </a:p>
          </p:txBody>
        </p:sp>
        <p:sp>
          <p:nvSpPr>
            <p:cNvPr id="4" name="TextBox 3"/>
            <p:cNvSpPr txBox="1"/>
            <p:nvPr/>
          </p:nvSpPr>
          <p:spPr>
            <a:xfrm>
              <a:off x="522288" y="2102827"/>
              <a:ext cx="2574022" cy="508715"/>
            </a:xfrm>
            <a:prstGeom prst="rect">
              <a:avLst/>
            </a:prstGeom>
            <a:noFill/>
          </p:spPr>
          <p:txBody>
            <a:bodyPr wrap="none" lIns="0" tIns="0" rIns="0" bIns="0" rtlCol="0">
              <a:spAutoFit/>
            </a:bodyPr>
            <a:lstStyle/>
            <a:p>
              <a:pPr marL="143975" indent="-143975">
                <a:spcAft>
                  <a:spcPts val="600"/>
                </a:spcAft>
                <a:buClr>
                  <a:srgbClr val="0070C0"/>
                </a:buClr>
                <a:buFont typeface="Wingdings" pitchFamily="2" charset="2"/>
                <a:buChar char="§"/>
              </a:pPr>
              <a:r>
                <a:rPr lang="en-US" altLang="ko-KR" sz="1400" dirty="0" smtClean="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Completed in 2003</a:t>
              </a:r>
              <a:r>
                <a:rPr lang="ko-KR" altLang="en-US" sz="1400" dirty="0" smtClean="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 </a:t>
              </a:r>
              <a:r>
                <a:rPr lang="en-US" altLang="ko-KR" sz="1400" dirty="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(1995~2003)</a:t>
              </a:r>
            </a:p>
            <a:p>
              <a:pPr marL="143975" indent="-143975">
                <a:spcAft>
                  <a:spcPts val="600"/>
                </a:spcAft>
                <a:buClr>
                  <a:srgbClr val="0070C0"/>
                </a:buClr>
                <a:buFont typeface="Wingdings" pitchFamily="2" charset="2"/>
                <a:buChar char="§"/>
              </a:pPr>
              <a:r>
                <a:rPr lang="en-US" altLang="ko-KR" sz="1400" dirty="0" smtClean="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Total height : </a:t>
              </a:r>
              <a:r>
                <a:rPr lang="ko-KR" altLang="en-US" sz="1400" dirty="0" smtClean="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 </a:t>
              </a:r>
              <a:r>
                <a:rPr lang="en-US" altLang="ko-KR" sz="1400" dirty="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77m </a:t>
              </a:r>
              <a:r>
                <a:rPr lang="en-US" altLang="ko-KR" sz="1400" dirty="0" smtClean="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(Depth : 41m)</a:t>
              </a:r>
              <a:endParaRPr lang="ko-KR" altLang="en-US" sz="1400" dirty="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endParaRPr>
            </a:p>
          </p:txBody>
        </p:sp>
        <p:sp>
          <p:nvSpPr>
            <p:cNvPr id="5" name="대각선 방향의 모서리가 둥근 사각형 4"/>
            <p:cNvSpPr/>
            <p:nvPr/>
          </p:nvSpPr>
          <p:spPr>
            <a:xfrm>
              <a:off x="324572" y="2844527"/>
              <a:ext cx="7961360" cy="2232248"/>
            </a:xfrm>
            <a:prstGeom prst="round2DiagRect">
              <a:avLst>
                <a:gd name="adj1" fmla="val 5755"/>
                <a:gd name="adj2" fmla="val 0"/>
              </a:avLst>
            </a:prstGeom>
            <a:gradFill>
              <a:gsLst>
                <a:gs pos="0">
                  <a:schemeClr val="bg1"/>
                </a:gs>
                <a:gs pos="100000">
                  <a:schemeClr val="bg1">
                    <a:alpha val="0"/>
                  </a:schemeClr>
                </a:gs>
              </a:gsLst>
              <a:lin ang="0" scaled="0"/>
            </a:gradFill>
            <a:ln>
              <a:noFill/>
            </a:ln>
            <a:effectLst>
              <a:outerShdw blurRad="635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ko-KR" altLang="en-US" dirty="0">
                <a:latin typeface="Times New Roman" panose="02020603050405020304" pitchFamily="18" charset="0"/>
                <a:ea typeface="Rix모던고딕 M" pitchFamily="18" charset="-127"/>
                <a:cs typeface="Times New Roman" panose="02020603050405020304" pitchFamily="18" charset="0"/>
              </a:endParaRPr>
            </a:p>
          </p:txBody>
        </p:sp>
        <p:pic>
          <p:nvPicPr>
            <p:cNvPr id="6" name="그림 5" descr="그림4-1.png"/>
            <p:cNvPicPr>
              <a:picLocks noChangeAspect="1"/>
            </p:cNvPicPr>
            <p:nvPr/>
          </p:nvPicPr>
          <p:blipFill>
            <a:blip r:embed="rId3" cstate="print"/>
            <a:stretch>
              <a:fillRect/>
            </a:stretch>
          </p:blipFill>
          <p:spPr>
            <a:xfrm flipH="1" flipV="1">
              <a:off x="234132" y="2894916"/>
              <a:ext cx="5976665" cy="484342"/>
            </a:xfrm>
            <a:prstGeom prst="rect">
              <a:avLst/>
            </a:prstGeom>
          </p:spPr>
        </p:pic>
        <p:sp>
          <p:nvSpPr>
            <p:cNvPr id="7" name="직사각형 6"/>
            <p:cNvSpPr/>
            <p:nvPr/>
          </p:nvSpPr>
          <p:spPr>
            <a:xfrm flipH="1">
              <a:off x="401725" y="2956975"/>
              <a:ext cx="3703574" cy="378838"/>
            </a:xfrm>
            <a:prstGeom prst="rect">
              <a:avLst/>
            </a:prstGeom>
          </p:spPr>
          <p:txBody>
            <a:bodyPr wrap="square" lIns="0" tIns="0" rIns="0" bIns="0" anchor="ctr">
              <a:spAutoFit/>
              <a:scene3d>
                <a:camera prst="orthographicFront"/>
                <a:lightRig rig="threePt" dir="t"/>
              </a:scene3d>
              <a:sp3d>
                <a:bevelT w="0" h="38100"/>
                <a:contourClr>
                  <a:schemeClr val="bg1"/>
                </a:contourClr>
              </a:sp3d>
            </a:bodyPr>
            <a:lstStyle/>
            <a:p>
              <a:pPr marL="107981" indent="-107981" latinLnBrk="0">
                <a:lnSpc>
                  <a:spcPct val="130000"/>
                </a:lnSpc>
                <a:buClr>
                  <a:srgbClr val="0070C0"/>
                </a:buClr>
                <a:buSzPct val="80000"/>
                <a:defRPr/>
              </a:pPr>
              <a:r>
                <a:rPr lang="en-US" altLang="ko-KR" spc="-88" dirty="0" smtClean="0">
                  <a:gradFill>
                    <a:gsLst>
                      <a:gs pos="0">
                        <a:schemeClr val="bg1"/>
                      </a:gs>
                      <a:gs pos="100000">
                        <a:schemeClr val="bg1"/>
                      </a:gs>
                    </a:gsLst>
                    <a:lin ang="5400000" scaled="0"/>
                  </a:gradFill>
                  <a:effectLst>
                    <a:outerShdw blurRad="38100" dist="38100" dir="2700000" algn="tl">
                      <a:srgbClr val="000000">
                        <a:alpha val="43137"/>
                      </a:srgbClr>
                    </a:outerShdw>
                  </a:effectLst>
                  <a:latin typeface="Times New Roman" panose="02020603050405020304" pitchFamily="18" charset="0"/>
                  <a:ea typeface="Rix모던고딕 B" panose="02020603020101020101" pitchFamily="18" charset="-127"/>
                  <a:cs typeface="Times New Roman" panose="02020603050405020304" pitchFamily="18" charset="0"/>
                </a:rPr>
                <a:t>Scale</a:t>
              </a:r>
              <a:endParaRPr lang="ko-KR" altLang="en-US" spc="-88" dirty="0">
                <a:gradFill>
                  <a:gsLst>
                    <a:gs pos="0">
                      <a:schemeClr val="bg1"/>
                    </a:gs>
                    <a:gs pos="100000">
                      <a:schemeClr val="bg1"/>
                    </a:gs>
                  </a:gsLst>
                  <a:lin ang="5400000" scaled="0"/>
                </a:gradFill>
                <a:effectLst>
                  <a:outerShdw blurRad="38100" dist="38100" dir="2700000" algn="tl">
                    <a:srgbClr val="000000">
                      <a:alpha val="43137"/>
                    </a:srgbClr>
                  </a:outerShdw>
                </a:effectLst>
                <a:latin typeface="Times New Roman" panose="02020603050405020304" pitchFamily="18" charset="0"/>
                <a:ea typeface="Rix모던고딕 B" panose="02020603020101020101" pitchFamily="18" charset="-127"/>
                <a:cs typeface="Times New Roman" panose="02020603050405020304" pitchFamily="18" charset="0"/>
              </a:endParaRPr>
            </a:p>
          </p:txBody>
        </p:sp>
        <p:sp>
          <p:nvSpPr>
            <p:cNvPr id="8" name="TextBox 7"/>
            <p:cNvSpPr txBox="1"/>
            <p:nvPr/>
          </p:nvSpPr>
          <p:spPr>
            <a:xfrm>
              <a:off x="522289" y="3470632"/>
              <a:ext cx="5786698" cy="1603223"/>
            </a:xfrm>
            <a:prstGeom prst="rect">
              <a:avLst/>
            </a:prstGeom>
            <a:noFill/>
          </p:spPr>
          <p:txBody>
            <a:bodyPr wrap="none" lIns="0" tIns="0" rIns="0" bIns="0" rtlCol="0">
              <a:spAutoFit/>
            </a:bodyPr>
            <a:lstStyle/>
            <a:p>
              <a:pPr marL="143975" indent="-143975">
                <a:spcAft>
                  <a:spcPts val="600"/>
                </a:spcAft>
                <a:buClr>
                  <a:srgbClr val="0070C0"/>
                </a:buClr>
                <a:buFont typeface="Wingdings" pitchFamily="2" charset="2"/>
                <a:buChar char="§"/>
              </a:pPr>
              <a:r>
                <a:rPr lang="en-US" altLang="ko-KR" sz="1400" dirty="0" smtClean="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Total Area : 1,345</a:t>
              </a:r>
              <a:r>
                <a:rPr lang="ko-KR" altLang="en-US" sz="1400" dirty="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a:t>
              </a:r>
              <a:r>
                <a:rPr lang="en-US" altLang="ko-KR" sz="1400" dirty="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 </a:t>
              </a:r>
              <a:r>
                <a:rPr lang="en-US" altLang="ko-KR" sz="1400" dirty="0" smtClean="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 Total Weight</a:t>
              </a:r>
              <a:r>
                <a:rPr lang="ko-KR" altLang="en-US" sz="1400" dirty="0" smtClean="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 </a:t>
              </a:r>
              <a:r>
                <a:rPr lang="en-US" altLang="ko-KR" sz="1400" dirty="0" smtClean="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3,400</a:t>
              </a:r>
              <a:r>
                <a:rPr lang="ko-KR" altLang="en-US" sz="1400" dirty="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 </a:t>
              </a:r>
              <a:r>
                <a:rPr lang="en-US" altLang="ko-KR" sz="1400" dirty="0" err="1" smtClean="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tonnes</a:t>
              </a:r>
              <a:endParaRPr lang="ko-KR" altLang="en-US" sz="1400" dirty="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endParaRPr>
            </a:p>
            <a:p>
              <a:pPr marL="539750" lvl="1" indent="-176213">
                <a:spcAft>
                  <a:spcPts val="600"/>
                </a:spcAft>
                <a:buClr>
                  <a:srgbClr val="0070C0"/>
                </a:buClr>
                <a:buFont typeface="Wingdings" pitchFamily="2" charset="2"/>
                <a:buChar char="§"/>
              </a:pPr>
              <a:r>
                <a:rPr lang="en-US" altLang="ko-KR" sz="1300" dirty="0" err="1">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Heli</a:t>
              </a: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-Deck (496</a:t>
              </a:r>
              <a:r>
                <a:rPr lang="ko-KR" altLang="en-US"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a:t>
              </a: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p>
            <a:p>
              <a:pPr marL="539750" lvl="1" indent="-176213">
                <a:spcAft>
                  <a:spcPts val="600"/>
                </a:spcAft>
                <a:buClr>
                  <a:srgbClr val="0070C0"/>
                </a:buClr>
                <a:buFont typeface="Wingdings" pitchFamily="2" charset="2"/>
                <a:buChar char="§"/>
              </a:pP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Roof</a:t>
              </a:r>
              <a:r>
                <a:rPr lang="ko-KR" altLang="en-US"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Deck (460㎡) : </a:t>
              </a: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Light house, Met. Tower, Sat. Antenna, Water tank</a:t>
              </a:r>
            </a:p>
            <a:p>
              <a:pPr marL="539750" lvl="1" indent="-176213">
                <a:spcAft>
                  <a:spcPts val="600"/>
                </a:spcAft>
                <a:buClr>
                  <a:srgbClr val="0070C0"/>
                </a:buClr>
                <a:buFont typeface="Wingdings" pitchFamily="2" charset="2"/>
                <a:buChar char="§"/>
              </a:pP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Main </a:t>
              </a: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Deck (430</a:t>
              </a:r>
              <a:r>
                <a:rPr lang="ko-KR" altLang="en-US"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a:t>
              </a: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  </a:t>
              </a: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Wet &amp; Dry Lab, Control Room, Battery Room, </a:t>
              </a:r>
              <a:endPar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endParaRPr>
            </a:p>
            <a:p>
              <a:pPr marL="539750" lvl="1" indent="-176213">
                <a:spcAft>
                  <a:spcPts val="600"/>
                </a:spcAft>
                <a:buClr>
                  <a:srgbClr val="0070C0"/>
                </a:buClr>
                <a:buFont typeface="Wingdings" pitchFamily="2" charset="2"/>
                <a:buChar char="§"/>
              </a:pP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Cellar Deck (317</a:t>
              </a:r>
              <a:r>
                <a:rPr lang="ko-KR" altLang="en-US"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a:t>
              </a: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ko-KR" altLang="en-US"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Diesel generators(2), Fuel Tank, Water purifying </a:t>
              </a:r>
              <a:r>
                <a:rPr lang="en-US" altLang="ko-KR" sz="1300" dirty="0" err="1"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systme</a:t>
              </a:r>
              <a:endPar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endParaRPr>
            </a:p>
            <a:p>
              <a:pPr marL="539750" lvl="1" indent="-176213">
                <a:spcAft>
                  <a:spcPts val="600"/>
                </a:spcAft>
                <a:buClr>
                  <a:srgbClr val="0070C0"/>
                </a:buClr>
                <a:buFont typeface="Wingdings" pitchFamily="2" charset="2"/>
                <a:buChar char="§"/>
              </a:pP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Intermediate</a:t>
              </a:r>
              <a:r>
                <a:rPr lang="ko-KR" altLang="en-US"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Deck (102</a:t>
              </a:r>
              <a:r>
                <a:rPr lang="ko-KR" altLang="en-US"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a:t>
              </a: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 Winch systems for underwater </a:t>
              </a:r>
              <a:r>
                <a:rPr lang="en-US" altLang="ko-KR" sz="1300" dirty="0" err="1"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messurement</a:t>
              </a:r>
              <a:endParaRPr lang="ko-KR" altLang="en-US"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endParaRPr>
            </a:p>
          </p:txBody>
        </p:sp>
        <p:grpSp>
          <p:nvGrpSpPr>
            <p:cNvPr id="9" name="그룹 81"/>
            <p:cNvGrpSpPr/>
            <p:nvPr/>
          </p:nvGrpSpPr>
          <p:grpSpPr>
            <a:xfrm>
              <a:off x="234132" y="5220791"/>
              <a:ext cx="8051800" cy="1944216"/>
              <a:chOff x="774666" y="1814513"/>
              <a:chExt cx="8280400" cy="1766170"/>
            </a:xfrm>
          </p:grpSpPr>
          <p:sp>
            <p:nvSpPr>
              <p:cNvPr id="14" name="대각선 방향의 모서리가 둥근 사각형 13"/>
              <p:cNvSpPr/>
              <p:nvPr/>
            </p:nvSpPr>
            <p:spPr>
              <a:xfrm>
                <a:off x="867674" y="1814513"/>
                <a:ext cx="8187392" cy="1766170"/>
              </a:xfrm>
              <a:prstGeom prst="round2DiagRect">
                <a:avLst>
                  <a:gd name="adj1" fmla="val 5755"/>
                  <a:gd name="adj2" fmla="val 0"/>
                </a:avLst>
              </a:prstGeom>
              <a:gradFill>
                <a:gsLst>
                  <a:gs pos="0">
                    <a:schemeClr val="bg1"/>
                  </a:gs>
                  <a:gs pos="100000">
                    <a:schemeClr val="bg1">
                      <a:alpha val="0"/>
                    </a:schemeClr>
                  </a:gs>
                </a:gsLst>
                <a:lin ang="0" scaled="0"/>
              </a:gradFill>
              <a:ln>
                <a:noFill/>
              </a:ln>
              <a:effectLst>
                <a:outerShdw blurRad="63500" algn="c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Times New Roman" panose="02020603050405020304" pitchFamily="18" charset="0"/>
                  <a:ea typeface="Rix모던고딕 M" pitchFamily="18" charset="-127"/>
                  <a:cs typeface="Times New Roman" panose="02020603050405020304" pitchFamily="18" charset="0"/>
                </a:endParaRPr>
              </a:p>
            </p:txBody>
          </p:sp>
          <p:pic>
            <p:nvPicPr>
              <p:cNvPr id="15" name="그림 14" descr="그림4-1.png"/>
              <p:cNvPicPr>
                <a:picLocks noChangeAspect="1"/>
              </p:cNvPicPr>
              <p:nvPr/>
            </p:nvPicPr>
            <p:blipFill>
              <a:blip r:embed="rId3" cstate="print"/>
              <a:stretch>
                <a:fillRect/>
              </a:stretch>
            </p:blipFill>
            <p:spPr>
              <a:xfrm flipH="1" flipV="1">
                <a:off x="774666" y="1873714"/>
                <a:ext cx="6146348" cy="396290"/>
              </a:xfrm>
              <a:prstGeom prst="rect">
                <a:avLst/>
              </a:prstGeom>
            </p:spPr>
          </p:pic>
          <p:sp>
            <p:nvSpPr>
              <p:cNvPr id="16" name="직사각형 15"/>
              <p:cNvSpPr/>
              <p:nvPr/>
            </p:nvSpPr>
            <p:spPr>
              <a:xfrm flipH="1">
                <a:off x="947016" y="1907401"/>
                <a:ext cx="3808724" cy="344145"/>
              </a:xfrm>
              <a:prstGeom prst="rect">
                <a:avLst/>
              </a:prstGeom>
            </p:spPr>
            <p:txBody>
              <a:bodyPr wrap="square" lIns="0" tIns="0" rIns="0" bIns="0" anchor="ctr">
                <a:spAutoFit/>
                <a:scene3d>
                  <a:camera prst="orthographicFront"/>
                  <a:lightRig rig="threePt" dir="t"/>
                </a:scene3d>
                <a:sp3d>
                  <a:bevelT w="0" h="38100"/>
                  <a:contourClr>
                    <a:schemeClr val="bg1"/>
                  </a:contourClr>
                </a:sp3d>
              </a:bodyPr>
              <a:lstStyle/>
              <a:p>
                <a:pPr marL="107981" indent="-107981" latinLnBrk="0">
                  <a:lnSpc>
                    <a:spcPct val="130000"/>
                  </a:lnSpc>
                  <a:buClr>
                    <a:srgbClr val="0070C0"/>
                  </a:buClr>
                  <a:buSzPct val="80000"/>
                  <a:defRPr/>
                </a:pPr>
                <a:r>
                  <a:rPr lang="en-US" altLang="ko-KR" spc="-88" dirty="0" smtClean="0">
                    <a:gradFill>
                      <a:gsLst>
                        <a:gs pos="0">
                          <a:schemeClr val="bg1"/>
                        </a:gs>
                        <a:gs pos="100000">
                          <a:schemeClr val="bg1"/>
                        </a:gs>
                      </a:gsLst>
                      <a:lin ang="5400000" scaled="0"/>
                    </a:gradFill>
                    <a:effectLst>
                      <a:outerShdw blurRad="38100" dist="38100" dir="2700000" algn="tl">
                        <a:srgbClr val="000000">
                          <a:alpha val="43137"/>
                        </a:srgbClr>
                      </a:outerShdw>
                    </a:effectLst>
                    <a:latin typeface="Times New Roman" panose="02020603050405020304" pitchFamily="18" charset="0"/>
                    <a:ea typeface="Rix모던고딕 B" panose="02020603020101020101" pitchFamily="18" charset="-127"/>
                    <a:cs typeface="Times New Roman" panose="02020603050405020304" pitchFamily="18" charset="0"/>
                  </a:rPr>
                  <a:t>Sensors</a:t>
                </a:r>
                <a:endParaRPr lang="ko-KR" altLang="en-US" spc="-88" dirty="0">
                  <a:gradFill>
                    <a:gsLst>
                      <a:gs pos="0">
                        <a:schemeClr val="bg1"/>
                      </a:gs>
                      <a:gs pos="100000">
                        <a:schemeClr val="bg1"/>
                      </a:gs>
                    </a:gsLst>
                    <a:lin ang="5400000" scaled="0"/>
                  </a:gradFill>
                  <a:effectLst>
                    <a:outerShdw blurRad="38100" dist="38100" dir="2700000" algn="tl">
                      <a:srgbClr val="000000">
                        <a:alpha val="43137"/>
                      </a:srgbClr>
                    </a:outerShdw>
                  </a:effectLst>
                  <a:latin typeface="Times New Roman" panose="02020603050405020304" pitchFamily="18" charset="0"/>
                  <a:ea typeface="Rix모던고딕 B" panose="02020603020101020101" pitchFamily="18" charset="-127"/>
                  <a:cs typeface="Times New Roman" panose="02020603050405020304" pitchFamily="18" charset="0"/>
                </a:endParaRPr>
              </a:p>
            </p:txBody>
          </p:sp>
        </p:grpSp>
        <p:sp>
          <p:nvSpPr>
            <p:cNvPr id="10" name="TextBox 9"/>
            <p:cNvSpPr txBox="1"/>
            <p:nvPr/>
          </p:nvSpPr>
          <p:spPr>
            <a:xfrm>
              <a:off x="522288" y="5769560"/>
              <a:ext cx="3038481" cy="1325742"/>
            </a:xfrm>
            <a:prstGeom prst="rect">
              <a:avLst/>
            </a:prstGeom>
            <a:noFill/>
          </p:spPr>
          <p:txBody>
            <a:bodyPr wrap="none" lIns="0" tIns="0" rIns="0" bIns="0" rtlCol="0">
              <a:spAutoFit/>
            </a:bodyPr>
            <a:lstStyle/>
            <a:p>
              <a:pPr marL="143975" indent="-143975">
                <a:spcAft>
                  <a:spcPts val="600"/>
                </a:spcAft>
                <a:buClr>
                  <a:srgbClr val="0070C0"/>
                </a:buClr>
                <a:buFont typeface="Wingdings" pitchFamily="2" charset="2"/>
                <a:buChar char="§"/>
              </a:pPr>
              <a:r>
                <a:rPr lang="en-US" altLang="ko-KR" sz="1400" dirty="0" smtClean="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rPr>
                <a:t>Total 33 kinds of sensors</a:t>
              </a:r>
              <a:endParaRPr lang="en-US" altLang="ko-KR" sz="1400" dirty="0">
                <a:gradFill>
                  <a:gsLst>
                    <a:gs pos="0">
                      <a:schemeClr val="tx1"/>
                    </a:gs>
                    <a:gs pos="100000">
                      <a:schemeClr val="tx1"/>
                    </a:gs>
                  </a:gsLst>
                  <a:lin ang="0" scaled="0"/>
                </a:gradFill>
                <a:latin typeface="Times New Roman" panose="02020603050405020304" pitchFamily="18" charset="0"/>
                <a:ea typeface="Rix모던고딕 B" panose="02020603020101020101" pitchFamily="18" charset="-127"/>
                <a:cs typeface="Times New Roman" panose="02020603050405020304" pitchFamily="18" charset="0"/>
              </a:endParaRPr>
            </a:p>
            <a:p>
              <a:pPr marL="665410" lvl="1" indent="-143975">
                <a:spcAft>
                  <a:spcPts val="600"/>
                </a:spcAft>
                <a:buClr>
                  <a:srgbClr val="0070C0"/>
                </a:buClr>
                <a:buFont typeface="Wingdings" pitchFamily="2" charset="2"/>
                <a:buChar char="§"/>
              </a:pP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Meteorological</a:t>
              </a:r>
              <a:r>
                <a:rPr lang="ko-KR" altLang="en-US"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11</a:t>
              </a:r>
              <a:r>
                <a:rPr lang="ko-KR" altLang="en-US"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kinds</a:t>
              </a:r>
              <a:endPar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endParaRPr>
            </a:p>
            <a:p>
              <a:pPr marL="665410" lvl="1" indent="-143975">
                <a:spcAft>
                  <a:spcPts val="600"/>
                </a:spcAft>
                <a:buClr>
                  <a:srgbClr val="0070C0"/>
                </a:buClr>
                <a:buFont typeface="Wingdings" pitchFamily="2" charset="2"/>
                <a:buChar char="§"/>
              </a:pP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Oceanic</a:t>
              </a:r>
              <a:r>
                <a:rPr lang="ko-KR" altLang="en-US"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14 kinds</a:t>
              </a:r>
              <a:endPar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endParaRPr>
            </a:p>
            <a:p>
              <a:pPr marL="665410" lvl="1" indent="-143975">
                <a:spcAft>
                  <a:spcPts val="600"/>
                </a:spcAft>
                <a:buClr>
                  <a:srgbClr val="0070C0"/>
                </a:buClr>
                <a:buFont typeface="Wingdings" pitchFamily="2" charset="2"/>
                <a:buChar char="§"/>
              </a:pP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Structural</a:t>
              </a:r>
              <a:r>
                <a:rPr lang="ko-KR" altLang="en-US"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4</a:t>
              </a:r>
              <a:r>
                <a:rPr lang="ko-KR" altLang="en-US"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kinds</a:t>
              </a:r>
              <a:endPar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endParaRPr>
            </a:p>
            <a:p>
              <a:pPr marL="665410" lvl="1" indent="-143975">
                <a:spcAft>
                  <a:spcPts val="600"/>
                </a:spcAft>
                <a:buClr>
                  <a:srgbClr val="0070C0"/>
                </a:buClr>
                <a:buFont typeface="Wingdings" pitchFamily="2" charset="2"/>
                <a:buChar char="§"/>
              </a:pP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Atmospheric environment</a:t>
              </a:r>
              <a:r>
                <a:rPr lang="ko-KR" altLang="en-US"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4</a:t>
              </a:r>
              <a:r>
                <a:rPr lang="ko-KR" altLang="en-US"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 </a:t>
              </a:r>
              <a:r>
                <a:rPr lang="en-US" altLang="ko-KR" sz="1300" dirty="0" smtClean="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rPr>
                <a:t>kinds</a:t>
              </a:r>
              <a:endParaRPr lang="ko-KR" altLang="en-US" sz="1300" dirty="0">
                <a:gradFill>
                  <a:gsLst>
                    <a:gs pos="0">
                      <a:schemeClr val="tx1"/>
                    </a:gs>
                    <a:gs pos="100000">
                      <a:schemeClr val="tx1"/>
                    </a:gs>
                  </a:gsLst>
                  <a:lin ang="5400000" scaled="0"/>
                </a:gradFill>
                <a:latin typeface="Times New Roman" panose="02020603050405020304" pitchFamily="18" charset="0"/>
                <a:ea typeface="Rix모던고딕 M" panose="02020603020101020101" pitchFamily="18" charset="-127"/>
                <a:cs typeface="Times New Roman" panose="02020603050405020304" pitchFamily="18" charset="0"/>
              </a:endParaRPr>
            </a:p>
          </p:txBody>
        </p:sp>
        <p:pic>
          <p:nvPicPr>
            <p:cNvPr id="12" name="그림 11" descr="그림4-1.png"/>
            <p:cNvPicPr>
              <a:picLocks noChangeAspect="1"/>
            </p:cNvPicPr>
            <p:nvPr/>
          </p:nvPicPr>
          <p:blipFill>
            <a:blip r:embed="rId3" cstate="print"/>
            <a:stretch>
              <a:fillRect/>
            </a:stretch>
          </p:blipFill>
          <p:spPr>
            <a:xfrm flipH="1" flipV="1">
              <a:off x="234132" y="1548729"/>
              <a:ext cx="5976665" cy="484342"/>
            </a:xfrm>
            <a:prstGeom prst="rect">
              <a:avLst/>
            </a:prstGeom>
          </p:spPr>
        </p:pic>
        <p:sp>
          <p:nvSpPr>
            <p:cNvPr id="13" name="직사각형 12"/>
            <p:cNvSpPr/>
            <p:nvPr/>
          </p:nvSpPr>
          <p:spPr>
            <a:xfrm flipH="1">
              <a:off x="401725" y="1589785"/>
              <a:ext cx="3703574" cy="420846"/>
            </a:xfrm>
            <a:prstGeom prst="rect">
              <a:avLst/>
            </a:prstGeom>
          </p:spPr>
          <p:txBody>
            <a:bodyPr wrap="square" lIns="0" tIns="0" rIns="0" bIns="0" anchor="ctr">
              <a:spAutoFit/>
              <a:scene3d>
                <a:camera prst="orthographicFront"/>
                <a:lightRig rig="threePt" dir="t"/>
              </a:scene3d>
              <a:sp3d>
                <a:bevelT w="0" h="38100"/>
                <a:contourClr>
                  <a:schemeClr val="bg1"/>
                </a:contourClr>
              </a:sp3d>
            </a:bodyPr>
            <a:lstStyle/>
            <a:p>
              <a:pPr marL="107981" indent="-107981" latinLnBrk="0">
                <a:lnSpc>
                  <a:spcPct val="130000"/>
                </a:lnSpc>
                <a:buClr>
                  <a:srgbClr val="0070C0"/>
                </a:buClr>
                <a:buSzPct val="80000"/>
                <a:defRPr/>
              </a:pPr>
              <a:r>
                <a:rPr lang="en-US" altLang="ko-KR" spc="-88" dirty="0" smtClean="0">
                  <a:gradFill>
                    <a:gsLst>
                      <a:gs pos="0">
                        <a:schemeClr val="bg1"/>
                      </a:gs>
                      <a:gs pos="100000">
                        <a:schemeClr val="bg1"/>
                      </a:gs>
                    </a:gsLst>
                    <a:lin ang="5400000" scaled="0"/>
                  </a:gradFill>
                  <a:effectLst>
                    <a:outerShdw blurRad="38100" dist="38100" dir="2700000" algn="tl">
                      <a:srgbClr val="000000">
                        <a:alpha val="43137"/>
                      </a:srgbClr>
                    </a:outerShdw>
                  </a:effectLst>
                  <a:latin typeface="Times New Roman" panose="02020603050405020304" pitchFamily="18" charset="0"/>
                  <a:ea typeface="Rix모던고딕 B" panose="02020603020101020101" pitchFamily="18" charset="-127"/>
                  <a:cs typeface="Times New Roman" panose="02020603050405020304" pitchFamily="18" charset="0"/>
                </a:rPr>
                <a:t>General </a:t>
              </a:r>
              <a:endParaRPr lang="ko-KR" altLang="en-US" spc="-88" dirty="0">
                <a:gradFill>
                  <a:gsLst>
                    <a:gs pos="0">
                      <a:schemeClr val="bg1"/>
                    </a:gs>
                    <a:gs pos="100000">
                      <a:schemeClr val="bg1"/>
                    </a:gs>
                  </a:gsLst>
                  <a:lin ang="5400000" scaled="0"/>
                </a:gradFill>
                <a:effectLst>
                  <a:outerShdw blurRad="38100" dist="38100" dir="2700000" algn="tl">
                    <a:srgbClr val="000000">
                      <a:alpha val="43137"/>
                    </a:srgbClr>
                  </a:outerShdw>
                </a:effectLst>
                <a:latin typeface="Times New Roman" panose="02020603050405020304" pitchFamily="18" charset="0"/>
                <a:ea typeface="Rix모던고딕 B" panose="02020603020101020101" pitchFamily="18" charset="-127"/>
                <a:cs typeface="Times New Roman" panose="02020603050405020304" pitchFamily="18" charset="0"/>
              </a:endParaRPr>
            </a:p>
          </p:txBody>
        </p:sp>
      </p:grpSp>
      <p:sp>
        <p:nvSpPr>
          <p:cNvPr id="17"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Overview</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Tree>
    <p:extLst>
      <p:ext uri="{BB962C8B-B14F-4D97-AF65-F5344CB8AC3E}">
        <p14:creationId xmlns="" xmlns:p14="http://schemas.microsoft.com/office/powerpoint/2010/main" val="41043145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직사각형 27"/>
          <p:cNvSpPr/>
          <p:nvPr/>
        </p:nvSpPr>
        <p:spPr>
          <a:xfrm>
            <a:off x="6210796" y="714236"/>
            <a:ext cx="2798122" cy="31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txBox="1">
            <a:spLocks/>
          </p:cNvSpPr>
          <p:nvPr/>
        </p:nvSpPr>
        <p:spPr>
          <a:xfrm>
            <a:off x="429682" y="324247"/>
            <a:ext cx="10263718"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Observation : Typhoon </a:t>
            </a:r>
            <a:r>
              <a:rPr lang="en-US" altLang="ko-KR" sz="3200" b="1" dirty="0" err="1" smtClean="0">
                <a:effectLst/>
                <a:latin typeface="Times New Roman" panose="02020603050405020304" pitchFamily="18" charset="0"/>
                <a:ea typeface="나눔고딕 ExtraBold" pitchFamily="50" charset="-127"/>
                <a:cs typeface="Times New Roman" panose="02020603050405020304" pitchFamily="18" charset="0"/>
              </a:rPr>
              <a:t>Bolaven</a:t>
            </a:r>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(1215) &amp; </a:t>
            </a:r>
            <a:r>
              <a:rPr lang="en-US" altLang="ko-KR" sz="3200" b="1" dirty="0" err="1" smtClean="0">
                <a:effectLst/>
                <a:latin typeface="Times New Roman" panose="02020603050405020304" pitchFamily="18" charset="0"/>
                <a:ea typeface="나눔고딕 ExtraBold" pitchFamily="50" charset="-127"/>
                <a:cs typeface="Times New Roman" panose="02020603050405020304" pitchFamily="18" charset="0"/>
              </a:rPr>
              <a:t>Tembin</a:t>
            </a:r>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(1214)</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pic>
        <p:nvPicPr>
          <p:cNvPr id="20" name="Picture 3" descr="D:\[Data]\Typoon\20120830_BOLAVEN(1215)&amp;TEMBIN(1214)\2_Fig\Ieodo\[Air Pressure] Ieodo observation data.png"/>
          <p:cNvPicPr>
            <a:picLocks noChangeAspect="1" noChangeArrowheads="1"/>
          </p:cNvPicPr>
          <p:nvPr/>
        </p:nvPicPr>
        <p:blipFill rotWithShape="1">
          <a:blip r:embed="rId3" cstate="print"/>
          <a:srcRect t="4952"/>
          <a:stretch/>
        </p:blipFill>
        <p:spPr bwMode="auto">
          <a:xfrm>
            <a:off x="4626620" y="988801"/>
            <a:ext cx="5520000" cy="1712869"/>
          </a:xfrm>
          <a:prstGeom prst="rect">
            <a:avLst/>
          </a:prstGeom>
          <a:noFill/>
        </p:spPr>
      </p:pic>
      <p:sp>
        <p:nvSpPr>
          <p:cNvPr id="21" name="직사각형 20"/>
          <p:cNvSpPr/>
          <p:nvPr/>
        </p:nvSpPr>
        <p:spPr>
          <a:xfrm>
            <a:off x="6210796" y="714236"/>
            <a:ext cx="2798122" cy="31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p:cNvSpPr/>
          <p:nvPr/>
        </p:nvSpPr>
        <p:spPr>
          <a:xfrm>
            <a:off x="5778748" y="870601"/>
            <a:ext cx="2592288" cy="389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nSpc>
                <a:spcPts val="1000"/>
              </a:lnSpc>
            </a:pPr>
            <a:r>
              <a:rPr lang="en-US" altLang="ko-KR" sz="1200" b="1" dirty="0" smtClean="0">
                <a:solidFill>
                  <a:schemeClr val="tx1"/>
                </a:solidFill>
              </a:rPr>
              <a:t>Max. wind speed : </a:t>
            </a:r>
            <a:r>
              <a:rPr lang="en-US" altLang="ko-KR" sz="1200" b="1" dirty="0" smtClean="0">
                <a:solidFill>
                  <a:srgbClr val="C00000"/>
                </a:solidFill>
              </a:rPr>
              <a:t>45.3 m/s</a:t>
            </a:r>
          </a:p>
        </p:txBody>
      </p:sp>
      <p:sp>
        <p:nvSpPr>
          <p:cNvPr id="23" name="직사각형 22"/>
          <p:cNvSpPr/>
          <p:nvPr/>
        </p:nvSpPr>
        <p:spPr>
          <a:xfrm>
            <a:off x="7963429" y="1626483"/>
            <a:ext cx="1271703" cy="23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nSpc>
                <a:spcPts val="1000"/>
              </a:lnSpc>
            </a:pPr>
            <a:r>
              <a:rPr lang="en-US" altLang="ko-KR" sz="1100" b="1" dirty="0" smtClean="0">
                <a:solidFill>
                  <a:srgbClr val="C00000"/>
                </a:solidFill>
              </a:rPr>
              <a:t>979.5 </a:t>
            </a:r>
            <a:r>
              <a:rPr lang="en-US" altLang="ko-KR" sz="1100" b="1" dirty="0" err="1" smtClean="0">
                <a:solidFill>
                  <a:srgbClr val="C00000"/>
                </a:solidFill>
              </a:rPr>
              <a:t>hPa</a:t>
            </a:r>
            <a:endParaRPr lang="en-US" altLang="ko-KR" sz="1100" b="1" dirty="0" smtClean="0">
              <a:solidFill>
                <a:srgbClr val="C00000"/>
              </a:solidFill>
            </a:endParaRPr>
          </a:p>
        </p:txBody>
      </p:sp>
      <p:sp>
        <p:nvSpPr>
          <p:cNvPr id="24" name="TextBox 155"/>
          <p:cNvSpPr txBox="1"/>
          <p:nvPr/>
        </p:nvSpPr>
        <p:spPr>
          <a:xfrm>
            <a:off x="4050556" y="1548383"/>
            <a:ext cx="1152128" cy="461665"/>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200" b="1" i="0" u="none" strike="noStrike" kern="1200" cap="none" spc="0" normalizeH="0" baseline="0" noProof="0" dirty="0" smtClean="0">
                <a:ln>
                  <a:noFill/>
                </a:ln>
                <a:solidFill>
                  <a:prstClr val="black"/>
                </a:solidFill>
                <a:effectLst/>
                <a:uLnTx/>
                <a:uFillTx/>
                <a:latin typeface="Arial" charset="0"/>
                <a:ea typeface="맑은 고딕"/>
                <a:cs typeface="+mn-cs"/>
              </a:rPr>
              <a:t>Wind</a:t>
            </a:r>
            <a:r>
              <a:rPr kumimoji="0" lang="en-US" altLang="ko-KR" sz="1200" b="1" i="0" u="none" strike="noStrike" kern="1200" cap="none" spc="0" normalizeH="0" noProof="0" dirty="0" smtClean="0">
                <a:ln>
                  <a:noFill/>
                </a:ln>
                <a:solidFill>
                  <a:prstClr val="black"/>
                </a:solidFill>
                <a:effectLst/>
                <a:uLnTx/>
                <a:uFillTx/>
                <a:latin typeface="Arial" charset="0"/>
                <a:ea typeface="맑은 고딕"/>
                <a:cs typeface="+mn-cs"/>
              </a:rPr>
              <a:t> &amp; pressure</a:t>
            </a:r>
            <a:endParaRPr lang="en-US" altLang="ko-KR" sz="1200" b="1" i="1" dirty="0" smtClean="0">
              <a:solidFill>
                <a:prstClr val="black"/>
              </a:solidFill>
              <a:ea typeface="맑은 고딕"/>
            </a:endParaRPr>
          </a:p>
        </p:txBody>
      </p:sp>
      <p:sp>
        <p:nvSpPr>
          <p:cNvPr id="27" name="아래쪽 화살표 26"/>
          <p:cNvSpPr/>
          <p:nvPr/>
        </p:nvSpPr>
        <p:spPr>
          <a:xfrm rot="3675851">
            <a:off x="6513456" y="6220023"/>
            <a:ext cx="222078" cy="302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3"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11313" y="4572719"/>
            <a:ext cx="2592288" cy="28913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608372" y="1112206"/>
            <a:ext cx="2638129" cy="29425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5"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22529" y="4202879"/>
            <a:ext cx="2232248" cy="28647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12195" y="970200"/>
            <a:ext cx="2019327" cy="25915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7" name="Picture 6"/>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009595" y="2526015"/>
            <a:ext cx="4675425" cy="17221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8" name="Picture 2" descr="D:\[Data]\Typoon\20120830_BOLAVEN(1215)&amp;TEMBIN(1214)\2_Fig\Ieodo\[Air temperature] Ieodo observation data.png"/>
          <p:cNvPicPr>
            <a:picLocks noChangeAspect="1" noChangeArrowheads="1"/>
          </p:cNvPicPr>
          <p:nvPr/>
        </p:nvPicPr>
        <p:blipFill>
          <a:blip r:embed="rId9" cstate="print"/>
          <a:srcRect/>
          <a:stretch>
            <a:fillRect/>
          </a:stretch>
        </p:blipFill>
        <p:spPr bwMode="auto">
          <a:xfrm>
            <a:off x="4621855" y="4157159"/>
            <a:ext cx="5520000" cy="1688151"/>
          </a:xfrm>
          <a:prstGeom prst="rect">
            <a:avLst/>
          </a:prstGeom>
          <a:noFill/>
        </p:spPr>
      </p:pic>
      <p:pic>
        <p:nvPicPr>
          <p:cNvPr id="49" name="Picture 2" descr="D:\[Data]\Typoon\20120830_BOLAVEN(1215)&amp;TEMBIN(1214)\2_Fig\Ieodo\[Water Temperature] Ieodo observation data.png"/>
          <p:cNvPicPr>
            <a:picLocks noChangeAspect="1" noChangeArrowheads="1"/>
          </p:cNvPicPr>
          <p:nvPr/>
        </p:nvPicPr>
        <p:blipFill rotWithShape="1">
          <a:blip r:embed="rId10" cstate="print"/>
          <a:srcRect t="6146"/>
          <a:stretch/>
        </p:blipFill>
        <p:spPr bwMode="auto">
          <a:xfrm>
            <a:off x="4626620" y="5679127"/>
            <a:ext cx="5520000" cy="1877389"/>
          </a:xfrm>
          <a:prstGeom prst="rect">
            <a:avLst/>
          </a:prstGeom>
          <a:noFill/>
        </p:spPr>
      </p:pic>
      <p:sp>
        <p:nvSpPr>
          <p:cNvPr id="50" name="직사각형 49"/>
          <p:cNvSpPr/>
          <p:nvPr/>
        </p:nvSpPr>
        <p:spPr>
          <a:xfrm>
            <a:off x="6110151" y="2232230"/>
            <a:ext cx="1271703" cy="23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nSpc>
                <a:spcPts val="1000"/>
              </a:lnSpc>
            </a:pPr>
            <a:r>
              <a:rPr lang="en-US" altLang="ko-KR" sz="1100" b="1" dirty="0" smtClean="0">
                <a:solidFill>
                  <a:srgbClr val="C00000"/>
                </a:solidFill>
              </a:rPr>
              <a:t>944.3 </a:t>
            </a:r>
            <a:r>
              <a:rPr lang="en-US" altLang="ko-KR" sz="1100" b="1" dirty="0" err="1" smtClean="0">
                <a:solidFill>
                  <a:srgbClr val="C00000"/>
                </a:solidFill>
              </a:rPr>
              <a:t>hPa</a:t>
            </a:r>
            <a:endParaRPr lang="en-US" altLang="ko-KR" sz="1100" b="1" dirty="0" smtClean="0">
              <a:solidFill>
                <a:srgbClr val="C00000"/>
              </a:solidFill>
            </a:endParaRPr>
          </a:p>
        </p:txBody>
      </p:sp>
      <p:sp>
        <p:nvSpPr>
          <p:cNvPr id="51" name="TextBox 155"/>
          <p:cNvSpPr txBox="1"/>
          <p:nvPr/>
        </p:nvSpPr>
        <p:spPr>
          <a:xfrm>
            <a:off x="4050556" y="3053467"/>
            <a:ext cx="1152128" cy="276999"/>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200" b="1" i="0" u="none" strike="noStrike" kern="1200" cap="none" spc="0" normalizeH="0" baseline="0" noProof="0" dirty="0" smtClean="0">
                <a:ln>
                  <a:noFill/>
                </a:ln>
                <a:solidFill>
                  <a:prstClr val="black"/>
                </a:solidFill>
                <a:effectLst/>
                <a:uLnTx/>
                <a:uFillTx/>
                <a:latin typeface="Arial" charset="0"/>
                <a:ea typeface="맑은 고딕"/>
                <a:cs typeface="+mn-cs"/>
              </a:rPr>
              <a:t>Wave </a:t>
            </a:r>
            <a:endParaRPr kumimoji="0" lang="en-US" altLang="ko-KR" sz="1200" b="1" i="1" u="none" strike="noStrike" kern="1200" cap="none" spc="0" normalizeH="0" baseline="0" noProof="0" dirty="0" smtClean="0">
              <a:ln>
                <a:noFill/>
              </a:ln>
              <a:solidFill>
                <a:prstClr val="black"/>
              </a:solidFill>
              <a:effectLst/>
              <a:uLnTx/>
              <a:uFillTx/>
              <a:ea typeface="맑은 고딕"/>
            </a:endParaRPr>
          </a:p>
        </p:txBody>
      </p:sp>
      <p:sp>
        <p:nvSpPr>
          <p:cNvPr id="52" name="직사각형 51"/>
          <p:cNvSpPr/>
          <p:nvPr/>
        </p:nvSpPr>
        <p:spPr>
          <a:xfrm>
            <a:off x="5988643" y="2583470"/>
            <a:ext cx="1271703" cy="23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nSpc>
                <a:spcPts val="1000"/>
              </a:lnSpc>
            </a:pPr>
            <a:r>
              <a:rPr lang="en-US" altLang="ko-KR" sz="1100" b="1" dirty="0" smtClean="0">
                <a:solidFill>
                  <a:schemeClr val="tx1"/>
                </a:solidFill>
              </a:rPr>
              <a:t>Max. : </a:t>
            </a:r>
            <a:r>
              <a:rPr lang="en-US" altLang="ko-KR" sz="1100" b="1" dirty="0" smtClean="0">
                <a:solidFill>
                  <a:srgbClr val="C00000"/>
                </a:solidFill>
              </a:rPr>
              <a:t>17.3 m</a:t>
            </a:r>
          </a:p>
        </p:txBody>
      </p:sp>
      <p:sp>
        <p:nvSpPr>
          <p:cNvPr id="25" name="TextBox 155"/>
          <p:cNvSpPr txBox="1"/>
          <p:nvPr/>
        </p:nvSpPr>
        <p:spPr>
          <a:xfrm>
            <a:off x="4050556" y="4908454"/>
            <a:ext cx="1152128" cy="461665"/>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200" b="1" i="0" u="none" strike="noStrike" kern="1200" cap="none" spc="0" normalizeH="0" baseline="0" noProof="0" dirty="0" smtClean="0">
                <a:ln>
                  <a:noFill/>
                </a:ln>
                <a:solidFill>
                  <a:prstClr val="black"/>
                </a:solidFill>
                <a:effectLst/>
                <a:uLnTx/>
                <a:uFillTx/>
                <a:latin typeface="Arial" charset="0"/>
                <a:ea typeface="맑은 고딕"/>
                <a:cs typeface="+mn-cs"/>
              </a:rPr>
              <a:t>Air</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ko-KR" sz="1200" b="1" dirty="0" smtClean="0">
                <a:solidFill>
                  <a:prstClr val="black"/>
                </a:solidFill>
                <a:ea typeface="맑은 고딕"/>
              </a:rPr>
              <a:t>Temp.</a:t>
            </a:r>
            <a:endParaRPr kumimoji="0" lang="en-US" altLang="ko-KR" sz="1200" b="1" i="1" u="none" strike="noStrike" kern="1200" cap="none" spc="0" normalizeH="0" baseline="0" noProof="0" dirty="0" smtClean="0">
              <a:ln>
                <a:noFill/>
              </a:ln>
              <a:solidFill>
                <a:prstClr val="black"/>
              </a:solidFill>
              <a:effectLst/>
              <a:uLnTx/>
              <a:uFillTx/>
              <a:ea typeface="맑은 고딕"/>
            </a:endParaRPr>
          </a:p>
        </p:txBody>
      </p:sp>
      <p:sp>
        <p:nvSpPr>
          <p:cNvPr id="26" name="TextBox 155"/>
          <p:cNvSpPr txBox="1"/>
          <p:nvPr/>
        </p:nvSpPr>
        <p:spPr>
          <a:xfrm>
            <a:off x="4050556" y="6300911"/>
            <a:ext cx="1152128" cy="461665"/>
          </a:xfrm>
          <a:prstGeom prst="rect">
            <a:avLst/>
          </a:prstGeom>
          <a:noFill/>
        </p:spPr>
        <p:txBody>
          <a:bodyPr wrap="square" rtlCol="0">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2160270" algn="ctr" rtl="0" fontAlgn="base">
              <a:spcBef>
                <a:spcPct val="0"/>
              </a:spcBef>
              <a:spcAft>
                <a:spcPct val="0"/>
              </a:spcAft>
              <a:defRPr kern="1200">
                <a:solidFill>
                  <a:schemeClr val="tx1"/>
                </a:solidFill>
                <a:latin typeface="Arial" charset="0"/>
                <a:ea typeface="+mn-ea"/>
                <a:cs typeface="+mn-cs"/>
              </a:defRPr>
            </a:lvl2pPr>
            <a:lvl3pPr marL="4320540" algn="ctr" rtl="0" fontAlgn="base">
              <a:spcBef>
                <a:spcPct val="0"/>
              </a:spcBef>
              <a:spcAft>
                <a:spcPct val="0"/>
              </a:spcAft>
              <a:defRPr kern="1200">
                <a:solidFill>
                  <a:schemeClr val="tx1"/>
                </a:solidFill>
                <a:latin typeface="Arial" charset="0"/>
                <a:ea typeface="+mn-ea"/>
                <a:cs typeface="+mn-cs"/>
              </a:defRPr>
            </a:lvl3pPr>
            <a:lvl4pPr marL="6480810" algn="ctr" rtl="0" fontAlgn="base">
              <a:spcBef>
                <a:spcPct val="0"/>
              </a:spcBef>
              <a:spcAft>
                <a:spcPct val="0"/>
              </a:spcAft>
              <a:defRPr kern="1200">
                <a:solidFill>
                  <a:schemeClr val="tx1"/>
                </a:solidFill>
                <a:latin typeface="Arial" charset="0"/>
                <a:ea typeface="+mn-ea"/>
                <a:cs typeface="+mn-cs"/>
              </a:defRPr>
            </a:lvl4pPr>
            <a:lvl5pPr marL="8641080" algn="ctr" rtl="0" fontAlgn="base">
              <a:spcBef>
                <a:spcPct val="0"/>
              </a:spcBef>
              <a:spcAft>
                <a:spcPct val="0"/>
              </a:spcAft>
              <a:defRPr kern="1200">
                <a:solidFill>
                  <a:schemeClr val="tx1"/>
                </a:solidFill>
                <a:latin typeface="Arial" charset="0"/>
                <a:ea typeface="+mn-ea"/>
                <a:cs typeface="+mn-cs"/>
              </a:defRPr>
            </a:lvl5pPr>
            <a:lvl6pPr marL="10801350" algn="l" defTabSz="4320540" rtl="0" eaLnBrk="1" latinLnBrk="1" hangingPunct="1">
              <a:defRPr kern="1200">
                <a:solidFill>
                  <a:schemeClr val="tx1"/>
                </a:solidFill>
                <a:latin typeface="Arial" charset="0"/>
                <a:ea typeface="+mn-ea"/>
                <a:cs typeface="+mn-cs"/>
              </a:defRPr>
            </a:lvl6pPr>
            <a:lvl7pPr marL="12961620" algn="l" defTabSz="4320540" rtl="0" eaLnBrk="1" latinLnBrk="1" hangingPunct="1">
              <a:defRPr kern="1200">
                <a:solidFill>
                  <a:schemeClr val="tx1"/>
                </a:solidFill>
                <a:latin typeface="Arial" charset="0"/>
                <a:ea typeface="+mn-ea"/>
                <a:cs typeface="+mn-cs"/>
              </a:defRPr>
            </a:lvl7pPr>
            <a:lvl8pPr marL="15121890" algn="l" defTabSz="4320540" rtl="0" eaLnBrk="1" latinLnBrk="1" hangingPunct="1">
              <a:defRPr kern="1200">
                <a:solidFill>
                  <a:schemeClr val="tx1"/>
                </a:solidFill>
                <a:latin typeface="Arial" charset="0"/>
                <a:ea typeface="+mn-ea"/>
                <a:cs typeface="+mn-cs"/>
              </a:defRPr>
            </a:lvl8pPr>
            <a:lvl9pPr marL="17282160" algn="l" defTabSz="4320540" rtl="0" eaLnBrk="1" latinLnBrk="1"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200" b="1" i="0" u="none" strike="noStrike" kern="1200" cap="none" spc="0" normalizeH="0" baseline="0" noProof="0" dirty="0" smtClean="0">
                <a:ln>
                  <a:noFill/>
                </a:ln>
                <a:solidFill>
                  <a:prstClr val="black"/>
                </a:solidFill>
                <a:effectLst/>
                <a:uLnTx/>
                <a:uFillTx/>
                <a:latin typeface="Arial" charset="0"/>
                <a:ea typeface="맑은 고딕"/>
                <a:cs typeface="+mn-cs"/>
              </a:rPr>
              <a:t>Sea</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ko-KR" sz="1200" b="1" dirty="0" smtClean="0">
                <a:solidFill>
                  <a:prstClr val="black"/>
                </a:solidFill>
                <a:ea typeface="맑은 고딕"/>
              </a:rPr>
              <a:t>Temp.</a:t>
            </a:r>
            <a:endParaRPr kumimoji="0" lang="en-US" altLang="ko-KR" sz="1200" b="1" i="1" u="none" strike="noStrike" kern="1200" cap="none" spc="0" normalizeH="0" baseline="0" noProof="0" dirty="0" smtClean="0">
              <a:ln>
                <a:noFill/>
              </a:ln>
              <a:solidFill>
                <a:prstClr val="black"/>
              </a:solidFill>
              <a:effectLst/>
              <a:uLnTx/>
              <a:uFillTx/>
              <a:ea typeface="맑은 고딕"/>
            </a:endParaRPr>
          </a:p>
        </p:txBody>
      </p:sp>
      <p:sp>
        <p:nvSpPr>
          <p:cNvPr id="53" name="아래쪽 화살표 52"/>
          <p:cNvSpPr/>
          <p:nvPr/>
        </p:nvSpPr>
        <p:spPr>
          <a:xfrm rot="3675851">
            <a:off x="6513455" y="6149492"/>
            <a:ext cx="222078" cy="302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 xmlns:p14="http://schemas.microsoft.com/office/powerpoint/2010/main" val="5926217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그룹 11"/>
          <p:cNvGrpSpPr/>
          <p:nvPr/>
        </p:nvGrpSpPr>
        <p:grpSpPr>
          <a:xfrm>
            <a:off x="200739" y="980727"/>
            <a:ext cx="10240421" cy="6184279"/>
            <a:chOff x="159195" y="980728"/>
            <a:chExt cx="8157221" cy="5544616"/>
          </a:xfrm>
        </p:grpSpPr>
        <p:pic>
          <p:nvPicPr>
            <p:cNvPr id="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9195" y="1853490"/>
              <a:ext cx="2972645" cy="3380656"/>
            </a:xfrm>
            <a:prstGeom prst="rect">
              <a:avLst/>
            </a:prstGeom>
            <a:noFill/>
            <a:ln w="9525">
              <a:noFill/>
              <a:miter lim="800000"/>
              <a:headEnd/>
              <a:tailEnd/>
            </a:ln>
            <a:extLst>
              <a:ext uri="{909E8E84-426E-40DD-AFC4-6F175D3DCCD1}">
                <a14:hiddenFill xmlns="" xmlns:a14="http://schemas.microsoft.com/office/drawing/2010/main">
                  <a:solidFill>
                    <a:schemeClr val="accent1"/>
                  </a:solidFill>
                </a14:hiddenFill>
              </a:ext>
            </a:extLst>
          </p:spPr>
        </p:pic>
        <p:pic>
          <p:nvPicPr>
            <p:cNvPr id="5" name="Picture 2" descr="D:\2014_yyoon\TY_2014\nakri\figu\press_wave_nakri.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7169" r="8815"/>
            <a:stretch/>
          </p:blipFill>
          <p:spPr bwMode="auto">
            <a:xfrm>
              <a:off x="3578251" y="980728"/>
              <a:ext cx="4738165" cy="2893233"/>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D:\2014_yyoon\TY_2014\nakri\figu\wind_seatemp.pn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8750" r="8990"/>
            <a:stretch/>
          </p:blipFill>
          <p:spPr bwMode="auto">
            <a:xfrm>
              <a:off x="3671064" y="3767243"/>
              <a:ext cx="4645352" cy="275810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1" name="제목 1"/>
          <p:cNvSpPr txBox="1">
            <a:spLocks/>
          </p:cNvSpPr>
          <p:nvPr/>
        </p:nvSpPr>
        <p:spPr>
          <a:xfrm>
            <a:off x="429682" y="324247"/>
            <a:ext cx="10263718"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Observation : </a:t>
            </a:r>
            <a:r>
              <a:rPr lang="en-US" altLang="ko-KR" sz="3200" b="1" dirty="0">
                <a:latin typeface="Times New Roman" panose="02020603050405020304" pitchFamily="18" charset="0"/>
                <a:ea typeface="나눔고딕 ExtraBold" pitchFamily="50" charset="-127"/>
                <a:cs typeface="Times New Roman" panose="02020603050405020304" pitchFamily="18" charset="0"/>
              </a:rPr>
              <a:t>Typhoon </a:t>
            </a:r>
            <a:r>
              <a:rPr lang="en-US" altLang="ko-KR" sz="3200" b="1" dirty="0" smtClean="0">
                <a:latin typeface="Times New Roman" panose="02020603050405020304" pitchFamily="18" charset="0"/>
                <a:ea typeface="나눔고딕 ExtraBold" pitchFamily="50" charset="-127"/>
                <a:cs typeface="Times New Roman" panose="02020603050405020304" pitchFamily="18" charset="0"/>
              </a:rPr>
              <a:t>Neoguri </a:t>
            </a:r>
            <a:r>
              <a:rPr lang="en-US" altLang="ko-KR" sz="3200" b="1" dirty="0">
                <a:latin typeface="Times New Roman" panose="02020603050405020304" pitchFamily="18" charset="0"/>
                <a:ea typeface="나눔고딕 ExtraBold" pitchFamily="50" charset="-127"/>
                <a:cs typeface="Times New Roman" panose="02020603050405020304" pitchFamily="18" charset="0"/>
              </a:rPr>
              <a:t>(</a:t>
            </a:r>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1408)</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13" name="직사각형 12"/>
          <p:cNvSpPr/>
          <p:nvPr/>
        </p:nvSpPr>
        <p:spPr>
          <a:xfrm>
            <a:off x="8227020" y="1986036"/>
            <a:ext cx="2592288" cy="389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nSpc>
                <a:spcPts val="1000"/>
              </a:lnSpc>
            </a:pPr>
            <a:r>
              <a:rPr lang="en-US" altLang="ko-KR" sz="1200" b="1" dirty="0" smtClean="0">
                <a:solidFill>
                  <a:schemeClr val="tx1"/>
                </a:solidFill>
              </a:rPr>
              <a:t>980 </a:t>
            </a:r>
            <a:r>
              <a:rPr lang="en-US" altLang="ko-KR" sz="1200" b="1" dirty="0" err="1" smtClean="0">
                <a:solidFill>
                  <a:schemeClr val="tx1"/>
                </a:solidFill>
              </a:rPr>
              <a:t>hPa</a:t>
            </a:r>
            <a:endParaRPr lang="en-US" altLang="ko-KR" sz="1200" b="1" dirty="0" smtClean="0">
              <a:solidFill>
                <a:srgbClr val="C00000"/>
              </a:solidFill>
            </a:endParaRPr>
          </a:p>
        </p:txBody>
      </p:sp>
      <p:sp>
        <p:nvSpPr>
          <p:cNvPr id="14" name="직사각형 13"/>
          <p:cNvSpPr/>
          <p:nvPr/>
        </p:nvSpPr>
        <p:spPr>
          <a:xfrm>
            <a:off x="7992888" y="4254977"/>
            <a:ext cx="2592288" cy="389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nSpc>
                <a:spcPts val="1000"/>
              </a:lnSpc>
            </a:pPr>
            <a:r>
              <a:rPr lang="en-US" altLang="ko-KR" sz="1200" b="1" dirty="0" smtClean="0">
                <a:solidFill>
                  <a:schemeClr val="tx1"/>
                </a:solidFill>
              </a:rPr>
              <a:t>29 m/s</a:t>
            </a:r>
            <a:endParaRPr lang="en-US" altLang="ko-KR" sz="1200" b="1" dirty="0" smtClean="0">
              <a:solidFill>
                <a:srgbClr val="C00000"/>
              </a:solidFill>
            </a:endParaRPr>
          </a:p>
        </p:txBody>
      </p:sp>
      <p:cxnSp>
        <p:nvCxnSpPr>
          <p:cNvPr id="16" name="직선 화살표 연결선 15"/>
          <p:cNvCxnSpPr/>
          <p:nvPr/>
        </p:nvCxnSpPr>
        <p:spPr>
          <a:xfrm>
            <a:off x="6336704" y="6084887"/>
            <a:ext cx="2232248" cy="5760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직사각형 16"/>
          <p:cNvSpPr/>
          <p:nvPr/>
        </p:nvSpPr>
        <p:spPr>
          <a:xfrm rot="858166">
            <a:off x="6229172" y="6378357"/>
            <a:ext cx="2592288" cy="389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lnSpc>
                <a:spcPts val="1000"/>
              </a:lnSpc>
            </a:pPr>
            <a:r>
              <a:rPr lang="en-US" altLang="ko-KR" sz="1200" b="1" dirty="0" smtClean="0">
                <a:solidFill>
                  <a:schemeClr val="tx1"/>
                </a:solidFill>
              </a:rPr>
              <a:t>-5</a:t>
            </a:r>
            <a:r>
              <a:rPr lang="ko-KR" altLang="en-US" sz="1200" b="1" dirty="0" smtClean="0">
                <a:solidFill>
                  <a:schemeClr val="tx1"/>
                </a:solidFill>
              </a:rPr>
              <a:t>℃</a:t>
            </a:r>
            <a:endParaRPr lang="en-US" altLang="ko-KR" sz="1200" b="1" dirty="0" smtClean="0">
              <a:solidFill>
                <a:srgbClr val="C00000"/>
              </a:solidFill>
            </a:endParaRPr>
          </a:p>
        </p:txBody>
      </p:sp>
    </p:spTree>
    <p:extLst>
      <p:ext uri="{BB962C8B-B14F-4D97-AF65-F5344CB8AC3E}">
        <p14:creationId xmlns="" xmlns:p14="http://schemas.microsoft.com/office/powerpoint/2010/main" val="210386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15642" y="806441"/>
            <a:ext cx="5044091" cy="64305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4" name="Picture 6" descr="0514_NABI"/>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36175" y="1282520"/>
            <a:ext cx="3620161" cy="3413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5" name="Rectangle 9"/>
          <p:cNvSpPr>
            <a:spLocks noChangeArrowheads="1"/>
          </p:cNvSpPr>
          <p:nvPr/>
        </p:nvSpPr>
        <p:spPr bwMode="auto">
          <a:xfrm>
            <a:off x="7938365" y="522893"/>
            <a:ext cx="473406" cy="11902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04306" tIns="52153" rIns="104306" bIns="52153" anchor="ctr"/>
          <a:lstStyle>
            <a:lvl1pPr eaLnBrk="0" hangingPunct="0">
              <a:defRPr kumimoji="1" baseline="-25000">
                <a:solidFill>
                  <a:schemeClr val="tx1"/>
                </a:solidFill>
                <a:latin typeface="굴림" pitchFamily="50" charset="-127"/>
                <a:ea typeface="굴림" pitchFamily="50" charset="-127"/>
              </a:defRPr>
            </a:lvl1pPr>
            <a:lvl2pPr marL="742950" indent="-285750" eaLnBrk="0" hangingPunct="0">
              <a:defRPr kumimoji="1" baseline="-25000">
                <a:solidFill>
                  <a:schemeClr val="tx1"/>
                </a:solidFill>
                <a:latin typeface="굴림" pitchFamily="50" charset="-127"/>
                <a:ea typeface="굴림" pitchFamily="50" charset="-127"/>
              </a:defRPr>
            </a:lvl2pPr>
            <a:lvl3pPr marL="1143000" indent="-228600" eaLnBrk="0" hangingPunct="0">
              <a:defRPr kumimoji="1" baseline="-25000">
                <a:solidFill>
                  <a:schemeClr val="tx1"/>
                </a:solidFill>
                <a:latin typeface="굴림" pitchFamily="50" charset="-127"/>
                <a:ea typeface="굴림" pitchFamily="50" charset="-127"/>
              </a:defRPr>
            </a:lvl3pPr>
            <a:lvl4pPr marL="1600200" indent="-228600" eaLnBrk="0" hangingPunct="0">
              <a:defRPr kumimoji="1" baseline="-25000">
                <a:solidFill>
                  <a:schemeClr val="tx1"/>
                </a:solidFill>
                <a:latin typeface="굴림" pitchFamily="50" charset="-127"/>
                <a:ea typeface="굴림" pitchFamily="50" charset="-127"/>
              </a:defRPr>
            </a:lvl4pPr>
            <a:lvl5pPr marL="2057400" indent="-228600" eaLnBrk="0" hangingPunct="0">
              <a:defRPr kumimoji="1" baseline="-250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9pPr>
          </a:lstStyle>
          <a:p>
            <a:pPr eaLnBrk="1" hangingPunct="1"/>
            <a:endParaRPr lang="ko-KR" altLang="en-US"/>
          </a:p>
        </p:txBody>
      </p:sp>
      <p:sp>
        <p:nvSpPr>
          <p:cNvPr id="10246" name="Text Box 15"/>
          <p:cNvSpPr txBox="1">
            <a:spLocks noChangeArrowheads="1"/>
          </p:cNvSpPr>
          <p:nvPr/>
        </p:nvSpPr>
        <p:spPr bwMode="auto">
          <a:xfrm>
            <a:off x="4990356" y="1332359"/>
            <a:ext cx="665902" cy="3515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04306" tIns="52153" rIns="104306" bIns="52153">
            <a:spAutoFit/>
          </a:bodyPr>
          <a:lstStyle>
            <a:lvl1pPr eaLnBrk="0" hangingPunct="0">
              <a:defRPr kumimoji="1" baseline="-25000">
                <a:solidFill>
                  <a:schemeClr val="tx1"/>
                </a:solidFill>
                <a:latin typeface="굴림" pitchFamily="50" charset="-127"/>
                <a:ea typeface="굴림" pitchFamily="50" charset="-127"/>
              </a:defRPr>
            </a:lvl1pPr>
            <a:lvl2pPr marL="742950" indent="-285750" eaLnBrk="0" hangingPunct="0">
              <a:defRPr kumimoji="1" baseline="-25000">
                <a:solidFill>
                  <a:schemeClr val="tx1"/>
                </a:solidFill>
                <a:latin typeface="굴림" pitchFamily="50" charset="-127"/>
                <a:ea typeface="굴림" pitchFamily="50" charset="-127"/>
              </a:defRPr>
            </a:lvl2pPr>
            <a:lvl3pPr marL="1143000" indent="-228600" eaLnBrk="0" hangingPunct="0">
              <a:defRPr kumimoji="1" baseline="-25000">
                <a:solidFill>
                  <a:schemeClr val="tx1"/>
                </a:solidFill>
                <a:latin typeface="굴림" pitchFamily="50" charset="-127"/>
                <a:ea typeface="굴림" pitchFamily="50" charset="-127"/>
              </a:defRPr>
            </a:lvl3pPr>
            <a:lvl4pPr marL="1600200" indent="-228600" eaLnBrk="0" hangingPunct="0">
              <a:defRPr kumimoji="1" baseline="-25000">
                <a:solidFill>
                  <a:schemeClr val="tx1"/>
                </a:solidFill>
                <a:latin typeface="굴림" pitchFamily="50" charset="-127"/>
                <a:ea typeface="굴림" pitchFamily="50" charset="-127"/>
              </a:defRPr>
            </a:lvl4pPr>
            <a:lvl5pPr marL="2057400" indent="-228600" eaLnBrk="0" hangingPunct="0">
              <a:defRPr kumimoji="1" baseline="-250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9pPr>
          </a:lstStyle>
          <a:p>
            <a:pPr eaLnBrk="1" hangingPunct="1"/>
            <a:r>
              <a:rPr lang="en-US" altLang="ko-KR" sz="1600" b="1" baseline="0" dirty="0">
                <a:latin typeface="+mn-ea"/>
                <a:ea typeface="+mn-ea"/>
              </a:rPr>
              <a:t>MLD</a:t>
            </a:r>
          </a:p>
        </p:txBody>
      </p:sp>
      <p:sp>
        <p:nvSpPr>
          <p:cNvPr id="10247" name="Text Box 16"/>
          <p:cNvSpPr txBox="1">
            <a:spLocks noChangeArrowheads="1"/>
          </p:cNvSpPr>
          <p:nvPr/>
        </p:nvSpPr>
        <p:spPr bwMode="auto">
          <a:xfrm>
            <a:off x="4986660" y="2925029"/>
            <a:ext cx="726816" cy="3515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04306" tIns="52153" rIns="104306" bIns="52153">
            <a:spAutoFit/>
          </a:bodyPr>
          <a:lstStyle>
            <a:lvl1pPr eaLnBrk="0" hangingPunct="0">
              <a:defRPr kumimoji="1" baseline="-25000">
                <a:solidFill>
                  <a:schemeClr val="tx1"/>
                </a:solidFill>
                <a:latin typeface="굴림" pitchFamily="50" charset="-127"/>
                <a:ea typeface="굴림" pitchFamily="50" charset="-127"/>
              </a:defRPr>
            </a:lvl1pPr>
            <a:lvl2pPr marL="742950" indent="-285750" eaLnBrk="0" hangingPunct="0">
              <a:defRPr kumimoji="1" baseline="-25000">
                <a:solidFill>
                  <a:schemeClr val="tx1"/>
                </a:solidFill>
                <a:latin typeface="굴림" pitchFamily="50" charset="-127"/>
                <a:ea typeface="굴림" pitchFamily="50" charset="-127"/>
              </a:defRPr>
            </a:lvl2pPr>
            <a:lvl3pPr marL="1143000" indent="-228600" eaLnBrk="0" hangingPunct="0">
              <a:defRPr kumimoji="1" baseline="-25000">
                <a:solidFill>
                  <a:schemeClr val="tx1"/>
                </a:solidFill>
                <a:latin typeface="굴림" pitchFamily="50" charset="-127"/>
                <a:ea typeface="굴림" pitchFamily="50" charset="-127"/>
              </a:defRPr>
            </a:lvl3pPr>
            <a:lvl4pPr marL="1600200" indent="-228600" eaLnBrk="0" hangingPunct="0">
              <a:defRPr kumimoji="1" baseline="-25000">
                <a:solidFill>
                  <a:schemeClr val="tx1"/>
                </a:solidFill>
                <a:latin typeface="굴림" pitchFamily="50" charset="-127"/>
                <a:ea typeface="굴림" pitchFamily="50" charset="-127"/>
              </a:defRPr>
            </a:lvl4pPr>
            <a:lvl5pPr marL="2057400" indent="-228600" eaLnBrk="0" hangingPunct="0">
              <a:defRPr kumimoji="1" baseline="-250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9pPr>
          </a:lstStyle>
          <a:p>
            <a:pPr eaLnBrk="1" hangingPunct="1"/>
            <a:r>
              <a:rPr lang="en-US" altLang="ko-KR" sz="1600" b="1" baseline="0" dirty="0">
                <a:latin typeface="+mn-ea"/>
                <a:ea typeface="+mn-ea"/>
              </a:rPr>
              <a:t>Wind</a:t>
            </a:r>
          </a:p>
        </p:txBody>
      </p:sp>
      <p:sp>
        <p:nvSpPr>
          <p:cNvPr id="10248" name="Text Box 17"/>
          <p:cNvSpPr txBox="1">
            <a:spLocks noChangeArrowheads="1"/>
          </p:cNvSpPr>
          <p:nvPr/>
        </p:nvSpPr>
        <p:spPr bwMode="auto">
          <a:xfrm>
            <a:off x="5893157" y="5703945"/>
            <a:ext cx="978488" cy="3515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04306" tIns="52153" rIns="104306" bIns="52153">
            <a:spAutoFit/>
          </a:bodyPr>
          <a:lstStyle>
            <a:lvl1pPr eaLnBrk="0" hangingPunct="0">
              <a:defRPr kumimoji="1" baseline="-25000">
                <a:solidFill>
                  <a:schemeClr val="tx1"/>
                </a:solidFill>
                <a:latin typeface="굴림" pitchFamily="50" charset="-127"/>
                <a:ea typeface="굴림" pitchFamily="50" charset="-127"/>
              </a:defRPr>
            </a:lvl1pPr>
            <a:lvl2pPr marL="742950" indent="-285750" eaLnBrk="0" hangingPunct="0">
              <a:defRPr kumimoji="1" baseline="-25000">
                <a:solidFill>
                  <a:schemeClr val="tx1"/>
                </a:solidFill>
                <a:latin typeface="굴림" pitchFamily="50" charset="-127"/>
                <a:ea typeface="굴림" pitchFamily="50" charset="-127"/>
              </a:defRPr>
            </a:lvl2pPr>
            <a:lvl3pPr marL="1143000" indent="-228600" eaLnBrk="0" hangingPunct="0">
              <a:defRPr kumimoji="1" baseline="-25000">
                <a:solidFill>
                  <a:schemeClr val="tx1"/>
                </a:solidFill>
                <a:latin typeface="굴림" pitchFamily="50" charset="-127"/>
                <a:ea typeface="굴림" pitchFamily="50" charset="-127"/>
              </a:defRPr>
            </a:lvl3pPr>
            <a:lvl4pPr marL="1600200" indent="-228600" eaLnBrk="0" hangingPunct="0">
              <a:defRPr kumimoji="1" baseline="-25000">
                <a:solidFill>
                  <a:schemeClr val="tx1"/>
                </a:solidFill>
                <a:latin typeface="굴림" pitchFamily="50" charset="-127"/>
                <a:ea typeface="굴림" pitchFamily="50" charset="-127"/>
              </a:defRPr>
            </a:lvl4pPr>
            <a:lvl5pPr marL="2057400" indent="-228600" eaLnBrk="0" hangingPunct="0">
              <a:defRPr kumimoji="1" baseline="-250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9pPr>
          </a:lstStyle>
          <a:p>
            <a:pPr eaLnBrk="1" hangingPunct="1"/>
            <a:r>
              <a:rPr lang="en-US" altLang="ko-KR" sz="1600" b="1" baseline="0" dirty="0" err="1">
                <a:latin typeface="+mn-ea"/>
                <a:ea typeface="+mn-ea"/>
              </a:rPr>
              <a:t>Sigma_t</a:t>
            </a:r>
            <a:endParaRPr lang="en-US" altLang="ko-KR" sz="1600" b="1" baseline="0" dirty="0">
              <a:latin typeface="+mn-ea"/>
              <a:ea typeface="+mn-ea"/>
            </a:endParaRPr>
          </a:p>
        </p:txBody>
      </p:sp>
      <p:sp>
        <p:nvSpPr>
          <p:cNvPr id="10249" name="Text Box 19"/>
          <p:cNvSpPr txBox="1">
            <a:spLocks noChangeArrowheads="1"/>
          </p:cNvSpPr>
          <p:nvPr/>
        </p:nvSpPr>
        <p:spPr bwMode="auto">
          <a:xfrm>
            <a:off x="5891121" y="4021728"/>
            <a:ext cx="1439704" cy="3515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04306" tIns="52153" rIns="104306" bIns="52153">
            <a:spAutoFit/>
          </a:bodyPr>
          <a:lstStyle>
            <a:lvl1pPr eaLnBrk="0" hangingPunct="0">
              <a:defRPr kumimoji="1" baseline="-25000">
                <a:solidFill>
                  <a:schemeClr val="tx1"/>
                </a:solidFill>
                <a:latin typeface="굴림" pitchFamily="50" charset="-127"/>
                <a:ea typeface="굴림" pitchFamily="50" charset="-127"/>
              </a:defRPr>
            </a:lvl1pPr>
            <a:lvl2pPr marL="742950" indent="-285750" eaLnBrk="0" hangingPunct="0">
              <a:defRPr kumimoji="1" baseline="-25000">
                <a:solidFill>
                  <a:schemeClr val="tx1"/>
                </a:solidFill>
                <a:latin typeface="굴림" pitchFamily="50" charset="-127"/>
                <a:ea typeface="굴림" pitchFamily="50" charset="-127"/>
              </a:defRPr>
            </a:lvl2pPr>
            <a:lvl3pPr marL="1143000" indent="-228600" eaLnBrk="0" hangingPunct="0">
              <a:defRPr kumimoji="1" baseline="-25000">
                <a:solidFill>
                  <a:schemeClr val="tx1"/>
                </a:solidFill>
                <a:latin typeface="굴림" pitchFamily="50" charset="-127"/>
                <a:ea typeface="굴림" pitchFamily="50" charset="-127"/>
              </a:defRPr>
            </a:lvl3pPr>
            <a:lvl4pPr marL="1600200" indent="-228600" eaLnBrk="0" hangingPunct="0">
              <a:defRPr kumimoji="1" baseline="-25000">
                <a:solidFill>
                  <a:schemeClr val="tx1"/>
                </a:solidFill>
                <a:latin typeface="굴림" pitchFamily="50" charset="-127"/>
                <a:ea typeface="굴림" pitchFamily="50" charset="-127"/>
              </a:defRPr>
            </a:lvl4pPr>
            <a:lvl5pPr marL="2057400" indent="-228600" eaLnBrk="0" hangingPunct="0">
              <a:defRPr kumimoji="1" baseline="-250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9pPr>
          </a:lstStyle>
          <a:p>
            <a:pPr eaLnBrk="1" hangingPunct="1"/>
            <a:r>
              <a:rPr lang="en-US" altLang="ko-KR" sz="1600" b="1" baseline="0" dirty="0">
                <a:latin typeface="+mn-ea"/>
                <a:ea typeface="+mn-ea"/>
              </a:rPr>
              <a:t>Temperature</a:t>
            </a:r>
          </a:p>
        </p:txBody>
      </p:sp>
      <p:sp>
        <p:nvSpPr>
          <p:cNvPr id="10250" name="AutoShape 20"/>
          <p:cNvSpPr>
            <a:spLocks noChangeArrowheads="1"/>
          </p:cNvSpPr>
          <p:nvPr/>
        </p:nvSpPr>
        <p:spPr bwMode="auto">
          <a:xfrm>
            <a:off x="1219717" y="3479138"/>
            <a:ext cx="83542" cy="80513"/>
          </a:xfrm>
          <a:prstGeom prst="triangle">
            <a:avLst>
              <a:gd name="adj" fmla="val 50000"/>
            </a:avLst>
          </a:prstGeom>
          <a:solidFill>
            <a:schemeClr val="tx2"/>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04306" tIns="52153" rIns="104306" bIns="52153" anchor="ctr"/>
          <a:lstStyle>
            <a:lvl1pPr eaLnBrk="0" hangingPunct="0">
              <a:defRPr kumimoji="1" baseline="-25000">
                <a:solidFill>
                  <a:schemeClr val="tx1"/>
                </a:solidFill>
                <a:latin typeface="굴림" pitchFamily="50" charset="-127"/>
                <a:ea typeface="굴림" pitchFamily="50" charset="-127"/>
              </a:defRPr>
            </a:lvl1pPr>
            <a:lvl2pPr marL="742950" indent="-285750" eaLnBrk="0" hangingPunct="0">
              <a:defRPr kumimoji="1" baseline="-25000">
                <a:solidFill>
                  <a:schemeClr val="tx1"/>
                </a:solidFill>
                <a:latin typeface="굴림" pitchFamily="50" charset="-127"/>
                <a:ea typeface="굴림" pitchFamily="50" charset="-127"/>
              </a:defRPr>
            </a:lvl2pPr>
            <a:lvl3pPr marL="1143000" indent="-228600" eaLnBrk="0" hangingPunct="0">
              <a:defRPr kumimoji="1" baseline="-25000">
                <a:solidFill>
                  <a:schemeClr val="tx1"/>
                </a:solidFill>
                <a:latin typeface="굴림" pitchFamily="50" charset="-127"/>
                <a:ea typeface="굴림" pitchFamily="50" charset="-127"/>
              </a:defRPr>
            </a:lvl3pPr>
            <a:lvl4pPr marL="1600200" indent="-228600" eaLnBrk="0" hangingPunct="0">
              <a:defRPr kumimoji="1" baseline="-25000">
                <a:solidFill>
                  <a:schemeClr val="tx1"/>
                </a:solidFill>
                <a:latin typeface="굴림" pitchFamily="50" charset="-127"/>
                <a:ea typeface="굴림" pitchFamily="50" charset="-127"/>
              </a:defRPr>
            </a:lvl4pPr>
            <a:lvl5pPr marL="2057400" indent="-228600" eaLnBrk="0" hangingPunct="0">
              <a:defRPr kumimoji="1" baseline="-250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9pPr>
          </a:lstStyle>
          <a:p>
            <a:pPr algn="ctr" eaLnBrk="1" hangingPunct="1"/>
            <a:endParaRPr lang="ko-KR" altLang="ko-KR" baseline="0"/>
          </a:p>
        </p:txBody>
      </p:sp>
      <p:sp>
        <p:nvSpPr>
          <p:cNvPr id="10251" name="Line 22"/>
          <p:cNvSpPr>
            <a:spLocks noChangeShapeType="1"/>
          </p:cNvSpPr>
          <p:nvPr/>
        </p:nvSpPr>
        <p:spPr bwMode="auto">
          <a:xfrm>
            <a:off x="6618399" y="939462"/>
            <a:ext cx="729601" cy="0"/>
          </a:xfrm>
          <a:prstGeom prst="line">
            <a:avLst/>
          </a:prstGeom>
          <a:noFill/>
          <a:ln w="63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4306" tIns="52153" rIns="104306" bIns="52153"/>
          <a:lstStyle/>
          <a:p>
            <a:endParaRPr lang="ko-KR" altLang="en-US">
              <a:latin typeface="+mn-ea"/>
            </a:endParaRPr>
          </a:p>
        </p:txBody>
      </p:sp>
      <p:sp>
        <p:nvSpPr>
          <p:cNvPr id="10252" name="Line 23"/>
          <p:cNvSpPr>
            <a:spLocks noChangeShapeType="1"/>
          </p:cNvSpPr>
          <p:nvPr/>
        </p:nvSpPr>
        <p:spPr bwMode="auto">
          <a:xfrm>
            <a:off x="6610973" y="2189171"/>
            <a:ext cx="729601" cy="0"/>
          </a:xfrm>
          <a:prstGeom prst="line">
            <a:avLst/>
          </a:prstGeom>
          <a:noFill/>
          <a:ln w="63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4306" tIns="52153" rIns="104306" bIns="52153"/>
          <a:lstStyle/>
          <a:p>
            <a:endParaRPr lang="ko-KR" altLang="en-US">
              <a:latin typeface="+mn-ea"/>
            </a:endParaRPr>
          </a:p>
        </p:txBody>
      </p:sp>
      <p:sp>
        <p:nvSpPr>
          <p:cNvPr id="10253" name="Line 24"/>
          <p:cNvSpPr>
            <a:spLocks noChangeShapeType="1"/>
          </p:cNvSpPr>
          <p:nvPr/>
        </p:nvSpPr>
        <p:spPr bwMode="auto">
          <a:xfrm flipH="1">
            <a:off x="7008262" y="965717"/>
            <a:ext cx="1856" cy="1223454"/>
          </a:xfrm>
          <a:prstGeom prst="line">
            <a:avLst/>
          </a:prstGeom>
          <a:noFill/>
          <a:ln w="9525">
            <a:solidFill>
              <a:schemeClr val="tx1"/>
            </a:solidFill>
            <a:round/>
            <a:headEnd type="triangle" w="sm" len="me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4306" tIns="52153" rIns="104306" bIns="52153"/>
          <a:lstStyle/>
          <a:p>
            <a:endParaRPr lang="ko-KR" altLang="en-US">
              <a:latin typeface="+mn-ea"/>
            </a:endParaRPr>
          </a:p>
        </p:txBody>
      </p:sp>
      <p:sp>
        <p:nvSpPr>
          <p:cNvPr id="10254" name="Text Box 25"/>
          <p:cNvSpPr txBox="1">
            <a:spLocks noChangeArrowheads="1"/>
          </p:cNvSpPr>
          <p:nvPr/>
        </p:nvSpPr>
        <p:spPr bwMode="auto">
          <a:xfrm>
            <a:off x="6000186" y="1363033"/>
            <a:ext cx="1087492" cy="2746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04306" tIns="52153" rIns="104306" bIns="52153">
            <a:spAutoFit/>
          </a:bodyPr>
          <a:lstStyle>
            <a:lvl1pPr eaLnBrk="0" hangingPunct="0">
              <a:defRPr kumimoji="1" baseline="-25000">
                <a:solidFill>
                  <a:schemeClr val="tx1"/>
                </a:solidFill>
                <a:latin typeface="굴림" pitchFamily="50" charset="-127"/>
                <a:ea typeface="굴림" pitchFamily="50" charset="-127"/>
              </a:defRPr>
            </a:lvl1pPr>
            <a:lvl2pPr marL="742950" indent="-285750" eaLnBrk="0" hangingPunct="0">
              <a:defRPr kumimoji="1" baseline="-25000">
                <a:solidFill>
                  <a:schemeClr val="tx1"/>
                </a:solidFill>
                <a:latin typeface="굴림" pitchFamily="50" charset="-127"/>
                <a:ea typeface="굴림" pitchFamily="50" charset="-127"/>
              </a:defRPr>
            </a:lvl2pPr>
            <a:lvl3pPr marL="1143000" indent="-228600" eaLnBrk="0" hangingPunct="0">
              <a:defRPr kumimoji="1" baseline="-25000">
                <a:solidFill>
                  <a:schemeClr val="tx1"/>
                </a:solidFill>
                <a:latin typeface="굴림" pitchFamily="50" charset="-127"/>
                <a:ea typeface="굴림" pitchFamily="50" charset="-127"/>
              </a:defRPr>
            </a:lvl3pPr>
            <a:lvl4pPr marL="1600200" indent="-228600" eaLnBrk="0" hangingPunct="0">
              <a:defRPr kumimoji="1" baseline="-25000">
                <a:solidFill>
                  <a:schemeClr val="tx1"/>
                </a:solidFill>
                <a:latin typeface="굴림" pitchFamily="50" charset="-127"/>
                <a:ea typeface="굴림" pitchFamily="50" charset="-127"/>
              </a:defRPr>
            </a:lvl4pPr>
            <a:lvl5pPr marL="2057400" indent="-228600" eaLnBrk="0" hangingPunct="0">
              <a:defRPr kumimoji="1" baseline="-250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9pPr>
          </a:lstStyle>
          <a:p>
            <a:pPr eaLnBrk="1" hangingPunct="1"/>
            <a:r>
              <a:rPr lang="en-US" altLang="ko-KR" sz="1100" b="1" baseline="0">
                <a:latin typeface="+mn-ea"/>
                <a:ea typeface="+mn-ea"/>
              </a:rPr>
              <a:t>3days, 8m ↓</a:t>
            </a:r>
          </a:p>
        </p:txBody>
      </p:sp>
      <p:sp>
        <p:nvSpPr>
          <p:cNvPr id="10255" name="Line 28"/>
          <p:cNvSpPr>
            <a:spLocks noChangeShapeType="1"/>
          </p:cNvSpPr>
          <p:nvPr/>
        </p:nvSpPr>
        <p:spPr bwMode="auto">
          <a:xfrm>
            <a:off x="7956930" y="2077152"/>
            <a:ext cx="421425" cy="0"/>
          </a:xfrm>
          <a:prstGeom prst="line">
            <a:avLst/>
          </a:prstGeom>
          <a:noFill/>
          <a:ln w="9525">
            <a:solidFill>
              <a:schemeClr val="tx1"/>
            </a:solidFill>
            <a:round/>
            <a:headEnd type="triangl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4306" tIns="52153" rIns="104306" bIns="52153"/>
          <a:lstStyle/>
          <a:p>
            <a:endParaRPr lang="ko-KR" altLang="en-US">
              <a:latin typeface="+mn-ea"/>
            </a:endParaRPr>
          </a:p>
        </p:txBody>
      </p:sp>
      <p:sp>
        <p:nvSpPr>
          <p:cNvPr id="10256" name="Text Box 29"/>
          <p:cNvSpPr txBox="1">
            <a:spLocks noChangeArrowheads="1"/>
          </p:cNvSpPr>
          <p:nvPr/>
        </p:nvSpPr>
        <p:spPr bwMode="auto">
          <a:xfrm>
            <a:off x="7873388" y="1807608"/>
            <a:ext cx="532853" cy="2746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04306" tIns="52153" rIns="104306" bIns="52153">
            <a:spAutoFit/>
          </a:bodyPr>
          <a:lstStyle>
            <a:lvl1pPr eaLnBrk="0" hangingPunct="0">
              <a:defRPr kumimoji="1" baseline="-25000">
                <a:solidFill>
                  <a:schemeClr val="tx1"/>
                </a:solidFill>
                <a:latin typeface="굴림" pitchFamily="50" charset="-127"/>
                <a:ea typeface="굴림" pitchFamily="50" charset="-127"/>
              </a:defRPr>
            </a:lvl1pPr>
            <a:lvl2pPr marL="742950" indent="-285750" eaLnBrk="0" hangingPunct="0">
              <a:defRPr kumimoji="1" baseline="-25000">
                <a:solidFill>
                  <a:schemeClr val="tx1"/>
                </a:solidFill>
                <a:latin typeface="굴림" pitchFamily="50" charset="-127"/>
                <a:ea typeface="굴림" pitchFamily="50" charset="-127"/>
              </a:defRPr>
            </a:lvl2pPr>
            <a:lvl3pPr marL="1143000" indent="-228600" eaLnBrk="0" hangingPunct="0">
              <a:defRPr kumimoji="1" baseline="-25000">
                <a:solidFill>
                  <a:schemeClr val="tx1"/>
                </a:solidFill>
                <a:latin typeface="굴림" pitchFamily="50" charset="-127"/>
                <a:ea typeface="굴림" pitchFamily="50" charset="-127"/>
              </a:defRPr>
            </a:lvl3pPr>
            <a:lvl4pPr marL="1600200" indent="-228600" eaLnBrk="0" hangingPunct="0">
              <a:defRPr kumimoji="1" baseline="-25000">
                <a:solidFill>
                  <a:schemeClr val="tx1"/>
                </a:solidFill>
                <a:latin typeface="굴림" pitchFamily="50" charset="-127"/>
                <a:ea typeface="굴림" pitchFamily="50" charset="-127"/>
              </a:defRPr>
            </a:lvl4pPr>
            <a:lvl5pPr marL="2057400" indent="-228600" eaLnBrk="0" hangingPunct="0">
              <a:defRPr kumimoji="1" baseline="-250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9pPr>
          </a:lstStyle>
          <a:p>
            <a:pPr eaLnBrk="1" hangingPunct="1"/>
            <a:r>
              <a:rPr lang="en-US" altLang="ko-KR" sz="1100" b="1" baseline="0">
                <a:latin typeface="+mn-ea"/>
                <a:ea typeface="+mn-ea"/>
              </a:rPr>
              <a:t>1day</a:t>
            </a:r>
          </a:p>
        </p:txBody>
      </p:sp>
      <p:sp>
        <p:nvSpPr>
          <p:cNvPr id="10257" name="Line 30"/>
          <p:cNvSpPr>
            <a:spLocks noChangeShapeType="1"/>
          </p:cNvSpPr>
          <p:nvPr/>
        </p:nvSpPr>
        <p:spPr bwMode="auto">
          <a:xfrm>
            <a:off x="8946441" y="1282519"/>
            <a:ext cx="729601" cy="0"/>
          </a:xfrm>
          <a:prstGeom prst="line">
            <a:avLst/>
          </a:prstGeom>
          <a:noFill/>
          <a:ln w="63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4306" tIns="52153" rIns="104306" bIns="52153"/>
          <a:lstStyle/>
          <a:p>
            <a:endParaRPr lang="ko-KR" altLang="en-US">
              <a:latin typeface="+mn-ea"/>
            </a:endParaRPr>
          </a:p>
        </p:txBody>
      </p:sp>
      <p:sp>
        <p:nvSpPr>
          <p:cNvPr id="10258" name="Line 31"/>
          <p:cNvSpPr>
            <a:spLocks noChangeShapeType="1"/>
          </p:cNvSpPr>
          <p:nvPr/>
        </p:nvSpPr>
        <p:spPr bwMode="auto">
          <a:xfrm>
            <a:off x="8970575" y="2189171"/>
            <a:ext cx="729602" cy="0"/>
          </a:xfrm>
          <a:prstGeom prst="line">
            <a:avLst/>
          </a:prstGeom>
          <a:noFill/>
          <a:ln w="63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4306" tIns="52153" rIns="104306" bIns="52153"/>
          <a:lstStyle/>
          <a:p>
            <a:endParaRPr lang="ko-KR" altLang="en-US">
              <a:latin typeface="+mn-ea"/>
            </a:endParaRPr>
          </a:p>
        </p:txBody>
      </p:sp>
      <p:sp>
        <p:nvSpPr>
          <p:cNvPr id="10259" name="Line 32"/>
          <p:cNvSpPr>
            <a:spLocks noChangeShapeType="1"/>
          </p:cNvSpPr>
          <p:nvPr/>
        </p:nvSpPr>
        <p:spPr bwMode="auto">
          <a:xfrm flipH="1">
            <a:off x="9367864" y="1282520"/>
            <a:ext cx="0" cy="906651"/>
          </a:xfrm>
          <a:prstGeom prst="line">
            <a:avLst/>
          </a:prstGeom>
          <a:noFill/>
          <a:ln w="9525">
            <a:solidFill>
              <a:schemeClr val="tx1"/>
            </a:solidFill>
            <a:round/>
            <a:headEnd type="triangle" w="sm" len="me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4306" tIns="52153" rIns="104306" bIns="52153"/>
          <a:lstStyle/>
          <a:p>
            <a:endParaRPr lang="ko-KR" altLang="en-US">
              <a:latin typeface="+mn-ea"/>
            </a:endParaRPr>
          </a:p>
        </p:txBody>
      </p:sp>
      <p:sp>
        <p:nvSpPr>
          <p:cNvPr id="10260" name="Text Box 33"/>
          <p:cNvSpPr txBox="1">
            <a:spLocks noChangeArrowheads="1"/>
          </p:cNvSpPr>
          <p:nvPr/>
        </p:nvSpPr>
        <p:spPr bwMode="auto">
          <a:xfrm>
            <a:off x="9367865" y="1601073"/>
            <a:ext cx="1087492" cy="2746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04306" tIns="52153" rIns="104306" bIns="52153">
            <a:spAutoFit/>
          </a:bodyPr>
          <a:lstStyle>
            <a:lvl1pPr eaLnBrk="0" hangingPunct="0">
              <a:defRPr kumimoji="1" baseline="-25000">
                <a:solidFill>
                  <a:schemeClr val="tx1"/>
                </a:solidFill>
                <a:latin typeface="굴림" pitchFamily="50" charset="-127"/>
                <a:ea typeface="굴림" pitchFamily="50" charset="-127"/>
              </a:defRPr>
            </a:lvl1pPr>
            <a:lvl2pPr marL="742950" indent="-285750" eaLnBrk="0" hangingPunct="0">
              <a:defRPr kumimoji="1" baseline="-25000">
                <a:solidFill>
                  <a:schemeClr val="tx1"/>
                </a:solidFill>
                <a:latin typeface="굴림" pitchFamily="50" charset="-127"/>
                <a:ea typeface="굴림" pitchFamily="50" charset="-127"/>
              </a:defRPr>
            </a:lvl2pPr>
            <a:lvl3pPr marL="1143000" indent="-228600" eaLnBrk="0" hangingPunct="0">
              <a:defRPr kumimoji="1" baseline="-25000">
                <a:solidFill>
                  <a:schemeClr val="tx1"/>
                </a:solidFill>
                <a:latin typeface="굴림" pitchFamily="50" charset="-127"/>
                <a:ea typeface="굴림" pitchFamily="50" charset="-127"/>
              </a:defRPr>
            </a:lvl3pPr>
            <a:lvl4pPr marL="1600200" indent="-228600" eaLnBrk="0" hangingPunct="0">
              <a:defRPr kumimoji="1" baseline="-25000">
                <a:solidFill>
                  <a:schemeClr val="tx1"/>
                </a:solidFill>
                <a:latin typeface="굴림" pitchFamily="50" charset="-127"/>
                <a:ea typeface="굴림" pitchFamily="50" charset="-127"/>
              </a:defRPr>
            </a:lvl4pPr>
            <a:lvl5pPr marL="2057400" indent="-228600" eaLnBrk="0" hangingPunct="0">
              <a:defRPr kumimoji="1" baseline="-250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9pPr>
          </a:lstStyle>
          <a:p>
            <a:pPr eaLnBrk="1" hangingPunct="1"/>
            <a:r>
              <a:rPr lang="en-US" altLang="ko-KR" sz="1100" b="1" baseline="0">
                <a:latin typeface="+mn-ea"/>
                <a:ea typeface="+mn-ea"/>
              </a:rPr>
              <a:t>3days, 6m ↑</a:t>
            </a:r>
          </a:p>
        </p:txBody>
      </p:sp>
      <p:sp>
        <p:nvSpPr>
          <p:cNvPr id="10261" name="Rectangle 35"/>
          <p:cNvSpPr>
            <a:spLocks noChangeArrowheads="1"/>
          </p:cNvSpPr>
          <p:nvPr/>
        </p:nvSpPr>
        <p:spPr bwMode="auto">
          <a:xfrm>
            <a:off x="209784" y="4727095"/>
            <a:ext cx="5136916" cy="380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marL="342900" indent="-342900" eaLnBrk="0" hangingPunct="0">
              <a:spcBef>
                <a:spcPct val="20000"/>
              </a:spcBef>
              <a:buClr>
                <a:schemeClr val="accent1"/>
              </a:buClr>
              <a:buSzPct val="65000"/>
              <a:buFont typeface="Wingdings" pitchFamily="2" charset="2"/>
              <a:buChar char="n"/>
              <a:defRPr kumimoji="1" sz="3000">
                <a:solidFill>
                  <a:schemeClr val="tx1"/>
                </a:solidFill>
                <a:latin typeface="굴림" pitchFamily="50" charset="-127"/>
                <a:ea typeface="굴림" pitchFamily="50" charset="-127"/>
              </a:defRPr>
            </a:lvl1pPr>
            <a:lvl2pPr marL="669925" indent="-325438" eaLnBrk="0" hangingPunct="0">
              <a:spcBef>
                <a:spcPct val="20000"/>
              </a:spcBef>
              <a:buClr>
                <a:schemeClr val="accent2"/>
              </a:buClr>
              <a:buSzPct val="60000"/>
              <a:buFont typeface="Wingdings" pitchFamily="2" charset="2"/>
              <a:buChar char="q"/>
              <a:defRPr kumimoji="1" sz="2600">
                <a:solidFill>
                  <a:schemeClr val="tx1"/>
                </a:solidFill>
                <a:latin typeface="굴림" pitchFamily="50" charset="-127"/>
                <a:ea typeface="굴림" pitchFamily="50" charset="-127"/>
              </a:defRPr>
            </a:lvl2pPr>
            <a:lvl3pPr marL="1022350" indent="-350838" eaLnBrk="0" hangingPunct="0">
              <a:spcBef>
                <a:spcPct val="20000"/>
              </a:spcBef>
              <a:buClr>
                <a:schemeClr val="accent1"/>
              </a:buClr>
              <a:buSzPct val="65000"/>
              <a:buFont typeface="Wingdings" pitchFamily="2" charset="2"/>
              <a:buChar char="n"/>
              <a:defRPr kumimoji="1" sz="2200">
                <a:solidFill>
                  <a:schemeClr val="tx1"/>
                </a:solidFill>
                <a:latin typeface="굴림" pitchFamily="50" charset="-127"/>
                <a:ea typeface="굴림" pitchFamily="50" charset="-127"/>
              </a:defRPr>
            </a:lvl3pPr>
            <a:lvl4pPr marL="1339850" indent="-315913" eaLnBrk="0" hangingPunct="0">
              <a:spcBef>
                <a:spcPct val="20000"/>
              </a:spcBef>
              <a:buClr>
                <a:schemeClr val="accent2"/>
              </a:buClr>
              <a:buSzPct val="70000"/>
              <a:buFont typeface="Wingdings" pitchFamily="2" charset="2"/>
              <a:buChar char="q"/>
              <a:defRPr kumimoji="1" sz="2000">
                <a:solidFill>
                  <a:schemeClr val="tx1"/>
                </a:solidFill>
                <a:latin typeface="굴림" pitchFamily="50" charset="-127"/>
                <a:ea typeface="굴림" pitchFamily="50" charset="-127"/>
              </a:defRPr>
            </a:lvl4pPr>
            <a:lvl5pPr marL="1681163" indent="-339725" eaLnBrk="0" hangingPunct="0">
              <a:spcBef>
                <a:spcPct val="20000"/>
              </a:spcBef>
              <a:buClr>
                <a:schemeClr val="accent1"/>
              </a:buClr>
              <a:buSzPct val="75000"/>
              <a:buFont typeface="Wingdings" pitchFamily="2" charset="2"/>
              <a:buChar char="§"/>
              <a:defRPr kumimoji="1" sz="2000">
                <a:solidFill>
                  <a:schemeClr val="tx1"/>
                </a:solidFill>
                <a:latin typeface="굴림" pitchFamily="50" charset="-127"/>
                <a:ea typeface="굴림" pitchFamily="50" charset="-127"/>
              </a:defRPr>
            </a:lvl5pPr>
            <a:lvl6pPr marL="2138363" indent="-339725"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굴림" pitchFamily="50" charset="-127"/>
                <a:ea typeface="굴림" pitchFamily="50" charset="-127"/>
              </a:defRPr>
            </a:lvl6pPr>
            <a:lvl7pPr marL="2595563" indent="-339725"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굴림" pitchFamily="50" charset="-127"/>
                <a:ea typeface="굴림" pitchFamily="50" charset="-127"/>
              </a:defRPr>
            </a:lvl7pPr>
            <a:lvl8pPr marL="3052763" indent="-339725"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굴림" pitchFamily="50" charset="-127"/>
                <a:ea typeface="굴림" pitchFamily="50" charset="-127"/>
              </a:defRPr>
            </a:lvl8pPr>
            <a:lvl9pPr marL="3509963" indent="-339725"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굴림" pitchFamily="50" charset="-127"/>
                <a:ea typeface="굴림" pitchFamily="50" charset="-127"/>
              </a:defRPr>
            </a:lvl9pPr>
          </a:lstStyle>
          <a:p>
            <a:pPr eaLnBrk="1" hangingPunct="1">
              <a:lnSpc>
                <a:spcPct val="130000"/>
              </a:lnSpc>
            </a:pPr>
            <a:endParaRPr lang="ko-KR" altLang="en-US" sz="1600" dirty="0">
              <a:latin typeface="HY헤드라인M" pitchFamily="18" charset="-127"/>
              <a:ea typeface="HY헤드라인M" pitchFamily="18" charset="-127"/>
            </a:endParaRPr>
          </a:p>
        </p:txBody>
      </p:sp>
      <p:sp>
        <p:nvSpPr>
          <p:cNvPr id="10262" name="Text Box 37"/>
          <p:cNvSpPr txBox="1">
            <a:spLocks noChangeArrowheads="1"/>
          </p:cNvSpPr>
          <p:nvPr/>
        </p:nvSpPr>
        <p:spPr bwMode="auto">
          <a:xfrm>
            <a:off x="6101594" y="2929965"/>
            <a:ext cx="757274" cy="2746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04306" tIns="52153" rIns="104306" bIns="52153">
            <a:spAutoFit/>
          </a:bodyPr>
          <a:lstStyle>
            <a:lvl1pPr eaLnBrk="0" hangingPunct="0">
              <a:defRPr kumimoji="1" baseline="-25000">
                <a:solidFill>
                  <a:schemeClr val="tx1"/>
                </a:solidFill>
                <a:latin typeface="굴림" pitchFamily="50" charset="-127"/>
                <a:ea typeface="굴림" pitchFamily="50" charset="-127"/>
              </a:defRPr>
            </a:lvl1pPr>
            <a:lvl2pPr marL="742950" indent="-285750" eaLnBrk="0" hangingPunct="0">
              <a:defRPr kumimoji="1" baseline="-25000">
                <a:solidFill>
                  <a:schemeClr val="tx1"/>
                </a:solidFill>
                <a:latin typeface="굴림" pitchFamily="50" charset="-127"/>
                <a:ea typeface="굴림" pitchFamily="50" charset="-127"/>
              </a:defRPr>
            </a:lvl2pPr>
            <a:lvl3pPr marL="1143000" indent="-228600" eaLnBrk="0" hangingPunct="0">
              <a:defRPr kumimoji="1" baseline="-25000">
                <a:solidFill>
                  <a:schemeClr val="tx1"/>
                </a:solidFill>
                <a:latin typeface="굴림" pitchFamily="50" charset="-127"/>
                <a:ea typeface="굴림" pitchFamily="50" charset="-127"/>
              </a:defRPr>
            </a:lvl3pPr>
            <a:lvl4pPr marL="1600200" indent="-228600" eaLnBrk="0" hangingPunct="0">
              <a:defRPr kumimoji="1" baseline="-25000">
                <a:solidFill>
                  <a:schemeClr val="tx1"/>
                </a:solidFill>
                <a:latin typeface="굴림" pitchFamily="50" charset="-127"/>
                <a:ea typeface="굴림" pitchFamily="50" charset="-127"/>
              </a:defRPr>
            </a:lvl4pPr>
            <a:lvl5pPr marL="2057400" indent="-228600" eaLnBrk="0" hangingPunct="0">
              <a:defRPr kumimoji="1" baseline="-250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baseline="-25000">
                <a:solidFill>
                  <a:schemeClr val="tx1"/>
                </a:solidFill>
                <a:latin typeface="굴림" pitchFamily="50" charset="-127"/>
                <a:ea typeface="굴림" pitchFamily="50" charset="-127"/>
              </a:defRPr>
            </a:lvl9pPr>
          </a:lstStyle>
          <a:p>
            <a:pPr eaLnBrk="1" hangingPunct="1"/>
            <a:r>
              <a:rPr lang="en-US" altLang="ko-KR" sz="1100" b="1" baseline="0" dirty="0" smtClean="0">
                <a:latin typeface="+mn-ea"/>
                <a:ea typeface="+mn-ea"/>
              </a:rPr>
              <a:t>No data</a:t>
            </a:r>
            <a:endParaRPr lang="ko-KR" altLang="en-US" sz="1100" b="1" baseline="0" dirty="0">
              <a:latin typeface="+mn-ea"/>
              <a:ea typeface="+mn-ea"/>
            </a:endParaRPr>
          </a:p>
        </p:txBody>
      </p:sp>
      <p:sp>
        <p:nvSpPr>
          <p:cNvPr id="23" name="제목 1"/>
          <p:cNvSpPr txBox="1">
            <a:spLocks/>
          </p:cNvSpPr>
          <p:nvPr/>
        </p:nvSpPr>
        <p:spPr>
          <a:xfrm>
            <a:off x="429682" y="324247"/>
            <a:ext cx="10263718"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Ocean response to </a:t>
            </a:r>
            <a:r>
              <a:rPr lang="en-US" altLang="ko-KR" sz="3200" b="1" dirty="0">
                <a:latin typeface="Times New Roman" panose="02020603050405020304" pitchFamily="18" charset="0"/>
                <a:ea typeface="나눔고딕 ExtraBold" pitchFamily="50" charset="-127"/>
                <a:cs typeface="Times New Roman" panose="02020603050405020304" pitchFamily="18" charset="0"/>
              </a:rPr>
              <a:t>t</a:t>
            </a:r>
            <a:r>
              <a:rPr lang="en-US" altLang="ko-KR" sz="3200" b="1" dirty="0" smtClean="0">
                <a:latin typeface="Times New Roman" panose="02020603050405020304" pitchFamily="18" charset="0"/>
                <a:ea typeface="나눔고딕 ExtraBold" pitchFamily="50" charset="-127"/>
                <a:cs typeface="Times New Roman" panose="02020603050405020304" pitchFamily="18" charset="0"/>
              </a:rPr>
              <a:t>yphoon </a:t>
            </a:r>
            <a:r>
              <a:rPr lang="en-US" altLang="ko-KR" sz="2800" b="1" dirty="0" smtClean="0">
                <a:latin typeface="Times New Roman" panose="02020603050405020304" pitchFamily="18" charset="0"/>
                <a:ea typeface="나눔고딕 ExtraBold" pitchFamily="50" charset="-127"/>
                <a:cs typeface="Times New Roman" panose="02020603050405020304" pitchFamily="18" charset="0"/>
              </a:rPr>
              <a:t>(</a:t>
            </a:r>
            <a:r>
              <a:rPr lang="en-US" altLang="ko-KR" sz="2800" b="1" dirty="0" err="1" smtClean="0">
                <a:latin typeface="Times New Roman" panose="02020603050405020304" pitchFamily="18" charset="0"/>
                <a:ea typeface="나눔고딕 ExtraBold" pitchFamily="50" charset="-127"/>
                <a:cs typeface="Times New Roman" panose="02020603050405020304" pitchFamily="18" charset="0"/>
              </a:rPr>
              <a:t>Nabi</a:t>
            </a:r>
            <a:r>
              <a:rPr lang="en-US" altLang="ko-KR" sz="2800" b="1" dirty="0" smtClean="0">
                <a:latin typeface="Times New Roman" panose="02020603050405020304" pitchFamily="18" charset="0"/>
                <a:ea typeface="나눔고딕 ExtraBold" pitchFamily="50" charset="-127"/>
                <a:cs typeface="Times New Roman" panose="02020603050405020304" pitchFamily="18" charset="0"/>
              </a:rPr>
              <a:t> (0514</a:t>
            </a:r>
            <a:r>
              <a:rPr lang="en-US" altLang="ko-KR" sz="2800" b="1" dirty="0" smtClean="0">
                <a:effectLst/>
                <a:latin typeface="Times New Roman" panose="02020603050405020304" pitchFamily="18" charset="0"/>
                <a:ea typeface="나눔고딕 ExtraBold" pitchFamily="50" charset="-127"/>
                <a:cs typeface="Times New Roman" panose="02020603050405020304" pitchFamily="18" charset="0"/>
              </a:rPr>
              <a:t>))</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24" name="Line 32"/>
          <p:cNvSpPr>
            <a:spLocks noChangeShapeType="1"/>
          </p:cNvSpPr>
          <p:nvPr/>
        </p:nvSpPr>
        <p:spPr bwMode="auto">
          <a:xfrm>
            <a:off x="5850756" y="3204567"/>
            <a:ext cx="1368152" cy="0"/>
          </a:xfrm>
          <a:prstGeom prst="line">
            <a:avLst/>
          </a:prstGeom>
          <a:noFill/>
          <a:ln w="9525">
            <a:solidFill>
              <a:schemeClr val="tx1"/>
            </a:solidFill>
            <a:round/>
            <a:headEnd type="triangle" w="sm" len="med"/>
            <a:tailEnd type="triangle" w="sm"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04306" tIns="52153" rIns="104306" bIns="52153"/>
          <a:lstStyle/>
          <a:p>
            <a:endParaRPr lang="ko-KR" altLang="en-US">
              <a:latin typeface="+mn-ea"/>
            </a:endParaRPr>
          </a:p>
        </p:txBody>
      </p:sp>
      <p:sp>
        <p:nvSpPr>
          <p:cNvPr id="25" name="직사각형 24"/>
          <p:cNvSpPr/>
          <p:nvPr/>
        </p:nvSpPr>
        <p:spPr>
          <a:xfrm>
            <a:off x="171755" y="4921511"/>
            <a:ext cx="5457463" cy="1938992"/>
          </a:xfrm>
          <a:prstGeom prst="rect">
            <a:avLst/>
          </a:prstGeom>
        </p:spPr>
        <p:txBody>
          <a:bodyPr wrap="square">
            <a:spAutoFit/>
          </a:bodyPr>
          <a:lstStyle/>
          <a:p>
            <a:pPr lvl="0" defTabSz="914400" latinLnBrk="0">
              <a:lnSpc>
                <a:spcPct val="150000"/>
              </a:lnSpc>
              <a:buFont typeface="Wingdings" pitchFamily="2" charset="2"/>
              <a:buChar char="§"/>
              <a:defRPr/>
            </a:pPr>
            <a:r>
              <a:rPr lang="en-US" altLang="ko-KR" sz="1600" kern="0" dirty="0" smtClean="0">
                <a:solidFill>
                  <a:prstClr val="black"/>
                </a:solidFill>
                <a:latin typeface="Times New Roman" panose="02020603050405020304" pitchFamily="18" charset="0"/>
                <a:cs typeface="Times New Roman" panose="02020603050405020304" pitchFamily="18" charset="0"/>
              </a:rPr>
              <a:t> </a:t>
            </a:r>
            <a:r>
              <a:rPr lang="en-US" altLang="ko-KR" sz="1600" b="1" kern="0" dirty="0" smtClean="0">
                <a:solidFill>
                  <a:prstClr val="black"/>
                </a:solidFill>
                <a:latin typeface="Times New Roman" panose="02020603050405020304" pitchFamily="18" charset="0"/>
                <a:cs typeface="Times New Roman" panose="02020603050405020304" pitchFamily="18" charset="0"/>
              </a:rPr>
              <a:t>MLD criteria</a:t>
            </a:r>
            <a:r>
              <a:rPr lang="en-US" altLang="ko-KR" sz="1600" kern="0" dirty="0" smtClean="0">
                <a:solidFill>
                  <a:prstClr val="black"/>
                </a:solidFill>
                <a:latin typeface="Times New Roman" panose="02020603050405020304" pitchFamily="18" charset="0"/>
                <a:cs typeface="Times New Roman" panose="02020603050405020304" pitchFamily="18" charset="0"/>
              </a:rPr>
              <a:t> : potential temperature difference &gt; 0.5</a:t>
            </a:r>
            <a:r>
              <a:rPr lang="ko-KR" altLang="en-US" sz="1600" kern="0" dirty="0" smtClean="0">
                <a:solidFill>
                  <a:prstClr val="black"/>
                </a:solidFill>
                <a:latin typeface="Times New Roman" panose="02020603050405020304" pitchFamily="18" charset="0"/>
                <a:cs typeface="Times New Roman" panose="02020603050405020304" pitchFamily="18" charset="0"/>
              </a:rPr>
              <a:t>℃</a:t>
            </a:r>
            <a:endParaRPr lang="en-US" altLang="ko-KR" sz="1600" kern="0" dirty="0" smtClean="0">
              <a:solidFill>
                <a:prstClr val="black"/>
              </a:solidFill>
              <a:latin typeface="Times New Roman" panose="02020603050405020304" pitchFamily="18" charset="0"/>
              <a:cs typeface="Times New Roman" panose="02020603050405020304" pitchFamily="18" charset="0"/>
            </a:endParaRPr>
          </a:p>
          <a:p>
            <a:pPr lvl="0" defTabSz="914400" latinLnBrk="0">
              <a:lnSpc>
                <a:spcPct val="150000"/>
              </a:lnSpc>
              <a:buFont typeface="Wingdings" pitchFamily="2" charset="2"/>
              <a:buChar char="§"/>
              <a:defRPr/>
            </a:pPr>
            <a:r>
              <a:rPr lang="en-US" altLang="ko-KR" sz="1600" kern="0" dirty="0" smtClean="0">
                <a:solidFill>
                  <a:prstClr val="black"/>
                </a:solidFill>
                <a:latin typeface="Times New Roman" panose="02020603050405020304" pitchFamily="18" charset="0"/>
                <a:cs typeface="Times New Roman" panose="02020603050405020304" pitchFamily="18" charset="0"/>
              </a:rPr>
              <a:t> </a:t>
            </a:r>
            <a:r>
              <a:rPr lang="en-US" altLang="ko-KR" sz="1600" b="1" kern="0" dirty="0" smtClean="0">
                <a:solidFill>
                  <a:prstClr val="black"/>
                </a:solidFill>
                <a:latin typeface="Times New Roman" panose="02020603050405020304" pitchFamily="18" charset="0"/>
                <a:cs typeface="Times New Roman" panose="02020603050405020304" pitchFamily="18" charset="0"/>
              </a:rPr>
              <a:t>Typhoon </a:t>
            </a:r>
            <a:r>
              <a:rPr lang="en-US" altLang="ko-KR" sz="1600" b="1" kern="0" dirty="0" err="1" smtClean="0">
                <a:solidFill>
                  <a:prstClr val="black"/>
                </a:solidFill>
                <a:latin typeface="Times New Roman" panose="02020603050405020304" pitchFamily="18" charset="0"/>
                <a:cs typeface="Times New Roman" panose="02020603050405020304" pitchFamily="18" charset="0"/>
              </a:rPr>
              <a:t>Nabi</a:t>
            </a:r>
            <a:r>
              <a:rPr lang="en-US" altLang="ko-KR" sz="1600" kern="0" dirty="0" smtClean="0">
                <a:solidFill>
                  <a:prstClr val="black"/>
                </a:solidFill>
                <a:latin typeface="Times New Roman" panose="02020603050405020304" pitchFamily="18" charset="0"/>
                <a:cs typeface="Times New Roman" panose="02020603050405020304" pitchFamily="18" charset="0"/>
              </a:rPr>
              <a:t> : 5 Sep. 2005</a:t>
            </a:r>
            <a:endParaRPr lang="ko-KR" altLang="en-US" sz="1600" kern="0" dirty="0">
              <a:solidFill>
                <a:prstClr val="black"/>
              </a:solidFill>
              <a:latin typeface="Times New Roman" panose="02020603050405020304" pitchFamily="18" charset="0"/>
              <a:cs typeface="Times New Roman" panose="02020603050405020304" pitchFamily="18" charset="0"/>
            </a:endParaRPr>
          </a:p>
          <a:p>
            <a:pPr lvl="0" defTabSz="914400" latinLnBrk="0">
              <a:lnSpc>
                <a:spcPct val="150000"/>
              </a:lnSpc>
              <a:buFont typeface="Wingdings" pitchFamily="2" charset="2"/>
              <a:buChar char="§"/>
              <a:defRPr/>
            </a:pPr>
            <a:r>
              <a:rPr lang="ko-KR" altLang="en-US" sz="1600" kern="0" dirty="0" smtClean="0">
                <a:solidFill>
                  <a:prstClr val="black"/>
                </a:solidFill>
                <a:latin typeface="Times New Roman" panose="02020603050405020304" pitchFamily="18" charset="0"/>
                <a:cs typeface="Times New Roman" panose="02020603050405020304" pitchFamily="18" charset="0"/>
              </a:rPr>
              <a:t> </a:t>
            </a:r>
            <a:r>
              <a:rPr lang="en-US" altLang="ko-KR" sz="1600" kern="0" dirty="0" smtClean="0">
                <a:solidFill>
                  <a:prstClr val="black"/>
                </a:solidFill>
                <a:latin typeface="Times New Roman" panose="02020603050405020304" pitchFamily="18" charset="0"/>
                <a:cs typeface="Times New Roman" panose="02020603050405020304" pitchFamily="18" charset="0"/>
              </a:rPr>
              <a:t>Wind speed  stronger than 10 m/s persist more than 2 days</a:t>
            </a:r>
            <a:endParaRPr lang="ko-KR" altLang="en-US" sz="1600" kern="0" dirty="0">
              <a:solidFill>
                <a:prstClr val="black"/>
              </a:solidFill>
              <a:latin typeface="Times New Roman" panose="02020603050405020304" pitchFamily="18" charset="0"/>
              <a:cs typeface="Times New Roman" panose="02020603050405020304" pitchFamily="18" charset="0"/>
            </a:endParaRPr>
          </a:p>
          <a:p>
            <a:pPr lvl="0" defTabSz="914400" latinLnBrk="0">
              <a:lnSpc>
                <a:spcPct val="150000"/>
              </a:lnSpc>
              <a:buFont typeface="Wingdings" pitchFamily="2" charset="2"/>
              <a:buChar char="§"/>
              <a:defRPr/>
            </a:pPr>
            <a:r>
              <a:rPr lang="en-US" altLang="ko-KR" sz="1600" kern="0" dirty="0" smtClean="0">
                <a:solidFill>
                  <a:prstClr val="black"/>
                </a:solidFill>
                <a:latin typeface="Times New Roman" panose="02020603050405020304" pitchFamily="18" charset="0"/>
                <a:cs typeface="Times New Roman" panose="02020603050405020304" pitchFamily="18" charset="0"/>
              </a:rPr>
              <a:t> MLD down to 20 m (8m descend)</a:t>
            </a:r>
            <a:endParaRPr lang="ko-KR" altLang="en-US" sz="1600" kern="0" dirty="0">
              <a:solidFill>
                <a:prstClr val="black"/>
              </a:solidFill>
              <a:latin typeface="Times New Roman" panose="02020603050405020304" pitchFamily="18" charset="0"/>
              <a:cs typeface="Times New Roman" panose="02020603050405020304" pitchFamily="18" charset="0"/>
            </a:endParaRPr>
          </a:p>
          <a:p>
            <a:pPr lvl="0" defTabSz="914400" latinLnBrk="0">
              <a:lnSpc>
                <a:spcPct val="150000"/>
              </a:lnSpc>
              <a:buFont typeface="Wingdings" pitchFamily="2" charset="2"/>
              <a:buChar char="§"/>
              <a:defRPr/>
            </a:pPr>
            <a:r>
              <a:rPr lang="en-US" altLang="ko-KR" sz="1600" kern="0" dirty="0" smtClean="0">
                <a:solidFill>
                  <a:prstClr val="black"/>
                </a:solidFill>
                <a:latin typeface="Times New Roman" panose="02020603050405020304" pitchFamily="18" charset="0"/>
                <a:cs typeface="Times New Roman" panose="02020603050405020304" pitchFamily="18" charset="0"/>
              </a:rPr>
              <a:t> MLD recovered  by 6m (not fully recovered)</a:t>
            </a:r>
            <a:endParaRPr lang="ko-KR" altLang="en-US" sz="1600" kern="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69822646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Observation : Wind (speed)</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pic>
        <p:nvPicPr>
          <p:cNvPr id="3"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8188" y="97231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38188" y="199485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38188" y="3002969"/>
            <a:ext cx="4320000" cy="9506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38188" y="4011081"/>
            <a:ext cx="4320000" cy="9506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38188" y="5019193"/>
            <a:ext cx="4320000" cy="9506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419188" y="97231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419188" y="1980431"/>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419188" y="3002971"/>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38188" y="6027306"/>
            <a:ext cx="4320000" cy="9506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419188" y="5019195"/>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10"/>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419188" y="401108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5419188" y="602730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517410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Wind </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pic>
        <p:nvPicPr>
          <p:cNvPr id="1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82204" y="104432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82204" y="2066865"/>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563204" y="2043502"/>
            <a:ext cx="4320000" cy="950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82204" y="5091201"/>
            <a:ext cx="4320000" cy="950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10"/>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82204" y="4083089"/>
            <a:ext cx="4320000" cy="950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11"/>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82204" y="3074977"/>
            <a:ext cx="4320000" cy="950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 name="Picture 8"/>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882204" y="6099313"/>
            <a:ext cx="4320000" cy="950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563204" y="1044327"/>
            <a:ext cx="4320000" cy="950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563204" y="3074977"/>
            <a:ext cx="4320000" cy="950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563204" y="6099313"/>
            <a:ext cx="4320000" cy="950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563204" y="5091201"/>
            <a:ext cx="4320000" cy="950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5563204" y="4083089"/>
            <a:ext cx="4320000" cy="950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297787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Wind rose (2010s)</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pic>
        <p:nvPicPr>
          <p:cNvPr id="21506" name="Picture 2" descr="X:\0.공동업무\2015_07_30_이어도풍속자료\03_WindRose(2007,2008,2014)\ Wind Rose[1].pn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7275" t="9164" r="12749" b="13644"/>
          <a:stretch/>
        </p:blipFill>
        <p:spPr bwMode="auto">
          <a:xfrm>
            <a:off x="90116" y="972319"/>
            <a:ext cx="2561364" cy="2119709"/>
          </a:xfrm>
          <a:prstGeom prst="rect">
            <a:avLst/>
          </a:prstGeom>
          <a:noFill/>
          <a:extLst>
            <a:ext uri="{909E8E84-426E-40DD-AFC4-6F175D3DCCD1}">
              <a14:hiddenFill xmlns="" xmlns:a14="http://schemas.microsoft.com/office/drawing/2010/main">
                <a:solidFill>
                  <a:srgbClr val="FFFFFF"/>
                </a:solidFill>
              </a14:hiddenFill>
            </a:ext>
          </a:extLst>
        </p:spPr>
      </p:pic>
      <p:pic>
        <p:nvPicPr>
          <p:cNvPr id="21507" name="Picture 3" descr="X:\0.공동업무\2015_07_30_이어도풍속자료\03_WindRose(2007,2008,2014)\ Wind Rose[2].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7275" t="9164" r="12749" b="13644"/>
          <a:stretch/>
        </p:blipFill>
        <p:spPr bwMode="auto">
          <a:xfrm>
            <a:off x="2749808" y="972319"/>
            <a:ext cx="2561364" cy="2119709"/>
          </a:xfrm>
          <a:prstGeom prst="rect">
            <a:avLst/>
          </a:prstGeom>
          <a:noFill/>
          <a:extLst>
            <a:ext uri="{909E8E84-426E-40DD-AFC4-6F175D3DCCD1}">
              <a14:hiddenFill xmlns="" xmlns:a14="http://schemas.microsoft.com/office/drawing/2010/main">
                <a:solidFill>
                  <a:srgbClr val="FFFFFF"/>
                </a:solidFill>
              </a14:hiddenFill>
            </a:ext>
          </a:extLst>
        </p:spPr>
      </p:pic>
      <p:pic>
        <p:nvPicPr>
          <p:cNvPr id="21508" name="Picture 4" descr="X:\0.공동업무\2015_07_30_이어도풍속자료\03_WindRose(2007,2008,2014)\ Wind Rose[3].pn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7275" t="9164" r="12749" b="13644"/>
          <a:stretch/>
        </p:blipFill>
        <p:spPr bwMode="auto">
          <a:xfrm>
            <a:off x="5409500" y="972319"/>
            <a:ext cx="2561364" cy="2119709"/>
          </a:xfrm>
          <a:prstGeom prst="rect">
            <a:avLst/>
          </a:prstGeom>
          <a:noFill/>
          <a:extLst>
            <a:ext uri="{909E8E84-426E-40DD-AFC4-6F175D3DCCD1}">
              <a14:hiddenFill xmlns="" xmlns:a14="http://schemas.microsoft.com/office/drawing/2010/main">
                <a:solidFill>
                  <a:srgbClr val="FFFFFF"/>
                </a:solidFill>
              </a14:hiddenFill>
            </a:ext>
          </a:extLst>
        </p:spPr>
      </p:pic>
      <p:pic>
        <p:nvPicPr>
          <p:cNvPr id="21509" name="Picture 5" descr="X:\0.공동업무\2015_07_30_이어도풍속자료\03_WindRose(2007,2008,2014)\ Wind Rose[4].pn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7275" t="9164" r="12749" b="13644"/>
          <a:stretch/>
        </p:blipFill>
        <p:spPr bwMode="auto">
          <a:xfrm>
            <a:off x="8069192" y="972319"/>
            <a:ext cx="2561364" cy="2119709"/>
          </a:xfrm>
          <a:prstGeom prst="rect">
            <a:avLst/>
          </a:prstGeom>
          <a:noFill/>
          <a:extLst>
            <a:ext uri="{909E8E84-426E-40DD-AFC4-6F175D3DCCD1}">
              <a14:hiddenFill xmlns="" xmlns:a14="http://schemas.microsoft.com/office/drawing/2010/main">
                <a:solidFill>
                  <a:srgbClr val="FFFFFF"/>
                </a:solidFill>
              </a14:hiddenFill>
            </a:ext>
          </a:extLst>
        </p:spPr>
      </p:pic>
      <p:pic>
        <p:nvPicPr>
          <p:cNvPr id="21510" name="Picture 6" descr="X:\0.공동업무\2015_07_30_이어도풍속자료\03_WindRose(2007,2008,2014)\ Wind Rose[5].png"/>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17275" t="9164" r="12749" b="13644"/>
          <a:stretch/>
        </p:blipFill>
        <p:spPr bwMode="auto">
          <a:xfrm>
            <a:off x="90116" y="3015270"/>
            <a:ext cx="2561364" cy="2119709"/>
          </a:xfrm>
          <a:prstGeom prst="rect">
            <a:avLst/>
          </a:prstGeom>
          <a:noFill/>
          <a:extLst>
            <a:ext uri="{909E8E84-426E-40DD-AFC4-6F175D3DCCD1}">
              <a14:hiddenFill xmlns="" xmlns:a14="http://schemas.microsoft.com/office/drawing/2010/main">
                <a:solidFill>
                  <a:srgbClr val="FFFFFF"/>
                </a:solidFill>
              </a14:hiddenFill>
            </a:ext>
          </a:extLst>
        </p:spPr>
      </p:pic>
      <p:pic>
        <p:nvPicPr>
          <p:cNvPr id="21511" name="Picture 7" descr="X:\0.공동업무\2015_07_30_이어도풍속자료\03_WindRose(2007,2008,2014)\ Wind Rose[6].png"/>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17275" t="9163" r="12749" b="13643"/>
          <a:stretch/>
        </p:blipFill>
        <p:spPr bwMode="auto">
          <a:xfrm>
            <a:off x="2749808" y="3015270"/>
            <a:ext cx="2561364" cy="2119764"/>
          </a:xfrm>
          <a:prstGeom prst="rect">
            <a:avLst/>
          </a:prstGeom>
          <a:noFill/>
          <a:extLst>
            <a:ext uri="{909E8E84-426E-40DD-AFC4-6F175D3DCCD1}">
              <a14:hiddenFill xmlns="" xmlns:a14="http://schemas.microsoft.com/office/drawing/2010/main">
                <a:solidFill>
                  <a:srgbClr val="FFFFFF"/>
                </a:solidFill>
              </a14:hiddenFill>
            </a:ext>
          </a:extLst>
        </p:spPr>
      </p:pic>
      <p:pic>
        <p:nvPicPr>
          <p:cNvPr id="21512" name="Picture 8" descr="X:\0.공동업무\2015_07_30_이어도풍속자료\03_WindRose(2007,2008,2014)\ Wind Rose[7].png"/>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l="17275" t="9164" r="12749" b="13644"/>
          <a:stretch/>
        </p:blipFill>
        <p:spPr bwMode="auto">
          <a:xfrm>
            <a:off x="5409500" y="3015270"/>
            <a:ext cx="2561364" cy="2119709"/>
          </a:xfrm>
          <a:prstGeom prst="rect">
            <a:avLst/>
          </a:prstGeom>
          <a:noFill/>
          <a:extLst>
            <a:ext uri="{909E8E84-426E-40DD-AFC4-6F175D3DCCD1}">
              <a14:hiddenFill xmlns="" xmlns:a14="http://schemas.microsoft.com/office/drawing/2010/main">
                <a:solidFill>
                  <a:srgbClr val="FFFFFF"/>
                </a:solidFill>
              </a14:hiddenFill>
            </a:ext>
          </a:extLst>
        </p:spPr>
      </p:pic>
      <p:pic>
        <p:nvPicPr>
          <p:cNvPr id="21513" name="Picture 9" descr="X:\0.공동업무\2015_07_30_이어도풍속자료\03_WindRose(2007,2008,2014)\ Wind Rose[8].png"/>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l="17275" t="9163" r="12749" b="13643"/>
          <a:stretch/>
        </p:blipFill>
        <p:spPr bwMode="auto">
          <a:xfrm>
            <a:off x="8069192" y="3015270"/>
            <a:ext cx="2561364" cy="2119764"/>
          </a:xfrm>
          <a:prstGeom prst="rect">
            <a:avLst/>
          </a:prstGeom>
          <a:noFill/>
          <a:extLst>
            <a:ext uri="{909E8E84-426E-40DD-AFC4-6F175D3DCCD1}">
              <a14:hiddenFill xmlns="" xmlns:a14="http://schemas.microsoft.com/office/drawing/2010/main">
                <a:solidFill>
                  <a:srgbClr val="FFFFFF"/>
                </a:solidFill>
              </a14:hiddenFill>
            </a:ext>
          </a:extLst>
        </p:spPr>
      </p:pic>
      <p:pic>
        <p:nvPicPr>
          <p:cNvPr id="21514" name="Picture 10" descr="X:\0.공동업무\2015_07_30_이어도풍속자료\03_WindRose(2007,2008,2014)\ Wind Rose[9].png"/>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l="17275" t="9163" r="12749" b="13643"/>
          <a:stretch/>
        </p:blipFill>
        <p:spPr bwMode="auto">
          <a:xfrm>
            <a:off x="90116" y="5096201"/>
            <a:ext cx="2561364" cy="2119764"/>
          </a:xfrm>
          <a:prstGeom prst="rect">
            <a:avLst/>
          </a:prstGeom>
          <a:noFill/>
          <a:extLst>
            <a:ext uri="{909E8E84-426E-40DD-AFC4-6F175D3DCCD1}">
              <a14:hiddenFill xmlns="" xmlns:a14="http://schemas.microsoft.com/office/drawing/2010/main">
                <a:solidFill>
                  <a:srgbClr val="FFFFFF"/>
                </a:solidFill>
              </a14:hiddenFill>
            </a:ext>
          </a:extLst>
        </p:spPr>
      </p:pic>
      <p:pic>
        <p:nvPicPr>
          <p:cNvPr id="21515" name="Picture 11" descr="X:\0.공동업무\2015_07_30_이어도풍속자료\03_WindRose(2007,2008,2014)\ Wind Rose[10].png"/>
          <p:cNvPicPr>
            <a:picLocks noChangeAspect="1" noChangeArrowheads="1"/>
          </p:cNvPicPr>
          <p:nvPr/>
        </p:nvPicPr>
        <p:blipFill rotWithShape="1">
          <a:blip r:embed="rId12" cstate="print">
            <a:extLst>
              <a:ext uri="{28A0092B-C50C-407E-A947-70E740481C1C}">
                <a14:useLocalDpi xmlns="" xmlns:a14="http://schemas.microsoft.com/office/drawing/2010/main" val="0"/>
              </a:ext>
            </a:extLst>
          </a:blip>
          <a:srcRect l="17275" t="9163" r="12749" b="13643"/>
          <a:stretch/>
        </p:blipFill>
        <p:spPr bwMode="auto">
          <a:xfrm>
            <a:off x="2749808" y="5096201"/>
            <a:ext cx="2561364" cy="2119764"/>
          </a:xfrm>
          <a:prstGeom prst="rect">
            <a:avLst/>
          </a:prstGeom>
          <a:noFill/>
          <a:extLst>
            <a:ext uri="{909E8E84-426E-40DD-AFC4-6F175D3DCCD1}">
              <a14:hiddenFill xmlns="" xmlns:a14="http://schemas.microsoft.com/office/drawing/2010/main">
                <a:solidFill>
                  <a:srgbClr val="FFFFFF"/>
                </a:solidFill>
              </a14:hiddenFill>
            </a:ext>
          </a:extLst>
        </p:spPr>
      </p:pic>
      <p:pic>
        <p:nvPicPr>
          <p:cNvPr id="21516" name="Picture 12" descr="X:\0.공동업무\2015_07_30_이어도풍속자료\03_WindRose(2007,2008,2014)\ Wind Rose[11].png"/>
          <p:cNvPicPr>
            <a:picLocks noChangeAspect="1" noChangeArrowheads="1"/>
          </p:cNvPicPr>
          <p:nvPr/>
        </p:nvPicPr>
        <p:blipFill rotWithShape="1">
          <a:blip r:embed="rId13" cstate="print">
            <a:extLst>
              <a:ext uri="{28A0092B-C50C-407E-A947-70E740481C1C}">
                <a14:useLocalDpi xmlns="" xmlns:a14="http://schemas.microsoft.com/office/drawing/2010/main" val="0"/>
              </a:ext>
            </a:extLst>
          </a:blip>
          <a:srcRect l="17275" t="9164" r="12749" b="13644"/>
          <a:stretch/>
        </p:blipFill>
        <p:spPr bwMode="auto">
          <a:xfrm>
            <a:off x="5409500" y="5096201"/>
            <a:ext cx="2561364" cy="2119709"/>
          </a:xfrm>
          <a:prstGeom prst="rect">
            <a:avLst/>
          </a:prstGeom>
          <a:noFill/>
          <a:extLst>
            <a:ext uri="{909E8E84-426E-40DD-AFC4-6F175D3DCCD1}">
              <a14:hiddenFill xmlns="" xmlns:a14="http://schemas.microsoft.com/office/drawing/2010/main">
                <a:solidFill>
                  <a:srgbClr val="FFFFFF"/>
                </a:solidFill>
              </a14:hiddenFill>
            </a:ext>
          </a:extLst>
        </p:spPr>
      </p:pic>
      <p:pic>
        <p:nvPicPr>
          <p:cNvPr id="21517" name="Picture 13" descr="X:\0.공동업무\2015_07_30_이어도풍속자료\03_WindRose(2007,2008,2014)\ Wind Rose[12].png"/>
          <p:cNvPicPr>
            <a:picLocks noChangeAspect="1" noChangeArrowheads="1"/>
          </p:cNvPicPr>
          <p:nvPr/>
        </p:nvPicPr>
        <p:blipFill rotWithShape="1">
          <a:blip r:embed="rId14" cstate="print">
            <a:extLst>
              <a:ext uri="{28A0092B-C50C-407E-A947-70E740481C1C}">
                <a14:useLocalDpi xmlns="" xmlns:a14="http://schemas.microsoft.com/office/drawing/2010/main" val="0"/>
              </a:ext>
            </a:extLst>
          </a:blip>
          <a:srcRect l="17275" t="9163" r="12749" b="13645"/>
          <a:stretch/>
        </p:blipFill>
        <p:spPr bwMode="auto">
          <a:xfrm>
            <a:off x="8069192" y="5096201"/>
            <a:ext cx="2561364" cy="2119709"/>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itle 1"/>
          <p:cNvSpPr txBox="1">
            <a:spLocks/>
          </p:cNvSpPr>
          <p:nvPr/>
        </p:nvSpPr>
        <p:spPr bwMode="auto">
          <a:xfrm>
            <a:off x="0" y="980931"/>
            <a:ext cx="509588"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04" charset="0"/>
                <a:ea typeface="ＭＳ Ｐゴシック" pitchFamily="-104" charset="-128"/>
              </a:defRPr>
            </a:lvl1pPr>
            <a:lvl2pPr marL="37931725" indent="-37474525" eaLnBrk="0" hangingPunct="0">
              <a:defRPr sz="2400">
                <a:solidFill>
                  <a:schemeClr val="tx1"/>
                </a:solidFill>
                <a:latin typeface="Times New Roman" pitchFamily="-104" charset="0"/>
                <a:ea typeface="ＭＳ Ｐゴシック" pitchFamily="-104" charset="-128"/>
              </a:defRPr>
            </a:lvl2pPr>
            <a:lvl3pPr eaLnBrk="0" hangingPunct="0">
              <a:defRPr sz="2400">
                <a:solidFill>
                  <a:schemeClr val="tx1"/>
                </a:solidFill>
                <a:latin typeface="Times New Roman" pitchFamily="-104" charset="0"/>
                <a:ea typeface="ＭＳ Ｐゴシック" pitchFamily="-104" charset="-128"/>
              </a:defRPr>
            </a:lvl3pPr>
            <a:lvl4pPr eaLnBrk="0" hangingPunct="0">
              <a:defRPr sz="2400">
                <a:solidFill>
                  <a:schemeClr val="tx1"/>
                </a:solidFill>
                <a:latin typeface="Times New Roman" pitchFamily="-104" charset="0"/>
                <a:ea typeface="ＭＳ Ｐゴシック" pitchFamily="-104" charset="-128"/>
              </a:defRPr>
            </a:lvl4pPr>
            <a:lvl5pPr eaLnBrk="0" hangingPunct="0">
              <a:defRPr sz="2400">
                <a:solidFill>
                  <a:schemeClr val="tx1"/>
                </a:solidFill>
                <a:latin typeface="Times New Roman" pitchFamily="-104" charset="0"/>
                <a:ea typeface="ＭＳ Ｐゴシック" pitchFamily="-104" charset="-128"/>
              </a:defRPr>
            </a:lvl5pPr>
            <a:lvl6pPr marL="4572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6pPr>
            <a:lvl7pPr marL="9144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7pPr>
            <a:lvl8pPr marL="13716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8pPr>
            <a:lvl9pPr marL="18288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9pPr>
          </a:lstStyle>
          <a:p>
            <a:pPr eaLnBrk="1" hangingPunct="1">
              <a:spcBef>
                <a:spcPct val="0"/>
              </a:spcBef>
              <a:defRPr/>
            </a:pPr>
            <a:r>
              <a:rPr lang="en-US" altLang="ko-KR" sz="1400" b="1" dirty="0" smtClean="0">
                <a:effectLst/>
                <a:latin typeface="+mn-lt"/>
                <a:cs typeface="Arial" charset="0"/>
              </a:rPr>
              <a:t>Jan</a:t>
            </a:r>
          </a:p>
        </p:txBody>
      </p:sp>
      <p:sp>
        <p:nvSpPr>
          <p:cNvPr id="16" name="Title 1"/>
          <p:cNvSpPr txBox="1">
            <a:spLocks/>
          </p:cNvSpPr>
          <p:nvPr/>
        </p:nvSpPr>
        <p:spPr bwMode="auto">
          <a:xfrm>
            <a:off x="2820889" y="980931"/>
            <a:ext cx="509587"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04" charset="0"/>
                <a:ea typeface="ＭＳ Ｐゴシック" pitchFamily="-104" charset="-128"/>
              </a:defRPr>
            </a:lvl1pPr>
            <a:lvl2pPr marL="37931725" indent="-37474525" eaLnBrk="0" hangingPunct="0">
              <a:defRPr sz="2400">
                <a:solidFill>
                  <a:schemeClr val="tx1"/>
                </a:solidFill>
                <a:latin typeface="Times New Roman" pitchFamily="-104" charset="0"/>
                <a:ea typeface="ＭＳ Ｐゴシック" pitchFamily="-104" charset="-128"/>
              </a:defRPr>
            </a:lvl2pPr>
            <a:lvl3pPr eaLnBrk="0" hangingPunct="0">
              <a:defRPr sz="2400">
                <a:solidFill>
                  <a:schemeClr val="tx1"/>
                </a:solidFill>
                <a:latin typeface="Times New Roman" pitchFamily="-104" charset="0"/>
                <a:ea typeface="ＭＳ Ｐゴシック" pitchFamily="-104" charset="-128"/>
              </a:defRPr>
            </a:lvl3pPr>
            <a:lvl4pPr eaLnBrk="0" hangingPunct="0">
              <a:defRPr sz="2400">
                <a:solidFill>
                  <a:schemeClr val="tx1"/>
                </a:solidFill>
                <a:latin typeface="Times New Roman" pitchFamily="-104" charset="0"/>
                <a:ea typeface="ＭＳ Ｐゴシック" pitchFamily="-104" charset="-128"/>
              </a:defRPr>
            </a:lvl4pPr>
            <a:lvl5pPr eaLnBrk="0" hangingPunct="0">
              <a:defRPr sz="2400">
                <a:solidFill>
                  <a:schemeClr val="tx1"/>
                </a:solidFill>
                <a:latin typeface="Times New Roman" pitchFamily="-104" charset="0"/>
                <a:ea typeface="ＭＳ Ｐゴシック" pitchFamily="-104" charset="-128"/>
              </a:defRPr>
            </a:lvl5pPr>
            <a:lvl6pPr marL="4572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6pPr>
            <a:lvl7pPr marL="9144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7pPr>
            <a:lvl8pPr marL="13716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8pPr>
            <a:lvl9pPr marL="18288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9pPr>
          </a:lstStyle>
          <a:p>
            <a:pPr eaLnBrk="1" hangingPunct="1">
              <a:spcBef>
                <a:spcPct val="0"/>
              </a:spcBef>
              <a:defRPr/>
            </a:pPr>
            <a:r>
              <a:rPr lang="en-US" altLang="ko-KR" sz="1400" b="1" dirty="0" smtClean="0">
                <a:effectLst/>
                <a:latin typeface="+mn-lt"/>
                <a:cs typeface="Arial" charset="0"/>
              </a:rPr>
              <a:t>Feb</a:t>
            </a:r>
          </a:p>
        </p:txBody>
      </p:sp>
      <p:sp>
        <p:nvSpPr>
          <p:cNvPr id="17" name="Title 1"/>
          <p:cNvSpPr txBox="1">
            <a:spLocks/>
          </p:cNvSpPr>
          <p:nvPr/>
        </p:nvSpPr>
        <p:spPr bwMode="auto">
          <a:xfrm>
            <a:off x="5409500" y="980931"/>
            <a:ext cx="669388" cy="24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04" charset="0"/>
                <a:ea typeface="ＭＳ Ｐゴシック" pitchFamily="-104" charset="-128"/>
              </a:defRPr>
            </a:lvl1pPr>
            <a:lvl2pPr marL="37931725" indent="-37474525" eaLnBrk="0" hangingPunct="0">
              <a:defRPr sz="2400">
                <a:solidFill>
                  <a:schemeClr val="tx1"/>
                </a:solidFill>
                <a:latin typeface="Times New Roman" pitchFamily="-104" charset="0"/>
                <a:ea typeface="ＭＳ Ｐゴシック" pitchFamily="-104" charset="-128"/>
              </a:defRPr>
            </a:lvl2pPr>
            <a:lvl3pPr eaLnBrk="0" hangingPunct="0">
              <a:defRPr sz="2400">
                <a:solidFill>
                  <a:schemeClr val="tx1"/>
                </a:solidFill>
                <a:latin typeface="Times New Roman" pitchFamily="-104" charset="0"/>
                <a:ea typeface="ＭＳ Ｐゴシック" pitchFamily="-104" charset="-128"/>
              </a:defRPr>
            </a:lvl3pPr>
            <a:lvl4pPr eaLnBrk="0" hangingPunct="0">
              <a:defRPr sz="2400">
                <a:solidFill>
                  <a:schemeClr val="tx1"/>
                </a:solidFill>
                <a:latin typeface="Times New Roman" pitchFamily="-104" charset="0"/>
                <a:ea typeface="ＭＳ Ｐゴシック" pitchFamily="-104" charset="-128"/>
              </a:defRPr>
            </a:lvl4pPr>
            <a:lvl5pPr eaLnBrk="0" hangingPunct="0">
              <a:defRPr sz="2400">
                <a:solidFill>
                  <a:schemeClr val="tx1"/>
                </a:solidFill>
                <a:latin typeface="Times New Roman" pitchFamily="-104" charset="0"/>
                <a:ea typeface="ＭＳ Ｐゴシック" pitchFamily="-104" charset="-128"/>
              </a:defRPr>
            </a:lvl5pPr>
            <a:lvl6pPr marL="4572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6pPr>
            <a:lvl7pPr marL="9144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7pPr>
            <a:lvl8pPr marL="13716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8pPr>
            <a:lvl9pPr marL="18288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9pPr>
          </a:lstStyle>
          <a:p>
            <a:pPr eaLnBrk="1" hangingPunct="1">
              <a:spcBef>
                <a:spcPct val="0"/>
              </a:spcBef>
              <a:defRPr/>
            </a:pPr>
            <a:r>
              <a:rPr lang="en-US" altLang="ko-KR" sz="1400" b="1" dirty="0" smtClean="0">
                <a:effectLst/>
                <a:latin typeface="+mn-lt"/>
                <a:cs typeface="Arial" charset="0"/>
              </a:rPr>
              <a:t>Mar</a:t>
            </a:r>
          </a:p>
        </p:txBody>
      </p:sp>
      <p:sp>
        <p:nvSpPr>
          <p:cNvPr id="18" name="Title 1"/>
          <p:cNvSpPr txBox="1">
            <a:spLocks/>
          </p:cNvSpPr>
          <p:nvPr/>
        </p:nvSpPr>
        <p:spPr bwMode="auto">
          <a:xfrm>
            <a:off x="8284100" y="980931"/>
            <a:ext cx="511175" cy="24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04" charset="0"/>
                <a:ea typeface="ＭＳ Ｐゴシック" pitchFamily="-104" charset="-128"/>
              </a:defRPr>
            </a:lvl1pPr>
            <a:lvl2pPr marL="37931725" indent="-37474525" eaLnBrk="0" hangingPunct="0">
              <a:defRPr sz="2400">
                <a:solidFill>
                  <a:schemeClr val="tx1"/>
                </a:solidFill>
                <a:latin typeface="Times New Roman" pitchFamily="-104" charset="0"/>
                <a:ea typeface="ＭＳ Ｐゴシック" pitchFamily="-104" charset="-128"/>
              </a:defRPr>
            </a:lvl2pPr>
            <a:lvl3pPr eaLnBrk="0" hangingPunct="0">
              <a:defRPr sz="2400">
                <a:solidFill>
                  <a:schemeClr val="tx1"/>
                </a:solidFill>
                <a:latin typeface="Times New Roman" pitchFamily="-104" charset="0"/>
                <a:ea typeface="ＭＳ Ｐゴシック" pitchFamily="-104" charset="-128"/>
              </a:defRPr>
            </a:lvl3pPr>
            <a:lvl4pPr eaLnBrk="0" hangingPunct="0">
              <a:defRPr sz="2400">
                <a:solidFill>
                  <a:schemeClr val="tx1"/>
                </a:solidFill>
                <a:latin typeface="Times New Roman" pitchFamily="-104" charset="0"/>
                <a:ea typeface="ＭＳ Ｐゴシック" pitchFamily="-104" charset="-128"/>
              </a:defRPr>
            </a:lvl4pPr>
            <a:lvl5pPr eaLnBrk="0" hangingPunct="0">
              <a:defRPr sz="2400">
                <a:solidFill>
                  <a:schemeClr val="tx1"/>
                </a:solidFill>
                <a:latin typeface="Times New Roman" pitchFamily="-104" charset="0"/>
                <a:ea typeface="ＭＳ Ｐゴシック" pitchFamily="-104" charset="-128"/>
              </a:defRPr>
            </a:lvl5pPr>
            <a:lvl6pPr marL="4572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6pPr>
            <a:lvl7pPr marL="9144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7pPr>
            <a:lvl8pPr marL="13716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8pPr>
            <a:lvl9pPr marL="18288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9pPr>
          </a:lstStyle>
          <a:p>
            <a:pPr eaLnBrk="1" hangingPunct="1">
              <a:spcBef>
                <a:spcPct val="0"/>
              </a:spcBef>
              <a:defRPr/>
            </a:pPr>
            <a:r>
              <a:rPr lang="en-US" altLang="ko-KR" sz="1400" b="1" dirty="0" smtClean="0">
                <a:effectLst/>
                <a:latin typeface="+mn-lt"/>
                <a:cs typeface="Arial" charset="0"/>
              </a:rPr>
              <a:t>Apr</a:t>
            </a:r>
          </a:p>
        </p:txBody>
      </p:sp>
      <p:sp>
        <p:nvSpPr>
          <p:cNvPr id="19" name="Title 1"/>
          <p:cNvSpPr txBox="1">
            <a:spLocks/>
          </p:cNvSpPr>
          <p:nvPr/>
        </p:nvSpPr>
        <p:spPr bwMode="auto">
          <a:xfrm>
            <a:off x="0" y="3092028"/>
            <a:ext cx="563562" cy="24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04" charset="0"/>
                <a:ea typeface="ＭＳ Ｐゴシック" pitchFamily="-104" charset="-128"/>
              </a:defRPr>
            </a:lvl1pPr>
            <a:lvl2pPr marL="37931725" indent="-37474525" eaLnBrk="0" hangingPunct="0">
              <a:defRPr sz="2400">
                <a:solidFill>
                  <a:schemeClr val="tx1"/>
                </a:solidFill>
                <a:latin typeface="Times New Roman" pitchFamily="-104" charset="0"/>
                <a:ea typeface="ＭＳ Ｐゴシック" pitchFamily="-104" charset="-128"/>
              </a:defRPr>
            </a:lvl2pPr>
            <a:lvl3pPr eaLnBrk="0" hangingPunct="0">
              <a:defRPr sz="2400">
                <a:solidFill>
                  <a:schemeClr val="tx1"/>
                </a:solidFill>
                <a:latin typeface="Times New Roman" pitchFamily="-104" charset="0"/>
                <a:ea typeface="ＭＳ Ｐゴシック" pitchFamily="-104" charset="-128"/>
              </a:defRPr>
            </a:lvl3pPr>
            <a:lvl4pPr eaLnBrk="0" hangingPunct="0">
              <a:defRPr sz="2400">
                <a:solidFill>
                  <a:schemeClr val="tx1"/>
                </a:solidFill>
                <a:latin typeface="Times New Roman" pitchFamily="-104" charset="0"/>
                <a:ea typeface="ＭＳ Ｐゴシック" pitchFamily="-104" charset="-128"/>
              </a:defRPr>
            </a:lvl4pPr>
            <a:lvl5pPr eaLnBrk="0" hangingPunct="0">
              <a:defRPr sz="2400">
                <a:solidFill>
                  <a:schemeClr val="tx1"/>
                </a:solidFill>
                <a:latin typeface="Times New Roman" pitchFamily="-104" charset="0"/>
                <a:ea typeface="ＭＳ Ｐゴシック" pitchFamily="-104" charset="-128"/>
              </a:defRPr>
            </a:lvl5pPr>
            <a:lvl6pPr marL="4572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6pPr>
            <a:lvl7pPr marL="9144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7pPr>
            <a:lvl8pPr marL="13716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8pPr>
            <a:lvl9pPr marL="18288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9pPr>
          </a:lstStyle>
          <a:p>
            <a:pPr eaLnBrk="1" hangingPunct="1">
              <a:spcBef>
                <a:spcPct val="0"/>
              </a:spcBef>
              <a:defRPr/>
            </a:pPr>
            <a:r>
              <a:rPr lang="en-US" altLang="ko-KR" sz="1400" b="1" dirty="0" smtClean="0">
                <a:effectLst/>
                <a:latin typeface="+mn-lt"/>
                <a:cs typeface="Arial" charset="0"/>
              </a:rPr>
              <a:t>May</a:t>
            </a:r>
          </a:p>
        </p:txBody>
      </p:sp>
      <p:sp>
        <p:nvSpPr>
          <p:cNvPr id="20" name="Title 1"/>
          <p:cNvSpPr txBox="1">
            <a:spLocks/>
          </p:cNvSpPr>
          <p:nvPr/>
        </p:nvSpPr>
        <p:spPr bwMode="auto">
          <a:xfrm>
            <a:off x="2749096" y="3092028"/>
            <a:ext cx="509587"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04" charset="0"/>
                <a:ea typeface="ＭＳ Ｐゴシック" pitchFamily="-104" charset="-128"/>
              </a:defRPr>
            </a:lvl1pPr>
            <a:lvl2pPr marL="37931725" indent="-37474525" eaLnBrk="0" hangingPunct="0">
              <a:defRPr sz="2400">
                <a:solidFill>
                  <a:schemeClr val="tx1"/>
                </a:solidFill>
                <a:latin typeface="Times New Roman" pitchFamily="-104" charset="0"/>
                <a:ea typeface="ＭＳ Ｐゴシック" pitchFamily="-104" charset="-128"/>
              </a:defRPr>
            </a:lvl2pPr>
            <a:lvl3pPr eaLnBrk="0" hangingPunct="0">
              <a:defRPr sz="2400">
                <a:solidFill>
                  <a:schemeClr val="tx1"/>
                </a:solidFill>
                <a:latin typeface="Times New Roman" pitchFamily="-104" charset="0"/>
                <a:ea typeface="ＭＳ Ｐゴシック" pitchFamily="-104" charset="-128"/>
              </a:defRPr>
            </a:lvl3pPr>
            <a:lvl4pPr eaLnBrk="0" hangingPunct="0">
              <a:defRPr sz="2400">
                <a:solidFill>
                  <a:schemeClr val="tx1"/>
                </a:solidFill>
                <a:latin typeface="Times New Roman" pitchFamily="-104" charset="0"/>
                <a:ea typeface="ＭＳ Ｐゴシック" pitchFamily="-104" charset="-128"/>
              </a:defRPr>
            </a:lvl4pPr>
            <a:lvl5pPr eaLnBrk="0" hangingPunct="0">
              <a:defRPr sz="2400">
                <a:solidFill>
                  <a:schemeClr val="tx1"/>
                </a:solidFill>
                <a:latin typeface="Times New Roman" pitchFamily="-104" charset="0"/>
                <a:ea typeface="ＭＳ Ｐゴシック" pitchFamily="-104" charset="-128"/>
              </a:defRPr>
            </a:lvl5pPr>
            <a:lvl6pPr marL="4572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6pPr>
            <a:lvl7pPr marL="9144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7pPr>
            <a:lvl8pPr marL="13716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8pPr>
            <a:lvl9pPr marL="18288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9pPr>
          </a:lstStyle>
          <a:p>
            <a:pPr eaLnBrk="1" hangingPunct="1">
              <a:spcBef>
                <a:spcPct val="0"/>
              </a:spcBef>
              <a:defRPr/>
            </a:pPr>
            <a:r>
              <a:rPr lang="en-US" altLang="ko-KR" sz="1400" b="1" dirty="0" smtClean="0">
                <a:effectLst/>
                <a:latin typeface="+mn-lt"/>
                <a:cs typeface="Arial" charset="0"/>
              </a:rPr>
              <a:t>Jun</a:t>
            </a:r>
          </a:p>
        </p:txBody>
      </p:sp>
      <p:sp>
        <p:nvSpPr>
          <p:cNvPr id="21" name="Title 1"/>
          <p:cNvSpPr txBox="1">
            <a:spLocks/>
          </p:cNvSpPr>
          <p:nvPr/>
        </p:nvSpPr>
        <p:spPr bwMode="auto">
          <a:xfrm>
            <a:off x="5444217" y="3092028"/>
            <a:ext cx="509588"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04" charset="0"/>
                <a:ea typeface="ＭＳ Ｐゴシック" pitchFamily="-104" charset="-128"/>
              </a:defRPr>
            </a:lvl1pPr>
            <a:lvl2pPr marL="37931725" indent="-37474525" eaLnBrk="0" hangingPunct="0">
              <a:defRPr sz="2400">
                <a:solidFill>
                  <a:schemeClr val="tx1"/>
                </a:solidFill>
                <a:latin typeface="Times New Roman" pitchFamily="-104" charset="0"/>
                <a:ea typeface="ＭＳ Ｐゴシック" pitchFamily="-104" charset="-128"/>
              </a:defRPr>
            </a:lvl2pPr>
            <a:lvl3pPr eaLnBrk="0" hangingPunct="0">
              <a:defRPr sz="2400">
                <a:solidFill>
                  <a:schemeClr val="tx1"/>
                </a:solidFill>
                <a:latin typeface="Times New Roman" pitchFamily="-104" charset="0"/>
                <a:ea typeface="ＭＳ Ｐゴシック" pitchFamily="-104" charset="-128"/>
              </a:defRPr>
            </a:lvl3pPr>
            <a:lvl4pPr eaLnBrk="0" hangingPunct="0">
              <a:defRPr sz="2400">
                <a:solidFill>
                  <a:schemeClr val="tx1"/>
                </a:solidFill>
                <a:latin typeface="Times New Roman" pitchFamily="-104" charset="0"/>
                <a:ea typeface="ＭＳ Ｐゴシック" pitchFamily="-104" charset="-128"/>
              </a:defRPr>
            </a:lvl4pPr>
            <a:lvl5pPr eaLnBrk="0" hangingPunct="0">
              <a:defRPr sz="2400">
                <a:solidFill>
                  <a:schemeClr val="tx1"/>
                </a:solidFill>
                <a:latin typeface="Times New Roman" pitchFamily="-104" charset="0"/>
                <a:ea typeface="ＭＳ Ｐゴシック" pitchFamily="-104" charset="-128"/>
              </a:defRPr>
            </a:lvl5pPr>
            <a:lvl6pPr marL="4572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6pPr>
            <a:lvl7pPr marL="9144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7pPr>
            <a:lvl8pPr marL="13716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8pPr>
            <a:lvl9pPr marL="18288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9pPr>
          </a:lstStyle>
          <a:p>
            <a:pPr eaLnBrk="1" hangingPunct="1">
              <a:spcBef>
                <a:spcPct val="0"/>
              </a:spcBef>
              <a:defRPr/>
            </a:pPr>
            <a:r>
              <a:rPr lang="en-US" altLang="ko-KR" sz="1400" b="1" dirty="0" smtClean="0">
                <a:effectLst/>
                <a:latin typeface="+mn-lt"/>
                <a:cs typeface="Arial" charset="0"/>
              </a:rPr>
              <a:t>Jul</a:t>
            </a:r>
          </a:p>
        </p:txBody>
      </p:sp>
      <p:sp>
        <p:nvSpPr>
          <p:cNvPr id="22" name="Title 1"/>
          <p:cNvSpPr txBox="1">
            <a:spLocks/>
          </p:cNvSpPr>
          <p:nvPr/>
        </p:nvSpPr>
        <p:spPr bwMode="auto">
          <a:xfrm>
            <a:off x="8139340" y="3092028"/>
            <a:ext cx="655935" cy="321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04" charset="0"/>
                <a:ea typeface="ＭＳ Ｐゴシック" pitchFamily="-104" charset="-128"/>
              </a:defRPr>
            </a:lvl1pPr>
            <a:lvl2pPr marL="37931725" indent="-37474525" eaLnBrk="0" hangingPunct="0">
              <a:defRPr sz="2400">
                <a:solidFill>
                  <a:schemeClr val="tx1"/>
                </a:solidFill>
                <a:latin typeface="Times New Roman" pitchFamily="-104" charset="0"/>
                <a:ea typeface="ＭＳ Ｐゴシック" pitchFamily="-104" charset="-128"/>
              </a:defRPr>
            </a:lvl2pPr>
            <a:lvl3pPr eaLnBrk="0" hangingPunct="0">
              <a:defRPr sz="2400">
                <a:solidFill>
                  <a:schemeClr val="tx1"/>
                </a:solidFill>
                <a:latin typeface="Times New Roman" pitchFamily="-104" charset="0"/>
                <a:ea typeface="ＭＳ Ｐゴシック" pitchFamily="-104" charset="-128"/>
              </a:defRPr>
            </a:lvl3pPr>
            <a:lvl4pPr eaLnBrk="0" hangingPunct="0">
              <a:defRPr sz="2400">
                <a:solidFill>
                  <a:schemeClr val="tx1"/>
                </a:solidFill>
                <a:latin typeface="Times New Roman" pitchFamily="-104" charset="0"/>
                <a:ea typeface="ＭＳ Ｐゴシック" pitchFamily="-104" charset="-128"/>
              </a:defRPr>
            </a:lvl4pPr>
            <a:lvl5pPr eaLnBrk="0" hangingPunct="0">
              <a:defRPr sz="2400">
                <a:solidFill>
                  <a:schemeClr val="tx1"/>
                </a:solidFill>
                <a:latin typeface="Times New Roman" pitchFamily="-104" charset="0"/>
                <a:ea typeface="ＭＳ Ｐゴシック" pitchFamily="-104" charset="-128"/>
              </a:defRPr>
            </a:lvl5pPr>
            <a:lvl6pPr marL="4572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6pPr>
            <a:lvl7pPr marL="9144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7pPr>
            <a:lvl8pPr marL="13716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8pPr>
            <a:lvl9pPr marL="18288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9pPr>
          </a:lstStyle>
          <a:p>
            <a:pPr eaLnBrk="1" hangingPunct="1">
              <a:spcBef>
                <a:spcPct val="0"/>
              </a:spcBef>
              <a:defRPr/>
            </a:pPr>
            <a:r>
              <a:rPr lang="en-US" altLang="ko-KR" sz="1400" b="1" dirty="0" smtClean="0">
                <a:effectLst/>
                <a:latin typeface="+mn-lt"/>
                <a:cs typeface="Arial" charset="0"/>
              </a:rPr>
              <a:t>Aug</a:t>
            </a:r>
          </a:p>
        </p:txBody>
      </p:sp>
      <p:sp>
        <p:nvSpPr>
          <p:cNvPr id="23" name="Title 1"/>
          <p:cNvSpPr txBox="1">
            <a:spLocks/>
          </p:cNvSpPr>
          <p:nvPr/>
        </p:nvSpPr>
        <p:spPr bwMode="auto">
          <a:xfrm>
            <a:off x="0" y="5148783"/>
            <a:ext cx="509588"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04" charset="0"/>
                <a:ea typeface="ＭＳ Ｐゴシック" pitchFamily="-104" charset="-128"/>
              </a:defRPr>
            </a:lvl1pPr>
            <a:lvl2pPr marL="37931725" indent="-37474525" eaLnBrk="0" hangingPunct="0">
              <a:defRPr sz="2400">
                <a:solidFill>
                  <a:schemeClr val="tx1"/>
                </a:solidFill>
                <a:latin typeface="Times New Roman" pitchFamily="-104" charset="0"/>
                <a:ea typeface="ＭＳ Ｐゴシック" pitchFamily="-104" charset="-128"/>
              </a:defRPr>
            </a:lvl2pPr>
            <a:lvl3pPr eaLnBrk="0" hangingPunct="0">
              <a:defRPr sz="2400">
                <a:solidFill>
                  <a:schemeClr val="tx1"/>
                </a:solidFill>
                <a:latin typeface="Times New Roman" pitchFamily="-104" charset="0"/>
                <a:ea typeface="ＭＳ Ｐゴシック" pitchFamily="-104" charset="-128"/>
              </a:defRPr>
            </a:lvl3pPr>
            <a:lvl4pPr eaLnBrk="0" hangingPunct="0">
              <a:defRPr sz="2400">
                <a:solidFill>
                  <a:schemeClr val="tx1"/>
                </a:solidFill>
                <a:latin typeface="Times New Roman" pitchFamily="-104" charset="0"/>
                <a:ea typeface="ＭＳ Ｐゴシック" pitchFamily="-104" charset="-128"/>
              </a:defRPr>
            </a:lvl4pPr>
            <a:lvl5pPr eaLnBrk="0" hangingPunct="0">
              <a:defRPr sz="2400">
                <a:solidFill>
                  <a:schemeClr val="tx1"/>
                </a:solidFill>
                <a:latin typeface="Times New Roman" pitchFamily="-104" charset="0"/>
                <a:ea typeface="ＭＳ Ｐゴシック" pitchFamily="-104" charset="-128"/>
              </a:defRPr>
            </a:lvl5pPr>
            <a:lvl6pPr marL="4572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6pPr>
            <a:lvl7pPr marL="9144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7pPr>
            <a:lvl8pPr marL="13716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8pPr>
            <a:lvl9pPr marL="18288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9pPr>
          </a:lstStyle>
          <a:p>
            <a:pPr eaLnBrk="1" hangingPunct="1">
              <a:spcBef>
                <a:spcPct val="0"/>
              </a:spcBef>
              <a:defRPr/>
            </a:pPr>
            <a:r>
              <a:rPr lang="en-US" altLang="ko-KR" sz="1400" b="1" dirty="0" smtClean="0">
                <a:effectLst/>
                <a:latin typeface="+mn-lt"/>
                <a:cs typeface="Arial" charset="0"/>
              </a:rPr>
              <a:t>Sep</a:t>
            </a:r>
          </a:p>
        </p:txBody>
      </p:sp>
      <p:sp>
        <p:nvSpPr>
          <p:cNvPr id="24" name="Title 1"/>
          <p:cNvSpPr txBox="1">
            <a:spLocks/>
          </p:cNvSpPr>
          <p:nvPr/>
        </p:nvSpPr>
        <p:spPr bwMode="auto">
          <a:xfrm>
            <a:off x="2716388" y="5148783"/>
            <a:ext cx="511175" cy="24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04" charset="0"/>
                <a:ea typeface="ＭＳ Ｐゴシック" pitchFamily="-104" charset="-128"/>
              </a:defRPr>
            </a:lvl1pPr>
            <a:lvl2pPr marL="37931725" indent="-37474525" eaLnBrk="0" hangingPunct="0">
              <a:defRPr sz="2400">
                <a:solidFill>
                  <a:schemeClr val="tx1"/>
                </a:solidFill>
                <a:latin typeface="Times New Roman" pitchFamily="-104" charset="0"/>
                <a:ea typeface="ＭＳ Ｐゴシック" pitchFamily="-104" charset="-128"/>
              </a:defRPr>
            </a:lvl2pPr>
            <a:lvl3pPr eaLnBrk="0" hangingPunct="0">
              <a:defRPr sz="2400">
                <a:solidFill>
                  <a:schemeClr val="tx1"/>
                </a:solidFill>
                <a:latin typeface="Times New Roman" pitchFamily="-104" charset="0"/>
                <a:ea typeface="ＭＳ Ｐゴシック" pitchFamily="-104" charset="-128"/>
              </a:defRPr>
            </a:lvl3pPr>
            <a:lvl4pPr eaLnBrk="0" hangingPunct="0">
              <a:defRPr sz="2400">
                <a:solidFill>
                  <a:schemeClr val="tx1"/>
                </a:solidFill>
                <a:latin typeface="Times New Roman" pitchFamily="-104" charset="0"/>
                <a:ea typeface="ＭＳ Ｐゴシック" pitchFamily="-104" charset="-128"/>
              </a:defRPr>
            </a:lvl4pPr>
            <a:lvl5pPr eaLnBrk="0" hangingPunct="0">
              <a:defRPr sz="2400">
                <a:solidFill>
                  <a:schemeClr val="tx1"/>
                </a:solidFill>
                <a:latin typeface="Times New Roman" pitchFamily="-104" charset="0"/>
                <a:ea typeface="ＭＳ Ｐゴシック" pitchFamily="-104" charset="-128"/>
              </a:defRPr>
            </a:lvl5pPr>
            <a:lvl6pPr marL="4572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6pPr>
            <a:lvl7pPr marL="9144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7pPr>
            <a:lvl8pPr marL="13716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8pPr>
            <a:lvl9pPr marL="18288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9pPr>
          </a:lstStyle>
          <a:p>
            <a:pPr eaLnBrk="1" hangingPunct="1">
              <a:spcBef>
                <a:spcPct val="0"/>
              </a:spcBef>
              <a:defRPr/>
            </a:pPr>
            <a:r>
              <a:rPr lang="en-US" altLang="ko-KR" sz="1400" b="1" dirty="0" smtClean="0">
                <a:effectLst/>
                <a:latin typeface="+mn-lt"/>
                <a:cs typeface="Arial" charset="0"/>
              </a:rPr>
              <a:t>Oct</a:t>
            </a:r>
          </a:p>
        </p:txBody>
      </p:sp>
      <p:sp>
        <p:nvSpPr>
          <p:cNvPr id="25" name="Title 1"/>
          <p:cNvSpPr txBox="1">
            <a:spLocks/>
          </p:cNvSpPr>
          <p:nvPr/>
        </p:nvSpPr>
        <p:spPr bwMode="auto">
          <a:xfrm>
            <a:off x="5434363" y="5148783"/>
            <a:ext cx="644525" cy="24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04" charset="0"/>
                <a:ea typeface="ＭＳ Ｐゴシック" pitchFamily="-104" charset="-128"/>
              </a:defRPr>
            </a:lvl1pPr>
            <a:lvl2pPr marL="37931725" indent="-37474525" eaLnBrk="0" hangingPunct="0">
              <a:defRPr sz="2400">
                <a:solidFill>
                  <a:schemeClr val="tx1"/>
                </a:solidFill>
                <a:latin typeface="Times New Roman" pitchFamily="-104" charset="0"/>
                <a:ea typeface="ＭＳ Ｐゴシック" pitchFamily="-104" charset="-128"/>
              </a:defRPr>
            </a:lvl2pPr>
            <a:lvl3pPr eaLnBrk="0" hangingPunct="0">
              <a:defRPr sz="2400">
                <a:solidFill>
                  <a:schemeClr val="tx1"/>
                </a:solidFill>
                <a:latin typeface="Times New Roman" pitchFamily="-104" charset="0"/>
                <a:ea typeface="ＭＳ Ｐゴシック" pitchFamily="-104" charset="-128"/>
              </a:defRPr>
            </a:lvl3pPr>
            <a:lvl4pPr eaLnBrk="0" hangingPunct="0">
              <a:defRPr sz="2400">
                <a:solidFill>
                  <a:schemeClr val="tx1"/>
                </a:solidFill>
                <a:latin typeface="Times New Roman" pitchFamily="-104" charset="0"/>
                <a:ea typeface="ＭＳ Ｐゴシック" pitchFamily="-104" charset="-128"/>
              </a:defRPr>
            </a:lvl4pPr>
            <a:lvl5pPr eaLnBrk="0" hangingPunct="0">
              <a:defRPr sz="2400">
                <a:solidFill>
                  <a:schemeClr val="tx1"/>
                </a:solidFill>
                <a:latin typeface="Times New Roman" pitchFamily="-104" charset="0"/>
                <a:ea typeface="ＭＳ Ｐゴシック" pitchFamily="-104" charset="-128"/>
              </a:defRPr>
            </a:lvl5pPr>
            <a:lvl6pPr marL="4572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6pPr>
            <a:lvl7pPr marL="9144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7pPr>
            <a:lvl8pPr marL="13716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8pPr>
            <a:lvl9pPr marL="18288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9pPr>
          </a:lstStyle>
          <a:p>
            <a:pPr eaLnBrk="1" hangingPunct="1">
              <a:spcBef>
                <a:spcPct val="0"/>
              </a:spcBef>
              <a:defRPr/>
            </a:pPr>
            <a:r>
              <a:rPr lang="en-US" altLang="ko-KR" sz="1400" b="1" dirty="0" smtClean="0">
                <a:effectLst/>
                <a:latin typeface="+mn-lt"/>
                <a:cs typeface="Arial" charset="0"/>
              </a:rPr>
              <a:t>Nov</a:t>
            </a:r>
          </a:p>
        </p:txBody>
      </p:sp>
      <p:sp>
        <p:nvSpPr>
          <p:cNvPr id="26" name="Title 1"/>
          <p:cNvSpPr txBox="1">
            <a:spLocks/>
          </p:cNvSpPr>
          <p:nvPr/>
        </p:nvSpPr>
        <p:spPr bwMode="auto">
          <a:xfrm>
            <a:off x="8285688" y="5148783"/>
            <a:ext cx="509587" cy="24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04" charset="0"/>
                <a:ea typeface="ＭＳ Ｐゴシック" pitchFamily="-104" charset="-128"/>
              </a:defRPr>
            </a:lvl1pPr>
            <a:lvl2pPr marL="37931725" indent="-37474525" eaLnBrk="0" hangingPunct="0">
              <a:defRPr sz="2400">
                <a:solidFill>
                  <a:schemeClr val="tx1"/>
                </a:solidFill>
                <a:latin typeface="Times New Roman" pitchFamily="-104" charset="0"/>
                <a:ea typeface="ＭＳ Ｐゴシック" pitchFamily="-104" charset="-128"/>
              </a:defRPr>
            </a:lvl2pPr>
            <a:lvl3pPr eaLnBrk="0" hangingPunct="0">
              <a:defRPr sz="2400">
                <a:solidFill>
                  <a:schemeClr val="tx1"/>
                </a:solidFill>
                <a:latin typeface="Times New Roman" pitchFamily="-104" charset="0"/>
                <a:ea typeface="ＭＳ Ｐゴシック" pitchFamily="-104" charset="-128"/>
              </a:defRPr>
            </a:lvl3pPr>
            <a:lvl4pPr eaLnBrk="0" hangingPunct="0">
              <a:defRPr sz="2400">
                <a:solidFill>
                  <a:schemeClr val="tx1"/>
                </a:solidFill>
                <a:latin typeface="Times New Roman" pitchFamily="-104" charset="0"/>
                <a:ea typeface="ＭＳ Ｐゴシック" pitchFamily="-104" charset="-128"/>
              </a:defRPr>
            </a:lvl4pPr>
            <a:lvl5pPr eaLnBrk="0" hangingPunct="0">
              <a:defRPr sz="2400">
                <a:solidFill>
                  <a:schemeClr val="tx1"/>
                </a:solidFill>
                <a:latin typeface="Times New Roman" pitchFamily="-104" charset="0"/>
                <a:ea typeface="ＭＳ Ｐゴシック" pitchFamily="-104" charset="-128"/>
              </a:defRPr>
            </a:lvl5pPr>
            <a:lvl6pPr marL="4572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6pPr>
            <a:lvl7pPr marL="9144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7pPr>
            <a:lvl8pPr marL="13716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8pPr>
            <a:lvl9pPr marL="1828800" eaLnBrk="0" fontAlgn="base" hangingPunct="0">
              <a:spcBef>
                <a:spcPct val="20000"/>
              </a:spcBef>
              <a:spcAft>
                <a:spcPct val="0"/>
              </a:spcAft>
              <a:defRPr sz="2400">
                <a:solidFill>
                  <a:schemeClr val="tx1"/>
                </a:solidFill>
                <a:latin typeface="Times New Roman" pitchFamily="-104" charset="0"/>
                <a:ea typeface="ＭＳ Ｐゴシック" pitchFamily="-104" charset="-128"/>
              </a:defRPr>
            </a:lvl9pPr>
          </a:lstStyle>
          <a:p>
            <a:pPr eaLnBrk="1" hangingPunct="1">
              <a:spcBef>
                <a:spcPct val="0"/>
              </a:spcBef>
              <a:defRPr/>
            </a:pPr>
            <a:r>
              <a:rPr lang="en-US" altLang="ko-KR" sz="1400" b="1" dirty="0" smtClean="0">
                <a:effectLst/>
                <a:latin typeface="+mn-lt"/>
                <a:cs typeface="Arial" charset="0"/>
              </a:rPr>
              <a:t>Dec</a:t>
            </a:r>
          </a:p>
        </p:txBody>
      </p:sp>
    </p:spTree>
    <p:extLst>
      <p:ext uri="{BB962C8B-B14F-4D97-AF65-F5344CB8AC3E}">
        <p14:creationId xmlns="" xmlns:p14="http://schemas.microsoft.com/office/powerpoint/2010/main" val="40693669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Humidity</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pic>
        <p:nvPicPr>
          <p:cNvPr id="3"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10077" y="1951425"/>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10077" y="94331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10077" y="398207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10077" y="297396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10077" y="4990191"/>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491196" y="94331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491196" y="297396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810077" y="599830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491196" y="4990191"/>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491196" y="599830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9"/>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491196" y="398207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5491196" y="1951425"/>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2167159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Air temperature</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grpSp>
        <p:nvGrpSpPr>
          <p:cNvPr id="15" name="그룹 14"/>
          <p:cNvGrpSpPr/>
          <p:nvPr/>
        </p:nvGrpSpPr>
        <p:grpSpPr>
          <a:xfrm>
            <a:off x="846440" y="900311"/>
            <a:ext cx="9000520" cy="6020246"/>
            <a:chOff x="1026220" y="1159337"/>
            <a:chExt cx="9000520" cy="6020246"/>
          </a:xfrm>
        </p:grpSpPr>
        <p:pic>
          <p:nvPicPr>
            <p:cNvPr id="3"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06740" y="115933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26220" y="3204567"/>
              <a:ext cx="4320000" cy="9506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26220" y="115933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26220" y="218187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026220" y="5220791"/>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026220" y="421267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706740" y="218187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706740" y="3204421"/>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8"/>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026220" y="622890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706740" y="5220645"/>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12"/>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706740" y="622875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10"/>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5706740" y="421253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3560031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666180" y="1188343"/>
            <a:ext cx="9577064" cy="5632311"/>
          </a:xfrm>
          <a:prstGeom prst="rect">
            <a:avLst/>
          </a:prstGeom>
        </p:spPr>
        <p:txBody>
          <a:bodyPr wrap="square">
            <a:spAutoFit/>
          </a:bodyPr>
          <a:lstStyle/>
          <a:p>
            <a:pPr marL="174625" indent="-174625">
              <a:lnSpc>
                <a:spcPct val="150000"/>
              </a:lnSpc>
              <a:buFont typeface="Wingdings" pitchFamily="2" charset="2"/>
              <a:buChar char="§"/>
            </a:pPr>
            <a:r>
              <a:rPr lang="en-US" altLang="ko-KR" sz="2000" b="1" dirty="0" smtClean="0">
                <a:latin typeface="Times New Roman" panose="02020603050405020304" pitchFamily="18" charset="0"/>
                <a:cs typeface="Times New Roman" panose="02020603050405020304" pitchFamily="18" charset="0"/>
              </a:rPr>
              <a:t>Improving comprehensive ocean and weather observations</a:t>
            </a:r>
          </a:p>
          <a:p>
            <a:pPr marL="174625" indent="-174625">
              <a:lnSpc>
                <a:spcPct val="150000"/>
              </a:lnSpc>
              <a:buFont typeface="Wingdings" pitchFamily="2" charset="2"/>
              <a:buChar char="§"/>
            </a:pPr>
            <a:r>
              <a:rPr lang="en-US" altLang="ko-KR" sz="2000" dirty="0" smtClean="0">
                <a:latin typeface="Times New Roman" panose="02020603050405020304" pitchFamily="18" charset="0"/>
                <a:cs typeface="Times New Roman" panose="02020603050405020304" pitchFamily="18" charset="0"/>
              </a:rPr>
              <a:t>Providing </a:t>
            </a:r>
            <a:r>
              <a:rPr lang="en-US" altLang="ko-KR" sz="2000" dirty="0">
                <a:latin typeface="Times New Roman" panose="02020603050405020304" pitchFamily="18" charset="0"/>
                <a:cs typeface="Times New Roman" panose="02020603050405020304" pitchFamily="18" charset="0"/>
              </a:rPr>
              <a:t>core scientific information and data for </a:t>
            </a:r>
            <a:r>
              <a:rPr lang="en-US" altLang="ko-KR" sz="2000" b="1" dirty="0">
                <a:latin typeface="Times New Roman" panose="02020603050405020304" pitchFamily="18" charset="0"/>
                <a:cs typeface="Times New Roman" panose="02020603050405020304" pitchFamily="18" charset="0"/>
              </a:rPr>
              <a:t>global environmental change </a:t>
            </a:r>
            <a:r>
              <a:rPr lang="en-US" altLang="ko-KR" sz="2000" b="1" dirty="0" smtClean="0">
                <a:latin typeface="Times New Roman" panose="02020603050405020304" pitchFamily="18" charset="0"/>
                <a:cs typeface="Times New Roman" panose="02020603050405020304" pitchFamily="18" charset="0"/>
              </a:rPr>
              <a:t>studies in the Yellow Sea and East China Sea</a:t>
            </a:r>
            <a:endParaRPr lang="en-US" altLang="ko-KR" sz="2000" b="1" dirty="0">
              <a:latin typeface="Times New Roman" panose="02020603050405020304" pitchFamily="18" charset="0"/>
              <a:cs typeface="Times New Roman" panose="02020603050405020304" pitchFamily="18" charset="0"/>
            </a:endParaRPr>
          </a:p>
          <a:p>
            <a:pPr marL="174625" indent="-174625">
              <a:lnSpc>
                <a:spcPct val="150000"/>
              </a:lnSpc>
              <a:buFont typeface="Wingdings" pitchFamily="2" charset="2"/>
              <a:buChar char="§"/>
            </a:pPr>
            <a:r>
              <a:rPr lang="en-US" altLang="ko-KR" sz="2000" dirty="0" smtClean="0">
                <a:latin typeface="Times New Roman" panose="02020603050405020304" pitchFamily="18" charset="0"/>
                <a:cs typeface="Times New Roman" panose="02020603050405020304" pitchFamily="18" charset="0"/>
              </a:rPr>
              <a:t>Investigating </a:t>
            </a:r>
            <a:r>
              <a:rPr lang="en-US" altLang="ko-KR" sz="2000" b="1" dirty="0">
                <a:latin typeface="Times New Roman" panose="02020603050405020304" pitchFamily="18" charset="0"/>
                <a:cs typeface="Times New Roman" panose="02020603050405020304" pitchFamily="18" charset="0"/>
              </a:rPr>
              <a:t>typhoon</a:t>
            </a:r>
            <a:r>
              <a:rPr lang="en-US" altLang="ko-KR" sz="2000" dirty="0">
                <a:latin typeface="Times New Roman" panose="02020603050405020304" pitchFamily="18" charset="0"/>
                <a:cs typeface="Times New Roman" panose="02020603050405020304" pitchFamily="18" charset="0"/>
              </a:rPr>
              <a:t> behaviors and structures</a:t>
            </a:r>
          </a:p>
          <a:p>
            <a:pPr marL="174625" indent="-174625">
              <a:lnSpc>
                <a:spcPct val="150000"/>
              </a:lnSpc>
              <a:buFont typeface="Wingdings" pitchFamily="2" charset="2"/>
              <a:buChar char="§"/>
            </a:pPr>
            <a:r>
              <a:rPr lang="en-US" altLang="ko-KR" sz="2000" dirty="0" smtClean="0">
                <a:latin typeface="Times New Roman" panose="02020603050405020304" pitchFamily="18" charset="0"/>
                <a:cs typeface="Times New Roman" panose="02020603050405020304" pitchFamily="18" charset="0"/>
              </a:rPr>
              <a:t>Providing </a:t>
            </a:r>
            <a:r>
              <a:rPr lang="en-US" altLang="ko-KR" sz="2000" dirty="0">
                <a:latin typeface="Times New Roman" panose="02020603050405020304" pitchFamily="18" charset="0"/>
                <a:cs typeface="Times New Roman" panose="02020603050405020304" pitchFamily="18" charset="0"/>
              </a:rPr>
              <a:t>basic information for </a:t>
            </a:r>
            <a:r>
              <a:rPr lang="en-US" altLang="ko-KR" sz="2000" b="1" dirty="0">
                <a:latin typeface="Times New Roman" panose="02020603050405020304" pitchFamily="18" charset="0"/>
                <a:cs typeface="Times New Roman" panose="02020603050405020304" pitchFamily="18" charset="0"/>
              </a:rPr>
              <a:t>fisheries</a:t>
            </a:r>
            <a:r>
              <a:rPr lang="en-US" altLang="ko-KR" sz="2000" dirty="0">
                <a:latin typeface="Times New Roman" panose="02020603050405020304" pitchFamily="18" charset="0"/>
                <a:cs typeface="Times New Roman" panose="02020603050405020304" pitchFamily="18" charset="0"/>
              </a:rPr>
              <a:t> and </a:t>
            </a:r>
            <a:r>
              <a:rPr lang="en-US" altLang="ko-KR" sz="2000" b="1" dirty="0">
                <a:latin typeface="Times New Roman" panose="02020603050405020304" pitchFamily="18" charset="0"/>
                <a:cs typeface="Times New Roman" panose="02020603050405020304" pitchFamily="18" charset="0"/>
              </a:rPr>
              <a:t>ocean prediction</a:t>
            </a:r>
            <a:r>
              <a:rPr lang="en-US" altLang="ko-KR" sz="2000" dirty="0">
                <a:latin typeface="Times New Roman" panose="02020603050405020304" pitchFamily="18" charset="0"/>
                <a:cs typeface="Times New Roman" panose="02020603050405020304" pitchFamily="18" charset="0"/>
              </a:rPr>
              <a:t> as well as </a:t>
            </a:r>
            <a:r>
              <a:rPr lang="en-US" altLang="ko-KR" sz="2000" b="1" dirty="0">
                <a:latin typeface="Times New Roman" panose="02020603050405020304" pitchFamily="18" charset="0"/>
                <a:cs typeface="Times New Roman" panose="02020603050405020304" pitchFamily="18" charset="0"/>
              </a:rPr>
              <a:t>regional ocean studies</a:t>
            </a:r>
          </a:p>
          <a:p>
            <a:pPr marL="174625" indent="-174625">
              <a:lnSpc>
                <a:spcPct val="150000"/>
              </a:lnSpc>
              <a:buFont typeface="Wingdings" pitchFamily="2" charset="2"/>
              <a:buChar char="§"/>
            </a:pPr>
            <a:r>
              <a:rPr lang="en-US" altLang="ko-KR" sz="2000" dirty="0" smtClean="0">
                <a:latin typeface="Times New Roman" panose="02020603050405020304" pitchFamily="18" charset="0"/>
                <a:cs typeface="Times New Roman" panose="02020603050405020304" pitchFamily="18" charset="0"/>
              </a:rPr>
              <a:t>Functioning </a:t>
            </a:r>
            <a:r>
              <a:rPr lang="en-US" altLang="ko-KR" sz="2000" dirty="0">
                <a:latin typeface="Times New Roman" panose="02020603050405020304" pitchFamily="18" charset="0"/>
                <a:cs typeface="Times New Roman" panose="02020603050405020304" pitchFamily="18" charset="0"/>
              </a:rPr>
              <a:t>as </a:t>
            </a:r>
            <a:r>
              <a:rPr lang="en-US" altLang="ko-KR" sz="2000" b="1" dirty="0">
                <a:latin typeface="Times New Roman" panose="02020603050405020304" pitchFamily="18" charset="0"/>
                <a:cs typeface="Times New Roman" panose="02020603050405020304" pitchFamily="18" charset="0"/>
              </a:rPr>
              <a:t>a ground station of satellite ocean remote sensing</a:t>
            </a:r>
            <a:r>
              <a:rPr lang="en-US" altLang="ko-KR" sz="2000" dirty="0">
                <a:latin typeface="Times New Roman" panose="02020603050405020304" pitchFamily="18" charset="0"/>
                <a:cs typeface="Times New Roman" panose="02020603050405020304" pitchFamily="18" charset="0"/>
              </a:rPr>
              <a:t> work</a:t>
            </a:r>
          </a:p>
          <a:p>
            <a:pPr marL="174625" indent="-174625">
              <a:lnSpc>
                <a:spcPct val="150000"/>
              </a:lnSpc>
              <a:buFont typeface="Wingdings" pitchFamily="2" charset="2"/>
              <a:buChar char="§"/>
            </a:pPr>
            <a:r>
              <a:rPr lang="en-US" altLang="ko-KR" sz="2000" dirty="0" smtClean="0">
                <a:latin typeface="Times New Roman" panose="02020603050405020304" pitchFamily="18" charset="0"/>
                <a:cs typeface="Times New Roman" panose="02020603050405020304" pitchFamily="18" charset="0"/>
              </a:rPr>
              <a:t>Investigating </a:t>
            </a:r>
            <a:r>
              <a:rPr lang="en-US" altLang="ko-KR" sz="2000" dirty="0">
                <a:latin typeface="Times New Roman" panose="02020603050405020304" pitchFamily="18" charset="0"/>
                <a:cs typeface="Times New Roman" panose="02020603050405020304" pitchFamily="18" charset="0"/>
              </a:rPr>
              <a:t>movement and distribution of </a:t>
            </a:r>
            <a:r>
              <a:rPr lang="en-US" altLang="ko-KR" sz="2000" b="1" dirty="0">
                <a:latin typeface="Times New Roman" panose="02020603050405020304" pitchFamily="18" charset="0"/>
                <a:cs typeface="Times New Roman" panose="02020603050405020304" pitchFamily="18" charset="0"/>
              </a:rPr>
              <a:t>atmospheric </a:t>
            </a:r>
            <a:r>
              <a:rPr lang="en-US" altLang="ko-KR" sz="2000" b="1" dirty="0" smtClean="0">
                <a:latin typeface="Times New Roman" panose="02020603050405020304" pitchFamily="18" charset="0"/>
                <a:cs typeface="Times New Roman" panose="02020603050405020304" pitchFamily="18" charset="0"/>
              </a:rPr>
              <a:t>constituents</a:t>
            </a:r>
            <a:r>
              <a:rPr lang="en-US" altLang="ko-KR" sz="2000" dirty="0" smtClean="0">
                <a:latin typeface="Times New Roman" panose="02020603050405020304" pitchFamily="18" charset="0"/>
                <a:cs typeface="Times New Roman" panose="02020603050405020304" pitchFamily="18" charset="0"/>
              </a:rPr>
              <a:t> </a:t>
            </a:r>
            <a:r>
              <a:rPr lang="en-US" altLang="ko-KR" sz="2000" dirty="0">
                <a:latin typeface="Times New Roman" panose="02020603050405020304" pitchFamily="18" charset="0"/>
                <a:cs typeface="Times New Roman" panose="02020603050405020304" pitchFamily="18" charset="0"/>
              </a:rPr>
              <a:t>such as Asian dust (yellow dust)</a:t>
            </a:r>
          </a:p>
          <a:p>
            <a:pPr marL="174625" indent="-174625">
              <a:lnSpc>
                <a:spcPct val="150000"/>
              </a:lnSpc>
              <a:buFont typeface="Wingdings" pitchFamily="2" charset="2"/>
              <a:buChar char="§"/>
            </a:pPr>
            <a:r>
              <a:rPr lang="en-US" altLang="ko-KR" sz="2000" dirty="0" smtClean="0">
                <a:latin typeface="Times New Roman" panose="02020603050405020304" pitchFamily="18" charset="0"/>
                <a:cs typeface="Times New Roman" panose="02020603050405020304" pitchFamily="18" charset="0"/>
              </a:rPr>
              <a:t>Investigating </a:t>
            </a:r>
            <a:r>
              <a:rPr lang="en-US" altLang="ko-KR" sz="2000" b="1" dirty="0">
                <a:latin typeface="Times New Roman" panose="02020603050405020304" pitchFamily="18" charset="0"/>
                <a:cs typeface="Times New Roman" panose="02020603050405020304" pitchFamily="18" charset="0"/>
              </a:rPr>
              <a:t>offshore structure</a:t>
            </a:r>
            <a:r>
              <a:rPr lang="en-US" altLang="ko-KR" sz="2000" dirty="0">
                <a:latin typeface="Times New Roman" panose="02020603050405020304" pitchFamily="18" charset="0"/>
                <a:cs typeface="Times New Roman" panose="02020603050405020304" pitchFamily="18" charset="0"/>
              </a:rPr>
              <a:t> stability in bad and extreme weather conditions</a:t>
            </a:r>
          </a:p>
          <a:p>
            <a:pPr marL="174625" indent="-174625">
              <a:lnSpc>
                <a:spcPct val="150000"/>
              </a:lnSpc>
              <a:buFont typeface="Wingdings" pitchFamily="2" charset="2"/>
              <a:buChar char="§"/>
            </a:pPr>
            <a:r>
              <a:rPr lang="en-US" altLang="ko-KR" sz="2000" dirty="0" smtClean="0">
                <a:latin typeface="Times New Roman" panose="02020603050405020304" pitchFamily="18" charset="0"/>
                <a:cs typeface="Times New Roman" panose="02020603050405020304" pitchFamily="18" charset="0"/>
              </a:rPr>
              <a:t>Providing </a:t>
            </a:r>
            <a:r>
              <a:rPr lang="en-US" altLang="ko-KR" sz="2000" dirty="0">
                <a:latin typeface="Times New Roman" panose="02020603050405020304" pitchFamily="18" charset="0"/>
                <a:cs typeface="Times New Roman" panose="02020603050405020304" pitchFamily="18" charset="0"/>
              </a:rPr>
              <a:t>a base facility for search and rescue as well as a functioning as a light house for navigation safety</a:t>
            </a:r>
          </a:p>
        </p:txBody>
      </p:sp>
      <p:sp>
        <p:nvSpPr>
          <p:cNvPr id="3"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Main applications</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Tree>
    <p:extLst>
      <p:ext uri="{BB962C8B-B14F-4D97-AF65-F5344CB8AC3E}">
        <p14:creationId xmlns="" xmlns:p14="http://schemas.microsoft.com/office/powerpoint/2010/main" val="9863757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a:latin typeface="Times New Roman" panose="02020603050405020304" pitchFamily="18" charset="0"/>
                <a:ea typeface="나눔고딕 ExtraBold" pitchFamily="50" charset="-127"/>
                <a:cs typeface="Times New Roman" panose="02020603050405020304" pitchFamily="18" charset="0"/>
              </a:rPr>
              <a:t>Air </a:t>
            </a:r>
            <a:r>
              <a:rPr lang="en-US" altLang="ko-KR" sz="3200" b="1" dirty="0" smtClean="0">
                <a:latin typeface="Times New Roman" panose="02020603050405020304" pitchFamily="18" charset="0"/>
                <a:ea typeface="나눔고딕 ExtraBold" pitchFamily="50" charset="-127"/>
                <a:cs typeface="Times New Roman" panose="02020603050405020304" pitchFamily="18" charset="0"/>
              </a:rPr>
              <a:t>pressure</a:t>
            </a:r>
            <a:endParaRPr lang="ko-KR" altLang="en-US" sz="3200" b="1" dirty="0">
              <a:latin typeface="Times New Roman" panose="02020603050405020304" pitchFamily="18" charset="0"/>
              <a:ea typeface="나눔고딕 ExtraBold" pitchFamily="50" charset="-127"/>
              <a:cs typeface="Times New Roman" panose="02020603050405020304" pitchFamily="18" charset="0"/>
            </a:endParaRPr>
          </a:p>
        </p:txBody>
      </p:sp>
      <p:grpSp>
        <p:nvGrpSpPr>
          <p:cNvPr id="15" name="그룹 14"/>
          <p:cNvGrpSpPr/>
          <p:nvPr/>
        </p:nvGrpSpPr>
        <p:grpSpPr>
          <a:xfrm>
            <a:off x="845761" y="972319"/>
            <a:ext cx="9001878" cy="6005670"/>
            <a:chOff x="1025621" y="1159337"/>
            <a:chExt cx="9001878" cy="6005670"/>
          </a:xfrm>
        </p:grpSpPr>
        <p:pic>
          <p:nvPicPr>
            <p:cNvPr id="3"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06740" y="115933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07499" y="216744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25621" y="218187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25621" y="115933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025621" y="3189991"/>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025621" y="419810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025621" y="5206215"/>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025621" y="621432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9"/>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707499" y="3189991"/>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707499" y="5206215"/>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12"/>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707499" y="621432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10"/>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5707499" y="419810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5823290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Insolation</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grpSp>
        <p:nvGrpSpPr>
          <p:cNvPr id="15" name="그룹 14"/>
          <p:cNvGrpSpPr/>
          <p:nvPr/>
        </p:nvGrpSpPr>
        <p:grpSpPr>
          <a:xfrm>
            <a:off x="846141" y="871305"/>
            <a:ext cx="9001119" cy="6005670"/>
            <a:chOff x="1025621" y="1159337"/>
            <a:chExt cx="9001119" cy="6005670"/>
          </a:xfrm>
        </p:grpSpPr>
        <p:pic>
          <p:nvPicPr>
            <p:cNvPr id="3"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06740" y="115933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25621" y="218187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25621" y="115933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25621" y="3189991"/>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025621" y="419810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025621" y="5206215"/>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025621" y="621432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706740" y="3189991"/>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706740" y="419810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706740" y="5206215"/>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12"/>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706740" y="621432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8"/>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5706740" y="216744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13699830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Wave height</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grpSp>
        <p:nvGrpSpPr>
          <p:cNvPr id="15" name="그룹 14"/>
          <p:cNvGrpSpPr/>
          <p:nvPr/>
        </p:nvGrpSpPr>
        <p:grpSpPr>
          <a:xfrm>
            <a:off x="846141" y="900311"/>
            <a:ext cx="9001119" cy="6005670"/>
            <a:chOff x="1025621" y="1159337"/>
            <a:chExt cx="9001119" cy="6005670"/>
          </a:xfrm>
        </p:grpSpPr>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25621" y="115933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25621" y="218187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706740" y="115933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25621" y="5206215"/>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025621" y="419810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706740" y="2167449"/>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025621" y="621432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8"/>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706740" y="3189991"/>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9"/>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706740" y="419810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10"/>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706740" y="5206215"/>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11"/>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706740" y="621432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12"/>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025621" y="3189991"/>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14214698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Sea temperature</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grpSp>
        <p:nvGrpSpPr>
          <p:cNvPr id="18" name="그룹 17"/>
          <p:cNvGrpSpPr/>
          <p:nvPr/>
        </p:nvGrpSpPr>
        <p:grpSpPr>
          <a:xfrm>
            <a:off x="258911" y="1661303"/>
            <a:ext cx="9976556" cy="4493502"/>
            <a:chOff x="1009425" y="1159337"/>
            <a:chExt cx="9017315" cy="4061454"/>
          </a:xfrm>
        </p:grpSpPr>
        <p:pic>
          <p:nvPicPr>
            <p:cNvPr id="11" name="Picture 1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9425" y="324742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1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09425" y="115933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1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09425" y="2203380"/>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18"/>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706740" y="1159337"/>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19"/>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706740" y="2203380"/>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20"/>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706740" y="3247423"/>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21"/>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706740" y="4270111"/>
              <a:ext cx="4320000" cy="950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19" name="Picture 2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958407" y="5173730"/>
            <a:ext cx="938213" cy="9810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241910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Research</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grpSp>
        <p:nvGrpSpPr>
          <p:cNvPr id="28" name="그룹 27"/>
          <p:cNvGrpSpPr/>
          <p:nvPr/>
        </p:nvGrpSpPr>
        <p:grpSpPr>
          <a:xfrm>
            <a:off x="410762" y="1054190"/>
            <a:ext cx="10048507" cy="6019769"/>
            <a:chOff x="410762" y="1054190"/>
            <a:chExt cx="9186126" cy="5503141"/>
          </a:xfrm>
        </p:grpSpPr>
        <p:grpSp>
          <p:nvGrpSpPr>
            <p:cNvPr id="3" name="그룹 2"/>
            <p:cNvGrpSpPr/>
            <p:nvPr/>
          </p:nvGrpSpPr>
          <p:grpSpPr>
            <a:xfrm>
              <a:off x="410762" y="1054190"/>
              <a:ext cx="5101678" cy="3128390"/>
              <a:chOff x="308588" y="1335068"/>
              <a:chExt cx="8817634" cy="5407045"/>
            </a:xfrm>
          </p:grpSpPr>
          <p:pic>
            <p:nvPicPr>
              <p:cNvPr id="4" name="Picture 2" descr="D:\Projects\Ocean Research Station\논문\Ieodo_Temp&amp;MLD\ieo2014mr_TP_withComments.pn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50000"/>
              <a:stretch/>
            </p:blipFill>
            <p:spPr bwMode="auto">
              <a:xfrm>
                <a:off x="308588" y="3068960"/>
                <a:ext cx="8817634" cy="252028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_x196817520" descr="EMB0000235c3f0b"/>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92313" y="1351090"/>
                <a:ext cx="3043262" cy="171217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_x196818880" descr="EMB0000235c3f0c"/>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88024" y="1335068"/>
                <a:ext cx="3071739" cy="172819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내용 개체 틀 2"/>
              <p:cNvSpPr txBox="1">
                <a:spLocks/>
              </p:cNvSpPr>
              <p:nvPr/>
            </p:nvSpPr>
            <p:spPr>
              <a:xfrm>
                <a:off x="457200" y="5589240"/>
                <a:ext cx="8229600" cy="1152873"/>
              </a:xfrm>
              <a:prstGeom prst="rect">
                <a:avLst/>
              </a:prstGeom>
            </p:spPr>
            <p:txBody>
              <a:bodyPr>
                <a:noAutofit/>
              </a:bodyPr>
              <a:lst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en-US" altLang="ko-KR" sz="1400" b="1" i="0" u="none" strike="noStrike" kern="0" cap="none" spc="0" normalizeH="0" baseline="0" noProof="0" dirty="0" smtClean="0">
                    <a:ln>
                      <a:noFill/>
                    </a:ln>
                    <a:solidFill>
                      <a:srgbClr val="000000"/>
                    </a:solidFill>
                    <a:effectLst/>
                    <a:uLnTx/>
                    <a:uFillTx/>
                    <a:latin typeface="+mn-ea"/>
                    <a:cs typeface="+mn-cs"/>
                  </a:rPr>
                  <a:t>CTD moorings</a:t>
                </a: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en-US" altLang="ko-KR" sz="1400" b="1" i="0" u="none" strike="noStrike" kern="0" cap="none" spc="0" normalizeH="0" baseline="0" noProof="0" dirty="0" smtClean="0">
                    <a:ln>
                      <a:noFill/>
                    </a:ln>
                    <a:solidFill>
                      <a:srgbClr val="000000"/>
                    </a:solidFill>
                    <a:effectLst/>
                    <a:uLnTx/>
                    <a:uFillTx/>
                    <a:latin typeface="+mn-ea"/>
                    <a:cs typeface="+mn-cs"/>
                  </a:rPr>
                  <a:t>Depths : 3, 5, 10, 15, 20, 25, 35 m</a:t>
                </a:r>
              </a:p>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en-US" altLang="ko-KR" sz="1400" b="1" i="0" u="none" strike="noStrike" kern="0" cap="none" spc="0" normalizeH="0" baseline="0" noProof="0" dirty="0" smtClean="0">
                    <a:ln>
                      <a:noFill/>
                    </a:ln>
                    <a:solidFill>
                      <a:srgbClr val="000000"/>
                    </a:solidFill>
                    <a:effectLst/>
                    <a:uLnTx/>
                    <a:uFillTx/>
                    <a:latin typeface="+mn-ea"/>
                    <a:cs typeface="+mn-cs"/>
                  </a:rPr>
                  <a:t>From June to October</a:t>
                </a:r>
              </a:p>
              <a:p>
                <a:pPr marL="342900" marR="0" lvl="0" indent="-342900" algn="l" defTabSz="914400" rtl="0" eaLnBrk="0" fontAlgn="base" latinLnBrk="1" hangingPunct="0">
                  <a:lnSpc>
                    <a:spcPct val="100000"/>
                  </a:lnSpc>
                  <a:spcBef>
                    <a:spcPct val="20000"/>
                  </a:spcBef>
                  <a:spcAft>
                    <a:spcPct val="0"/>
                  </a:spcAft>
                  <a:buClrTx/>
                  <a:buSzTx/>
                  <a:buFontTx/>
                  <a:buChar char="•"/>
                  <a:tabLst/>
                  <a:defRPr/>
                </a:pPr>
                <a:endParaRPr kumimoji="1" lang="ko-KR" altLang="en-US" sz="1400" b="1" i="0" u="none" strike="noStrike" kern="0" cap="none" spc="0" normalizeH="0" baseline="0" noProof="0" dirty="0" smtClean="0">
                  <a:ln>
                    <a:noFill/>
                  </a:ln>
                  <a:solidFill>
                    <a:srgbClr val="000000"/>
                  </a:solidFill>
                  <a:effectLst/>
                  <a:uLnTx/>
                  <a:uFillTx/>
                  <a:latin typeface="+mn-ea"/>
                  <a:cs typeface="+mn-cs"/>
                </a:endParaRPr>
              </a:p>
            </p:txBody>
          </p:sp>
        </p:grpSp>
        <p:grpSp>
          <p:nvGrpSpPr>
            <p:cNvPr id="8" name="그룹 7"/>
            <p:cNvGrpSpPr/>
            <p:nvPr/>
          </p:nvGrpSpPr>
          <p:grpSpPr>
            <a:xfrm>
              <a:off x="5774393" y="1126198"/>
              <a:ext cx="3822495" cy="2787280"/>
              <a:chOff x="1969294" y="1484313"/>
              <a:chExt cx="7029883" cy="5126037"/>
            </a:xfrm>
          </p:grpSpPr>
          <p:sp>
            <p:nvSpPr>
              <p:cNvPr id="9" name="내용 개체 틀 2"/>
              <p:cNvSpPr txBox="1">
                <a:spLocks/>
              </p:cNvSpPr>
              <p:nvPr/>
            </p:nvSpPr>
            <p:spPr>
              <a:xfrm>
                <a:off x="1969294" y="1625445"/>
                <a:ext cx="7029883" cy="645880"/>
              </a:xfrm>
              <a:prstGeom prst="rect">
                <a:avLst/>
              </a:prstGeom>
            </p:spPr>
            <p:txBody>
              <a:bodyPr>
                <a:normAutofit/>
              </a:bodyPr>
              <a:lst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0" fontAlgn="base" latinLnBrk="1" hangingPunct="0">
                  <a:lnSpc>
                    <a:spcPct val="100000"/>
                  </a:lnSpc>
                  <a:spcBef>
                    <a:spcPct val="20000"/>
                  </a:spcBef>
                  <a:spcAft>
                    <a:spcPct val="0"/>
                  </a:spcAft>
                  <a:buClrTx/>
                  <a:buSzTx/>
                  <a:buFontTx/>
                  <a:buChar char="•"/>
                  <a:tabLst/>
                  <a:defRPr/>
                </a:pPr>
                <a:r>
                  <a:rPr kumimoji="1" lang="en-US" altLang="ko-KR" sz="1400" b="1" i="0" u="none" strike="noStrike" kern="0" cap="none" spc="0" normalizeH="0" baseline="0" noProof="0" dirty="0" smtClean="0">
                    <a:ln>
                      <a:noFill/>
                    </a:ln>
                    <a:solidFill>
                      <a:srgbClr val="000000"/>
                    </a:solidFill>
                    <a:effectLst/>
                    <a:uLnTx/>
                    <a:uFillTx/>
                    <a:latin typeface="+mn-ea"/>
                  </a:rPr>
                  <a:t>CTD castings</a:t>
                </a:r>
              </a:p>
            </p:txBody>
          </p:sp>
          <p:pic>
            <p:nvPicPr>
              <p:cNvPr id="10" name="_x41526472" descr="EMB000039981094"/>
              <p:cNvPicPr>
                <a:picLocks noChangeAspect="1" noChangeArrowheads="1"/>
              </p:cNvPicPr>
              <p:nvPr/>
            </p:nvPicPr>
            <p:blipFill>
              <a:blip r:embed="rId6" cstate="print">
                <a:extLst>
                  <a:ext uri="{28A0092B-C50C-407E-A947-70E740481C1C}">
                    <a14:useLocalDpi xmlns="" xmlns:a14="http://schemas.microsoft.com/office/drawing/2010/main" val="0"/>
                  </a:ext>
                </a:extLst>
              </a:blip>
              <a:srcRect l="29050" t="13866" r="23112" b="10184"/>
              <a:stretch>
                <a:fillRect/>
              </a:stretch>
            </p:blipFill>
            <p:spPr bwMode="auto">
              <a:xfrm>
                <a:off x="4859338" y="1484313"/>
                <a:ext cx="3749675" cy="446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타원 4"/>
              <p:cNvSpPr>
                <a:spLocks noChangeArrowheads="1"/>
              </p:cNvSpPr>
              <p:nvPr/>
            </p:nvSpPr>
            <p:spPr bwMode="auto">
              <a:xfrm>
                <a:off x="7380288" y="4149725"/>
                <a:ext cx="576262" cy="574675"/>
              </a:xfrm>
              <a:prstGeom prst="ellipse">
                <a:avLst/>
              </a:prstGeom>
              <a:noFill/>
              <a:ln w="2857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baseline="-25000">
                    <a:solidFill>
                      <a:schemeClr val="tx1"/>
                    </a:solidFill>
                    <a:latin typeface="굴림" charset="-127"/>
                    <a:ea typeface="굴림" charset="-127"/>
                  </a:defRPr>
                </a:lvl1pPr>
                <a:lvl2pPr marL="742950" indent="-285750" eaLnBrk="0" hangingPunct="0">
                  <a:defRPr kumimoji="1" baseline="-25000">
                    <a:solidFill>
                      <a:schemeClr val="tx1"/>
                    </a:solidFill>
                    <a:latin typeface="굴림" charset="-127"/>
                    <a:ea typeface="굴림" charset="-127"/>
                  </a:defRPr>
                </a:lvl2pPr>
                <a:lvl3pPr marL="1143000" indent="-228600" eaLnBrk="0" hangingPunct="0">
                  <a:defRPr kumimoji="1" baseline="-25000">
                    <a:solidFill>
                      <a:schemeClr val="tx1"/>
                    </a:solidFill>
                    <a:latin typeface="굴림" charset="-127"/>
                    <a:ea typeface="굴림" charset="-127"/>
                  </a:defRPr>
                </a:lvl3pPr>
                <a:lvl4pPr marL="1600200" indent="-228600" eaLnBrk="0" hangingPunct="0">
                  <a:defRPr kumimoji="1" baseline="-25000">
                    <a:solidFill>
                      <a:schemeClr val="tx1"/>
                    </a:solidFill>
                    <a:latin typeface="굴림" charset="-127"/>
                    <a:ea typeface="굴림" charset="-127"/>
                  </a:defRPr>
                </a:lvl4pPr>
                <a:lvl5pPr marL="2057400" indent="-228600" eaLnBrk="0" hangingPunct="0">
                  <a:defRPr kumimoji="1" baseline="-25000">
                    <a:solidFill>
                      <a:schemeClr val="tx1"/>
                    </a:solidFill>
                    <a:latin typeface="굴림" charset="-127"/>
                    <a:ea typeface="굴림" charset="-127"/>
                  </a:defRPr>
                </a:lvl5pPr>
                <a:lvl6pPr marL="2514600" indent="-228600" eaLnBrk="0" fontAlgn="base" hangingPunct="0">
                  <a:spcBef>
                    <a:spcPct val="0"/>
                  </a:spcBef>
                  <a:spcAft>
                    <a:spcPct val="0"/>
                  </a:spcAft>
                  <a:defRPr kumimoji="1" baseline="-25000">
                    <a:solidFill>
                      <a:schemeClr val="tx1"/>
                    </a:solidFill>
                    <a:latin typeface="굴림" charset="-127"/>
                    <a:ea typeface="굴림" charset="-127"/>
                  </a:defRPr>
                </a:lvl6pPr>
                <a:lvl7pPr marL="2971800" indent="-228600" eaLnBrk="0" fontAlgn="base" hangingPunct="0">
                  <a:spcBef>
                    <a:spcPct val="0"/>
                  </a:spcBef>
                  <a:spcAft>
                    <a:spcPct val="0"/>
                  </a:spcAft>
                  <a:defRPr kumimoji="1" baseline="-25000">
                    <a:solidFill>
                      <a:schemeClr val="tx1"/>
                    </a:solidFill>
                    <a:latin typeface="굴림" charset="-127"/>
                    <a:ea typeface="굴림" charset="-127"/>
                  </a:defRPr>
                </a:lvl7pPr>
                <a:lvl8pPr marL="3429000" indent="-228600" eaLnBrk="0" fontAlgn="base" hangingPunct="0">
                  <a:spcBef>
                    <a:spcPct val="0"/>
                  </a:spcBef>
                  <a:spcAft>
                    <a:spcPct val="0"/>
                  </a:spcAft>
                  <a:defRPr kumimoji="1" baseline="-25000">
                    <a:solidFill>
                      <a:schemeClr val="tx1"/>
                    </a:solidFill>
                    <a:latin typeface="굴림" charset="-127"/>
                    <a:ea typeface="굴림" charset="-127"/>
                  </a:defRPr>
                </a:lvl8pPr>
                <a:lvl9pPr marL="3886200" indent="-228600" eaLnBrk="0" fontAlgn="base" hangingPunct="0">
                  <a:spcBef>
                    <a:spcPct val="0"/>
                  </a:spcBef>
                  <a:spcAft>
                    <a:spcPct val="0"/>
                  </a:spcAft>
                  <a:defRPr kumimoji="1" baseline="-25000">
                    <a:solidFill>
                      <a:schemeClr val="tx1"/>
                    </a:solidFill>
                    <a:latin typeface="굴림" charset="-127"/>
                    <a:ea typeface="굴림" charset="-127"/>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ko-KR" altLang="en-US" sz="1400" b="1" i="0" u="none" strike="noStrike" kern="0" cap="none" spc="0" normalizeH="0" baseline="-25000" noProof="0">
                  <a:ln>
                    <a:noFill/>
                  </a:ln>
                  <a:solidFill>
                    <a:srgbClr val="000000"/>
                  </a:solidFill>
                  <a:effectLst/>
                  <a:uLnTx/>
                  <a:uFillTx/>
                  <a:latin typeface="+mn-ea"/>
                  <a:ea typeface="+mn-ea"/>
                </a:endParaRPr>
              </a:p>
            </p:txBody>
          </p:sp>
          <p:sp>
            <p:nvSpPr>
              <p:cNvPr id="12" name="타원 7"/>
              <p:cNvSpPr>
                <a:spLocks noChangeArrowheads="1"/>
              </p:cNvSpPr>
              <p:nvPr/>
            </p:nvSpPr>
            <p:spPr bwMode="auto">
              <a:xfrm>
                <a:off x="5795963" y="4214813"/>
                <a:ext cx="576262" cy="576262"/>
              </a:xfrm>
              <a:prstGeom prst="ellipse">
                <a:avLst/>
              </a:prstGeom>
              <a:noFill/>
              <a:ln w="2857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kumimoji="1" baseline="-25000">
                    <a:solidFill>
                      <a:schemeClr val="tx1"/>
                    </a:solidFill>
                    <a:latin typeface="굴림" charset="-127"/>
                    <a:ea typeface="굴림" charset="-127"/>
                  </a:defRPr>
                </a:lvl1pPr>
                <a:lvl2pPr marL="742950" indent="-285750" eaLnBrk="0" hangingPunct="0">
                  <a:defRPr kumimoji="1" baseline="-25000">
                    <a:solidFill>
                      <a:schemeClr val="tx1"/>
                    </a:solidFill>
                    <a:latin typeface="굴림" charset="-127"/>
                    <a:ea typeface="굴림" charset="-127"/>
                  </a:defRPr>
                </a:lvl2pPr>
                <a:lvl3pPr marL="1143000" indent="-228600" eaLnBrk="0" hangingPunct="0">
                  <a:defRPr kumimoji="1" baseline="-25000">
                    <a:solidFill>
                      <a:schemeClr val="tx1"/>
                    </a:solidFill>
                    <a:latin typeface="굴림" charset="-127"/>
                    <a:ea typeface="굴림" charset="-127"/>
                  </a:defRPr>
                </a:lvl3pPr>
                <a:lvl4pPr marL="1600200" indent="-228600" eaLnBrk="0" hangingPunct="0">
                  <a:defRPr kumimoji="1" baseline="-25000">
                    <a:solidFill>
                      <a:schemeClr val="tx1"/>
                    </a:solidFill>
                    <a:latin typeface="굴림" charset="-127"/>
                    <a:ea typeface="굴림" charset="-127"/>
                  </a:defRPr>
                </a:lvl4pPr>
                <a:lvl5pPr marL="2057400" indent="-228600" eaLnBrk="0" hangingPunct="0">
                  <a:defRPr kumimoji="1" baseline="-25000">
                    <a:solidFill>
                      <a:schemeClr val="tx1"/>
                    </a:solidFill>
                    <a:latin typeface="굴림" charset="-127"/>
                    <a:ea typeface="굴림" charset="-127"/>
                  </a:defRPr>
                </a:lvl5pPr>
                <a:lvl6pPr marL="2514600" indent="-228600" eaLnBrk="0" fontAlgn="base" hangingPunct="0">
                  <a:spcBef>
                    <a:spcPct val="0"/>
                  </a:spcBef>
                  <a:spcAft>
                    <a:spcPct val="0"/>
                  </a:spcAft>
                  <a:defRPr kumimoji="1" baseline="-25000">
                    <a:solidFill>
                      <a:schemeClr val="tx1"/>
                    </a:solidFill>
                    <a:latin typeface="굴림" charset="-127"/>
                    <a:ea typeface="굴림" charset="-127"/>
                  </a:defRPr>
                </a:lvl6pPr>
                <a:lvl7pPr marL="2971800" indent="-228600" eaLnBrk="0" fontAlgn="base" hangingPunct="0">
                  <a:spcBef>
                    <a:spcPct val="0"/>
                  </a:spcBef>
                  <a:spcAft>
                    <a:spcPct val="0"/>
                  </a:spcAft>
                  <a:defRPr kumimoji="1" baseline="-25000">
                    <a:solidFill>
                      <a:schemeClr val="tx1"/>
                    </a:solidFill>
                    <a:latin typeface="굴림" charset="-127"/>
                    <a:ea typeface="굴림" charset="-127"/>
                  </a:defRPr>
                </a:lvl7pPr>
                <a:lvl8pPr marL="3429000" indent="-228600" eaLnBrk="0" fontAlgn="base" hangingPunct="0">
                  <a:spcBef>
                    <a:spcPct val="0"/>
                  </a:spcBef>
                  <a:spcAft>
                    <a:spcPct val="0"/>
                  </a:spcAft>
                  <a:defRPr kumimoji="1" baseline="-25000">
                    <a:solidFill>
                      <a:schemeClr val="tx1"/>
                    </a:solidFill>
                    <a:latin typeface="굴림" charset="-127"/>
                    <a:ea typeface="굴림" charset="-127"/>
                  </a:defRPr>
                </a:lvl8pPr>
                <a:lvl9pPr marL="3886200" indent="-228600" eaLnBrk="0" fontAlgn="base" hangingPunct="0">
                  <a:spcBef>
                    <a:spcPct val="0"/>
                  </a:spcBef>
                  <a:spcAft>
                    <a:spcPct val="0"/>
                  </a:spcAft>
                  <a:defRPr kumimoji="1" baseline="-25000">
                    <a:solidFill>
                      <a:schemeClr val="tx1"/>
                    </a:solidFill>
                    <a:latin typeface="굴림" charset="-127"/>
                    <a:ea typeface="굴림" charset="-127"/>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ko-KR" altLang="en-US" sz="1400" b="1" i="0" u="none" strike="noStrike" kern="0" cap="none" spc="0" normalizeH="0" baseline="-25000" noProof="0">
                  <a:ln>
                    <a:noFill/>
                  </a:ln>
                  <a:solidFill>
                    <a:srgbClr val="000000"/>
                  </a:solidFill>
                  <a:effectLst/>
                  <a:uLnTx/>
                  <a:uFillTx/>
                  <a:latin typeface="+mn-ea"/>
                  <a:ea typeface="+mn-ea"/>
                </a:endParaRPr>
              </a:p>
            </p:txBody>
          </p:sp>
          <p:pic>
            <p:nvPicPr>
              <p:cNvPr id="13" name="_x41525592" descr="EMB00003998109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847975" y="4132263"/>
                <a:ext cx="1858963" cy="2478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 name="직선 화살표 연결선 8"/>
              <p:cNvCxnSpPr>
                <a:cxnSpLocks noChangeShapeType="1"/>
                <a:stCxn id="12" idx="3"/>
                <a:endCxn id="13" idx="0"/>
              </p:cNvCxnSpPr>
              <p:nvPr/>
            </p:nvCxnSpPr>
            <p:spPr bwMode="auto">
              <a:xfrm flipH="1">
                <a:off x="4706938" y="4706938"/>
                <a:ext cx="1173162" cy="665162"/>
              </a:xfrm>
              <a:prstGeom prst="straightConnector1">
                <a:avLst/>
              </a:prstGeom>
              <a:noFill/>
              <a:ln w="9525" algn="ctr">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15" name="그룹 14"/>
            <p:cNvGrpSpPr/>
            <p:nvPr/>
          </p:nvGrpSpPr>
          <p:grpSpPr>
            <a:xfrm>
              <a:off x="6023727" y="3666518"/>
              <a:ext cx="3507332" cy="2622850"/>
              <a:chOff x="827584" y="980728"/>
              <a:chExt cx="7859216" cy="5877272"/>
            </a:xfrm>
          </p:grpSpPr>
          <p:sp>
            <p:nvSpPr>
              <p:cNvPr id="16" name="슬라이드 번호 개체 틀 3"/>
              <p:cNvSpPr txBox="1">
                <a:spLocks/>
              </p:cNvSpPr>
              <p:nvPr/>
            </p:nvSpPr>
            <p:spPr>
              <a:xfrm>
                <a:off x="6553200" y="6356350"/>
                <a:ext cx="2133600" cy="365125"/>
              </a:xfrm>
              <a:prstGeom prst="rect">
                <a:avLst/>
              </a:prstGeom>
            </p:spPr>
            <p:txBody>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fld id="{37D17171-A4E1-45EC-90A9-7CE6ACA55E09}" type="slidenum">
                  <a:rPr kumimoji="1" lang="ko-KR" altLang="en-US" sz="1050" b="1" i="0" u="none" strike="noStrike" kern="1200" cap="none" spc="0" normalizeH="0" baseline="0" noProof="0" smtClean="0">
                    <a:ln>
                      <a:noFill/>
                    </a:ln>
                    <a:solidFill>
                      <a:srgbClr val="000000"/>
                    </a:solidFill>
                    <a:effectLst/>
                    <a:uLnTx/>
                    <a:uFillTx/>
                    <a:latin typeface="굴림" pitchFamily="50" charset="-127"/>
                    <a:ea typeface="굴림" pitchFamily="50" charset="-127"/>
                    <a:cs typeface="+mn-cs"/>
                  </a:rPr>
                  <a:pPr marL="0" marR="0" lvl="0" indent="0" algn="l" defTabSz="914400" rtl="0" eaLnBrk="1" fontAlgn="base" latinLnBrk="1" hangingPunct="1">
                    <a:lnSpc>
                      <a:spcPct val="100000"/>
                    </a:lnSpc>
                    <a:spcBef>
                      <a:spcPct val="0"/>
                    </a:spcBef>
                    <a:spcAft>
                      <a:spcPct val="0"/>
                    </a:spcAft>
                    <a:buClrTx/>
                    <a:buSzTx/>
                    <a:buFontTx/>
                    <a:buNone/>
                    <a:tabLst/>
                    <a:defRPr/>
                  </a:pPr>
                  <a:t>44</a:t>
                </a:fld>
                <a:endParaRPr kumimoji="1" lang="ko-KR" altLang="en-US" sz="1050" b="1" i="0" u="none" strike="noStrike" kern="1200" cap="none" spc="0" normalizeH="0" baseline="0" noProof="0">
                  <a:ln>
                    <a:noFill/>
                  </a:ln>
                  <a:solidFill>
                    <a:srgbClr val="000000"/>
                  </a:solidFill>
                  <a:effectLst/>
                  <a:uLnTx/>
                  <a:uFillTx/>
                  <a:latin typeface="굴림" pitchFamily="50" charset="-127"/>
                  <a:ea typeface="굴림" pitchFamily="50" charset="-127"/>
                  <a:cs typeface="+mn-cs"/>
                </a:endParaRPr>
              </a:p>
            </p:txBody>
          </p:sp>
          <p:pic>
            <p:nvPicPr>
              <p:cNvPr id="17" name="Picture 7"/>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27584" y="3578352"/>
                <a:ext cx="2340864" cy="3279648"/>
              </a:xfrm>
              <a:prstGeom prst="rect">
                <a:avLst/>
              </a:prstGeom>
            </p:spPr>
          </p:pic>
          <p:grpSp>
            <p:nvGrpSpPr>
              <p:cNvPr id="18" name="그룹 17"/>
              <p:cNvGrpSpPr/>
              <p:nvPr/>
            </p:nvGrpSpPr>
            <p:grpSpPr>
              <a:xfrm>
                <a:off x="3419872" y="980728"/>
                <a:ext cx="5040204" cy="5797076"/>
                <a:chOff x="2882936" y="8188"/>
                <a:chExt cx="5902979" cy="6789411"/>
              </a:xfrm>
            </p:grpSpPr>
            <p:pic>
              <p:nvPicPr>
                <p:cNvPr id="20" name="Picture 3"/>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2882936" y="8188"/>
                  <a:ext cx="5902979" cy="6789411"/>
                </a:xfrm>
                <a:prstGeom prst="rect">
                  <a:avLst/>
                </a:prstGeom>
              </p:spPr>
            </p:pic>
            <p:sp>
              <p:nvSpPr>
                <p:cNvPr id="21" name="Isosceles Triangle 6"/>
                <p:cNvSpPr/>
                <p:nvPr/>
              </p:nvSpPr>
              <p:spPr>
                <a:xfrm rot="10800000">
                  <a:off x="3961486" y="3808112"/>
                  <a:ext cx="112764" cy="84565"/>
                </a:xfrm>
                <a:prstGeom prst="triangle">
                  <a:avLst/>
                </a:prstGeom>
                <a:solidFill>
                  <a:srgbClr val="FF0000"/>
                </a:solidFill>
                <a:ln w="9525" cap="flat" cmpd="sng" algn="ctr">
                  <a:solidFill>
                    <a:srgbClr val="FF0000"/>
                  </a:solidFill>
                  <a:prstDash val="solid"/>
                </a:ln>
                <a:effectLst>
                  <a:outerShdw blurRad="40000" dist="23000" dir="5400000" rotWithShape="0">
                    <a:srgbClr val="000000">
                      <a:alpha val="35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1050" b="1" i="0" u="none" strike="noStrike" kern="0" cap="none" spc="0" normalizeH="0" baseline="0" noProof="0" dirty="0" smtClean="0">
                    <a:ln>
                      <a:noFill/>
                    </a:ln>
                    <a:solidFill>
                      <a:srgbClr val="FFFFFF"/>
                    </a:solidFill>
                    <a:effectLst/>
                    <a:uLnTx/>
                    <a:uFillTx/>
                    <a:latin typeface="굴림"/>
                    <a:ea typeface="굴림"/>
                    <a:cs typeface="+mn-cs"/>
                  </a:endParaRPr>
                </a:p>
              </p:txBody>
            </p:sp>
            <p:sp>
              <p:nvSpPr>
                <p:cNvPr id="22" name="Isosceles Triangle 5"/>
                <p:cNvSpPr/>
                <p:nvPr/>
              </p:nvSpPr>
              <p:spPr>
                <a:xfrm rot="10800000">
                  <a:off x="6587136" y="3807201"/>
                  <a:ext cx="112763" cy="84565"/>
                </a:xfrm>
                <a:prstGeom prst="triangle">
                  <a:avLst/>
                </a:prstGeom>
                <a:solidFill>
                  <a:srgbClr val="000000"/>
                </a:solidFill>
                <a:ln w="9525" cap="flat" cmpd="sng" algn="ctr">
                  <a:solidFill>
                    <a:srgbClr val="000090"/>
                  </a:solidFill>
                  <a:prstDash val="solid"/>
                </a:ln>
                <a:effectLst>
                  <a:outerShdw blurRad="40000" dist="23000" dir="5400000" rotWithShape="0">
                    <a:srgbClr val="000000">
                      <a:alpha val="35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1050" b="1" i="0" u="none" strike="noStrike" kern="0" cap="none" spc="0" normalizeH="0" baseline="0" noProof="0" smtClean="0">
                    <a:ln>
                      <a:noFill/>
                    </a:ln>
                    <a:solidFill>
                      <a:srgbClr val="FFFFFF"/>
                    </a:solidFill>
                    <a:effectLst/>
                    <a:uLnTx/>
                    <a:uFillTx/>
                    <a:latin typeface="굴림"/>
                    <a:ea typeface="굴림"/>
                    <a:cs typeface="+mn-cs"/>
                  </a:endParaRPr>
                </a:p>
              </p:txBody>
            </p:sp>
            <p:cxnSp>
              <p:nvCxnSpPr>
                <p:cNvPr id="23" name="Straight Connector 10"/>
                <p:cNvCxnSpPr/>
                <p:nvPr/>
              </p:nvCxnSpPr>
              <p:spPr>
                <a:xfrm>
                  <a:off x="4015180" y="3892678"/>
                  <a:ext cx="0" cy="2644142"/>
                </a:xfrm>
                <a:prstGeom prst="line">
                  <a:avLst/>
                </a:prstGeom>
                <a:noFill/>
                <a:ln w="50800" cap="flat" cmpd="sng" algn="ctr">
                  <a:solidFill>
                    <a:srgbClr val="FF0000"/>
                  </a:solidFill>
                  <a:prstDash val="solid"/>
                </a:ln>
                <a:effectLst>
                  <a:outerShdw blurRad="40000" dist="20000" dir="5400000" rotWithShape="0">
                    <a:srgbClr val="000000">
                      <a:alpha val="38000"/>
                    </a:srgbClr>
                  </a:outerShdw>
                </a:effectLst>
              </p:spPr>
            </p:cxnSp>
            <p:cxnSp>
              <p:nvCxnSpPr>
                <p:cNvPr id="24" name="Straight Connector 12"/>
                <p:cNvCxnSpPr/>
                <p:nvPr/>
              </p:nvCxnSpPr>
              <p:spPr>
                <a:xfrm>
                  <a:off x="6660519" y="3902523"/>
                  <a:ext cx="0" cy="2644142"/>
                </a:xfrm>
                <a:prstGeom prst="line">
                  <a:avLst/>
                </a:prstGeom>
                <a:noFill/>
                <a:ln w="50800" cap="flat" cmpd="sng" algn="ctr">
                  <a:solidFill>
                    <a:srgbClr val="000090"/>
                  </a:solidFill>
                  <a:prstDash val="solid"/>
                </a:ln>
                <a:effectLst>
                  <a:outerShdw blurRad="40000" dist="20000" dir="5400000" rotWithShape="0">
                    <a:srgbClr val="000000">
                      <a:alpha val="38000"/>
                    </a:srgbClr>
                  </a:outerShdw>
                </a:effectLst>
              </p:spPr>
            </p:cxnSp>
          </p:grpSp>
          <p:sp>
            <p:nvSpPr>
              <p:cNvPr id="19" name="TextBox 18"/>
              <p:cNvSpPr txBox="1"/>
              <p:nvPr/>
            </p:nvSpPr>
            <p:spPr>
              <a:xfrm>
                <a:off x="4283968" y="1628799"/>
                <a:ext cx="1077686" cy="554388"/>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ko-KR" sz="1050" b="1" i="0" u="none" strike="noStrike" kern="0" cap="none" spc="0" normalizeH="0" baseline="0" noProof="0" dirty="0" smtClean="0">
                    <a:ln>
                      <a:noFill/>
                    </a:ln>
                    <a:solidFill>
                      <a:srgbClr val="00B050"/>
                    </a:solidFill>
                    <a:effectLst/>
                    <a:uLnTx/>
                    <a:uFillTx/>
                    <a:latin typeface="Arial" charset="0"/>
                    <a:ea typeface="굴림" charset="-127"/>
                  </a:rPr>
                  <a:t>MLD</a:t>
                </a:r>
                <a:endParaRPr kumimoji="1" lang="ko-KR" altLang="en-US" sz="1050" b="1" i="0" u="none" strike="noStrike" kern="0" cap="none" spc="0" normalizeH="0" baseline="0" noProof="0" dirty="0" smtClean="0">
                  <a:ln>
                    <a:noFill/>
                  </a:ln>
                  <a:solidFill>
                    <a:srgbClr val="00B050"/>
                  </a:solidFill>
                  <a:effectLst/>
                  <a:uLnTx/>
                  <a:uFillTx/>
                  <a:latin typeface="Arial" charset="0"/>
                  <a:ea typeface="굴림" charset="-127"/>
                </a:endParaRPr>
              </a:p>
            </p:txBody>
          </p:sp>
        </p:grpSp>
        <p:pic>
          <p:nvPicPr>
            <p:cNvPr id="25" name="Picture 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05932" y="4397428"/>
              <a:ext cx="5006508" cy="20576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TextBox 25"/>
            <p:cNvSpPr txBox="1"/>
            <p:nvPr/>
          </p:nvSpPr>
          <p:spPr>
            <a:xfrm>
              <a:off x="2033875" y="1849630"/>
              <a:ext cx="6265008" cy="422044"/>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marL="92075" marR="0" lvl="0" indent="-92075" defTabSz="914400" eaLnBrk="1" fontAlgn="base" latinLnBrk="0" hangingPunct="1">
                <a:lnSpc>
                  <a:spcPct val="150000"/>
                </a:lnSpc>
                <a:spcBef>
                  <a:spcPct val="0"/>
                </a:spcBef>
                <a:spcAft>
                  <a:spcPct val="0"/>
                </a:spcAft>
                <a:buClrTx/>
                <a:buSzTx/>
                <a:buFont typeface="Wingdings" panose="05000000000000000000" pitchFamily="2" charset="2"/>
                <a:buChar char="§"/>
                <a:tabLst/>
                <a:defRPr/>
              </a:pPr>
              <a:r>
                <a:rPr kumimoji="1" lang="en-US" altLang="ko-KR" sz="1600" b="1" kern="0" dirty="0" smtClean="0">
                  <a:solidFill>
                    <a:srgbClr val="FFFFFF"/>
                  </a:solidFill>
                  <a:effectLst>
                    <a:outerShdw blurRad="38100" dist="38100" dir="2700000" algn="tl">
                      <a:srgbClr val="000000">
                        <a:alpha val="43137"/>
                      </a:srgbClr>
                    </a:outerShdw>
                  </a:effectLst>
                </a:rPr>
                <a:t>Ocean mixed layer</a:t>
              </a:r>
              <a:r>
                <a:rPr kumimoji="1" lang="ko-KR" altLang="en-US" sz="1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 </a:t>
              </a:r>
              <a:r>
                <a:rPr kumimoji="1" lang="en-US" altLang="ko-KR" sz="1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sym typeface="Wingdings" panose="05000000000000000000" pitchFamily="2" charset="2"/>
                </a:rPr>
                <a:t> </a:t>
              </a:r>
              <a:r>
                <a:rPr kumimoji="1" lang="en-US" altLang="ko-KR"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sym typeface="Wingdings" panose="05000000000000000000" pitchFamily="2" charset="2"/>
                </a:rPr>
                <a:t>temporal variations, response to typhoons,…</a:t>
              </a:r>
              <a:endParaRPr kumimoji="1" lang="ko-KR" alt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endParaRPr>
            </a:p>
          </p:txBody>
        </p:sp>
        <p:sp>
          <p:nvSpPr>
            <p:cNvPr id="27" name="TextBox 26"/>
            <p:cNvSpPr txBox="1"/>
            <p:nvPr/>
          </p:nvSpPr>
          <p:spPr>
            <a:xfrm>
              <a:off x="455026" y="6022742"/>
              <a:ext cx="3879287" cy="534589"/>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marL="92075" marR="0" lvl="0" indent="-92075" defTabSz="914400" eaLnBrk="1" fontAlgn="base" latinLnBrk="0" hangingPunct="1">
                <a:spcBef>
                  <a:spcPct val="0"/>
                </a:spcBef>
                <a:spcAft>
                  <a:spcPct val="0"/>
                </a:spcAft>
                <a:buClrTx/>
                <a:buSzTx/>
                <a:buFont typeface="Wingdings" panose="05000000000000000000" pitchFamily="2" charset="2"/>
                <a:buChar char="§"/>
                <a:tabLst/>
                <a:defRPr/>
              </a:pPr>
              <a:r>
                <a:rPr kumimoji="1" lang="en-US" altLang="ko-KR" sz="16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rPr>
                <a:t> Low Altitude Remote Sensing Platform </a:t>
              </a:r>
            </a:p>
            <a:p>
              <a:pPr marR="0" lvl="0" defTabSz="914400" eaLnBrk="1" fontAlgn="base" latinLnBrk="0" hangingPunct="1">
                <a:spcBef>
                  <a:spcPct val="0"/>
                </a:spcBef>
                <a:spcAft>
                  <a:spcPct val="0"/>
                </a:spcAft>
                <a:buClrTx/>
                <a:buSzTx/>
                <a:tabLst/>
                <a:defRPr/>
              </a:pPr>
              <a:r>
                <a:rPr kumimoji="1" lang="en-US" altLang="ko-KR" sz="1600" b="1" kern="0" dirty="0" smtClean="0">
                  <a:solidFill>
                    <a:srgbClr val="FFFFFF"/>
                  </a:solidFill>
                  <a:effectLst>
                    <a:outerShdw blurRad="38100" dist="38100" dir="2700000" algn="tl">
                      <a:srgbClr val="000000">
                        <a:alpha val="43137"/>
                      </a:srgbClr>
                    </a:outerShdw>
                  </a:effectLst>
                </a:rPr>
                <a:t>  </a:t>
              </a:r>
              <a:r>
                <a:rPr kumimoji="1" lang="en-US" altLang="ko-KR" sz="14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rPr>
                <a:t>(enhancing spatial monitoring)</a:t>
              </a:r>
              <a:endParaRPr kumimoji="1" lang="ko-KR" altLang="en-US" sz="14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endParaRPr>
            </a:p>
          </p:txBody>
        </p:sp>
      </p:grpSp>
    </p:spTree>
    <p:extLst>
      <p:ext uri="{BB962C8B-B14F-4D97-AF65-F5344CB8AC3E}">
        <p14:creationId xmlns="" xmlns:p14="http://schemas.microsoft.com/office/powerpoint/2010/main" val="6199492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Research</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grpSp>
        <p:nvGrpSpPr>
          <p:cNvPr id="21" name="그룹 20"/>
          <p:cNvGrpSpPr/>
          <p:nvPr/>
        </p:nvGrpSpPr>
        <p:grpSpPr>
          <a:xfrm>
            <a:off x="569614" y="972319"/>
            <a:ext cx="9385598" cy="6288488"/>
            <a:chOff x="999013" y="1374638"/>
            <a:chExt cx="8785135" cy="5886170"/>
          </a:xfrm>
        </p:grpSpPr>
        <p:grpSp>
          <p:nvGrpSpPr>
            <p:cNvPr id="3" name="그룹 10"/>
            <p:cNvGrpSpPr>
              <a:grpSpLocks noChangeAspect="1"/>
            </p:cNvGrpSpPr>
            <p:nvPr/>
          </p:nvGrpSpPr>
          <p:grpSpPr bwMode="auto">
            <a:xfrm>
              <a:off x="999013" y="2045714"/>
              <a:ext cx="4038600" cy="3748087"/>
              <a:chOff x="990600" y="1570038"/>
              <a:chExt cx="4394200" cy="4532312"/>
            </a:xfrm>
          </p:grpSpPr>
          <p:pic>
            <p:nvPicPr>
              <p:cNvPr id="4" name="Picture 9"/>
              <p:cNvPicPr>
                <a:picLocks noChangeAspect="1" noChangeArrowheads="1"/>
              </p:cNvPicPr>
              <p:nvPr/>
            </p:nvPicPr>
            <p:blipFill>
              <a:blip r:embed="rId3" cstate="print"/>
              <a:srcRect l="9328" t="5115" r="9328"/>
              <a:stretch>
                <a:fillRect/>
              </a:stretch>
            </p:blipFill>
            <p:spPr bwMode="auto">
              <a:xfrm>
                <a:off x="990600" y="1570038"/>
                <a:ext cx="4394200" cy="3114675"/>
              </a:xfrm>
              <a:prstGeom prst="rect">
                <a:avLst/>
              </a:prstGeom>
              <a:noFill/>
              <a:ln w="9487">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1136650" y="4724400"/>
                <a:ext cx="3959225" cy="1377950"/>
              </a:xfrm>
              <a:prstGeom prst="rect">
                <a:avLst/>
              </a:prstGeom>
              <a:noFill/>
              <a:ln w="9487">
                <a:noFill/>
                <a:miter lim="800000"/>
                <a:headEnd/>
                <a:tailEnd/>
              </a:ln>
            </p:spPr>
          </p:pic>
          <p:sp>
            <p:nvSpPr>
              <p:cNvPr id="6" name="Line 7"/>
              <p:cNvSpPr>
                <a:spLocks noChangeShapeType="1"/>
              </p:cNvSpPr>
              <p:nvPr/>
            </p:nvSpPr>
            <p:spPr bwMode="auto">
              <a:xfrm flipH="1">
                <a:off x="1639888" y="2995613"/>
                <a:ext cx="576262" cy="1801812"/>
              </a:xfrm>
              <a:prstGeom prst="line">
                <a:avLst/>
              </a:prstGeom>
              <a:noFill/>
              <a:ln w="38100">
                <a:solidFill>
                  <a:srgbClr val="FF0000"/>
                </a:solidFill>
                <a:round/>
                <a:headEnd/>
                <a:tailEnd type="triangle" w="med" len="med"/>
              </a:ln>
            </p:spPr>
            <p:txBody>
              <a:bodyPr/>
              <a:lstStyle/>
              <a:p>
                <a:pPr defTabSz="914400" fontAlgn="base">
                  <a:spcBef>
                    <a:spcPct val="0"/>
                  </a:spcBef>
                  <a:spcAft>
                    <a:spcPct val="0"/>
                  </a:spcAft>
                </a:pPr>
                <a:endParaRPr kumimoji="1" lang="ko-KR" altLang="en-US" sz="1200" b="1">
                  <a:solidFill>
                    <a:srgbClr val="FFFFFF"/>
                  </a:solidFill>
                  <a:latin typeface="Arial" charset="0"/>
                  <a:ea typeface="굴림" charset="-127"/>
                </a:endParaRPr>
              </a:p>
            </p:txBody>
          </p:sp>
          <p:sp>
            <p:nvSpPr>
              <p:cNvPr id="7" name="Line 8"/>
              <p:cNvSpPr>
                <a:spLocks noChangeShapeType="1"/>
              </p:cNvSpPr>
              <p:nvPr/>
            </p:nvSpPr>
            <p:spPr bwMode="auto">
              <a:xfrm>
                <a:off x="2865438" y="2997200"/>
                <a:ext cx="2087562" cy="1800225"/>
              </a:xfrm>
              <a:prstGeom prst="line">
                <a:avLst/>
              </a:prstGeom>
              <a:noFill/>
              <a:ln w="38100">
                <a:solidFill>
                  <a:srgbClr val="FF0000"/>
                </a:solidFill>
                <a:round/>
                <a:headEnd/>
                <a:tailEnd type="triangle" w="med" len="med"/>
              </a:ln>
            </p:spPr>
            <p:txBody>
              <a:bodyPr/>
              <a:lstStyle/>
              <a:p>
                <a:pPr defTabSz="914400" fontAlgn="base">
                  <a:spcBef>
                    <a:spcPct val="0"/>
                  </a:spcBef>
                  <a:spcAft>
                    <a:spcPct val="0"/>
                  </a:spcAft>
                </a:pPr>
                <a:endParaRPr kumimoji="1" lang="ko-KR" altLang="en-US" sz="1200" b="1">
                  <a:solidFill>
                    <a:srgbClr val="FFFFFF"/>
                  </a:solidFill>
                  <a:latin typeface="Arial" charset="0"/>
                  <a:ea typeface="굴림" charset="-127"/>
                </a:endParaRPr>
              </a:p>
            </p:txBody>
          </p:sp>
        </p:grpSp>
        <p:grpSp>
          <p:nvGrpSpPr>
            <p:cNvPr id="8" name="그룹 7"/>
            <p:cNvGrpSpPr/>
            <p:nvPr/>
          </p:nvGrpSpPr>
          <p:grpSpPr>
            <a:xfrm>
              <a:off x="5175459" y="1374638"/>
              <a:ext cx="4608689" cy="2834987"/>
              <a:chOff x="-323850" y="188913"/>
              <a:chExt cx="9354523" cy="5895975"/>
            </a:xfrm>
          </p:grpSpPr>
          <p:pic>
            <p:nvPicPr>
              <p:cNvPr id="9" name="Picture 2" descr="fast_b copy"/>
              <p:cNvPicPr>
                <a:picLocks noChangeAspect="1" noChangeArrowheads="1"/>
              </p:cNvPicPr>
              <p:nvPr/>
            </p:nvPicPr>
            <p:blipFill>
              <a:blip r:embed="rId5" cstate="print">
                <a:clrChange>
                  <a:clrFrom>
                    <a:srgbClr val="FDFDFD"/>
                  </a:clrFrom>
                  <a:clrTo>
                    <a:srgbClr val="FDFDFD">
                      <a:alpha val="0"/>
                    </a:srgbClr>
                  </a:clrTo>
                </a:clrChange>
              </a:blip>
              <a:srcRect/>
              <a:stretch>
                <a:fillRect/>
              </a:stretch>
            </p:blipFill>
            <p:spPr bwMode="auto">
              <a:xfrm>
                <a:off x="-323850" y="404813"/>
                <a:ext cx="9324975" cy="5680075"/>
              </a:xfrm>
              <a:prstGeom prst="rect">
                <a:avLst/>
              </a:prstGeom>
              <a:noFill/>
              <a:ln w="9525">
                <a:noFill/>
                <a:miter lim="800000"/>
                <a:headEnd/>
                <a:tailEnd/>
              </a:ln>
            </p:spPr>
          </p:pic>
          <p:sp>
            <p:nvSpPr>
              <p:cNvPr id="10" name="Rectangle 3"/>
              <p:cNvSpPr>
                <a:spLocks noChangeArrowheads="1"/>
              </p:cNvSpPr>
              <p:nvPr/>
            </p:nvSpPr>
            <p:spPr bwMode="auto">
              <a:xfrm>
                <a:off x="971551" y="188913"/>
                <a:ext cx="7489825" cy="522566"/>
              </a:xfrm>
              <a:prstGeom prst="rect">
                <a:avLst/>
              </a:prstGeom>
              <a:noFill/>
              <a:ln w="9525">
                <a:noFill/>
                <a:miter lim="800000"/>
                <a:headEnd/>
                <a:tailEnd/>
              </a:ln>
            </p:spPr>
            <p:txBody>
              <a:bodyPr lIns="89966" tIns="46769" rIns="89966" bIns="46769">
                <a:spAutoFit/>
              </a:bodyPr>
              <a:lstStyle/>
              <a:p>
                <a:pPr defTabSz="914400" fontAlgn="base">
                  <a:spcBef>
                    <a:spcPct val="50000"/>
                  </a:spcBef>
                  <a:spcAft>
                    <a:spcPct val="0"/>
                  </a:spcAft>
                </a:pPr>
                <a:r>
                  <a:rPr lang="en-US" altLang="ko-KR" sz="1000" b="1" dirty="0">
                    <a:solidFill>
                      <a:prstClr val="black"/>
                    </a:solidFill>
                    <a:latin typeface="Arial Black" pitchFamily="34" charset="0"/>
                    <a:ea typeface="굴림" charset="-127"/>
                    <a:sym typeface="Wingdings" pitchFamily="2" charset="2"/>
                  </a:rPr>
                  <a:t>Effect of River Plume on </a:t>
                </a:r>
                <a:r>
                  <a:rPr lang="en-US" altLang="ko-KR" sz="1000" b="1" u="sng" dirty="0">
                    <a:solidFill>
                      <a:prstClr val="black"/>
                    </a:solidFill>
                    <a:latin typeface="Arial Black" pitchFamily="34" charset="0"/>
                    <a:ea typeface="굴림" charset="-127"/>
                    <a:sym typeface="Wingdings" pitchFamily="2" charset="2"/>
                  </a:rPr>
                  <a:t>Turbulent Mixing</a:t>
                </a:r>
                <a:endParaRPr lang="en-US" altLang="ko-KR" sz="1000" b="1" u="sng" dirty="0">
                  <a:solidFill>
                    <a:srgbClr val="E60000"/>
                  </a:solidFill>
                  <a:latin typeface="Arial Black" pitchFamily="34" charset="0"/>
                  <a:ea typeface="굴림" charset="-127"/>
                  <a:sym typeface="Wingdings" pitchFamily="2" charset="2"/>
                </a:endParaRPr>
              </a:p>
            </p:txBody>
          </p:sp>
          <p:sp>
            <p:nvSpPr>
              <p:cNvPr id="11" name="Text Box 9"/>
              <p:cNvSpPr txBox="1">
                <a:spLocks noChangeArrowheads="1"/>
              </p:cNvSpPr>
              <p:nvPr/>
            </p:nvSpPr>
            <p:spPr bwMode="auto">
              <a:xfrm>
                <a:off x="5508625" y="642936"/>
                <a:ext cx="3462597" cy="704097"/>
              </a:xfrm>
              <a:prstGeom prst="rect">
                <a:avLst/>
              </a:prstGeom>
              <a:noFill/>
              <a:ln w="9525">
                <a:noFill/>
                <a:miter lim="800000"/>
                <a:headEnd/>
                <a:tailEnd/>
              </a:ln>
            </p:spPr>
            <p:txBody>
              <a:bodyPr wrap="none">
                <a:spAutoFit/>
              </a:bodyPr>
              <a:lstStyle/>
              <a:p>
                <a:pPr defTabSz="914400" fontAlgn="base">
                  <a:spcBef>
                    <a:spcPct val="0"/>
                  </a:spcBef>
                  <a:spcAft>
                    <a:spcPct val="0"/>
                  </a:spcAft>
                </a:pPr>
                <a:r>
                  <a:rPr kumimoji="1" lang="en-US" altLang="ko-KR" sz="800">
                    <a:solidFill>
                      <a:srgbClr val="FF0000"/>
                    </a:solidFill>
                    <a:latin typeface="Arial Black" pitchFamily="34" charset="0"/>
                    <a:ea typeface="HY견고딕" pitchFamily="18" charset="-127"/>
                  </a:rPr>
                  <a:t>1-D case without upwelling</a:t>
                </a:r>
              </a:p>
              <a:p>
                <a:pPr defTabSz="914400" fontAlgn="base">
                  <a:spcBef>
                    <a:spcPct val="0"/>
                  </a:spcBef>
                  <a:spcAft>
                    <a:spcPct val="0"/>
                  </a:spcAft>
                </a:pPr>
                <a:r>
                  <a:rPr kumimoji="1" lang="en-US" altLang="ko-KR" sz="800">
                    <a:solidFill>
                      <a:srgbClr val="FF0000"/>
                    </a:solidFill>
                    <a:latin typeface="Arial Black" pitchFamily="34" charset="0"/>
                    <a:ea typeface="HY견고딕" pitchFamily="18" charset="-127"/>
                  </a:rPr>
                  <a:t>For fast moving TCs</a:t>
                </a:r>
              </a:p>
            </p:txBody>
          </p:sp>
          <p:sp>
            <p:nvSpPr>
              <p:cNvPr id="12" name="Text Box 10"/>
              <p:cNvSpPr txBox="1">
                <a:spLocks noChangeArrowheads="1"/>
              </p:cNvSpPr>
              <p:nvPr/>
            </p:nvSpPr>
            <p:spPr bwMode="auto">
              <a:xfrm>
                <a:off x="-49524" y="1266825"/>
                <a:ext cx="1311896" cy="768107"/>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kumimoji="1" lang="en-US" altLang="ko-KR" sz="900">
                    <a:solidFill>
                      <a:prstClr val="black"/>
                    </a:solidFill>
                    <a:latin typeface="Arial Black" pitchFamily="34" charset="0"/>
                    <a:ea typeface="HY견고딕" pitchFamily="18" charset="-127"/>
                  </a:rPr>
                  <a:t>Control</a:t>
                </a:r>
              </a:p>
              <a:p>
                <a:pPr algn="ctr" defTabSz="914400" fontAlgn="base">
                  <a:spcBef>
                    <a:spcPct val="0"/>
                  </a:spcBef>
                  <a:spcAft>
                    <a:spcPct val="0"/>
                  </a:spcAft>
                </a:pPr>
                <a:r>
                  <a:rPr kumimoji="1" lang="en-US" altLang="ko-KR" sz="900">
                    <a:solidFill>
                      <a:prstClr val="black"/>
                    </a:solidFill>
                    <a:latin typeface="Arial Black" pitchFamily="34" charset="0"/>
                    <a:ea typeface="HY견고딕" pitchFamily="18" charset="-127"/>
                  </a:rPr>
                  <a:t>Exp.</a:t>
                </a:r>
              </a:p>
            </p:txBody>
          </p:sp>
          <p:sp>
            <p:nvSpPr>
              <p:cNvPr id="13" name="Text Box 11"/>
              <p:cNvSpPr txBox="1">
                <a:spLocks noChangeArrowheads="1"/>
              </p:cNvSpPr>
              <p:nvPr/>
            </p:nvSpPr>
            <p:spPr bwMode="auto">
              <a:xfrm>
                <a:off x="8057165" y="1670051"/>
                <a:ext cx="973508" cy="768107"/>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kumimoji="1" lang="en-US" altLang="ko-KR" sz="900">
                    <a:solidFill>
                      <a:prstClr val="black"/>
                    </a:solidFill>
                    <a:latin typeface="Arial Black" pitchFamily="34" charset="0"/>
                    <a:ea typeface="HY견고딕" pitchFamily="18" charset="-127"/>
                  </a:rPr>
                  <a:t>CDW</a:t>
                </a:r>
              </a:p>
              <a:p>
                <a:pPr algn="ctr" defTabSz="914400" fontAlgn="base">
                  <a:spcBef>
                    <a:spcPct val="0"/>
                  </a:spcBef>
                  <a:spcAft>
                    <a:spcPct val="0"/>
                  </a:spcAft>
                </a:pPr>
                <a:r>
                  <a:rPr kumimoji="1" lang="en-US" altLang="ko-KR" sz="900">
                    <a:solidFill>
                      <a:prstClr val="black"/>
                    </a:solidFill>
                    <a:latin typeface="Arial Black" pitchFamily="34" charset="0"/>
                    <a:ea typeface="HY견고딕" pitchFamily="18" charset="-127"/>
                  </a:rPr>
                  <a:t>Exp.</a:t>
                </a:r>
              </a:p>
            </p:txBody>
          </p:sp>
        </p:grpSp>
        <p:grpSp>
          <p:nvGrpSpPr>
            <p:cNvPr id="14" name="그룹 13"/>
            <p:cNvGrpSpPr/>
            <p:nvPr/>
          </p:nvGrpSpPr>
          <p:grpSpPr>
            <a:xfrm>
              <a:off x="5084799" y="4353641"/>
              <a:ext cx="4627703" cy="2907167"/>
              <a:chOff x="-288925" y="188913"/>
              <a:chExt cx="9398000" cy="5903912"/>
            </a:xfrm>
          </p:grpSpPr>
          <p:pic>
            <p:nvPicPr>
              <p:cNvPr id="15" name="Picture 2" descr="slow_b copy"/>
              <p:cNvPicPr>
                <a:picLocks noChangeAspect="1" noChangeArrowheads="1"/>
              </p:cNvPicPr>
              <p:nvPr/>
            </p:nvPicPr>
            <p:blipFill>
              <a:blip r:embed="rId6" cstate="print">
                <a:clrChange>
                  <a:clrFrom>
                    <a:srgbClr val="FDFDFD"/>
                  </a:clrFrom>
                  <a:clrTo>
                    <a:srgbClr val="FDFDFD">
                      <a:alpha val="0"/>
                    </a:srgbClr>
                  </a:clrTo>
                </a:clrChange>
              </a:blip>
              <a:srcRect/>
              <a:stretch>
                <a:fillRect/>
              </a:stretch>
            </p:blipFill>
            <p:spPr bwMode="auto">
              <a:xfrm>
                <a:off x="-288925" y="404813"/>
                <a:ext cx="9398000" cy="5688012"/>
              </a:xfrm>
              <a:prstGeom prst="rect">
                <a:avLst/>
              </a:prstGeom>
              <a:noFill/>
              <a:ln w="9525">
                <a:noFill/>
                <a:miter lim="800000"/>
                <a:headEnd/>
                <a:tailEnd/>
              </a:ln>
            </p:spPr>
          </p:pic>
          <p:sp>
            <p:nvSpPr>
              <p:cNvPr id="16" name="Rectangle 3"/>
              <p:cNvSpPr>
                <a:spLocks noChangeArrowheads="1"/>
              </p:cNvSpPr>
              <p:nvPr/>
            </p:nvSpPr>
            <p:spPr bwMode="auto">
              <a:xfrm>
                <a:off x="1546225" y="188913"/>
                <a:ext cx="7489825" cy="504332"/>
              </a:xfrm>
              <a:prstGeom prst="rect">
                <a:avLst/>
              </a:prstGeom>
              <a:noFill/>
              <a:ln w="9525">
                <a:noFill/>
                <a:miter lim="800000"/>
                <a:headEnd/>
                <a:tailEnd/>
              </a:ln>
            </p:spPr>
            <p:txBody>
              <a:bodyPr lIns="89966" tIns="46769" rIns="89966" bIns="46769">
                <a:spAutoFit/>
              </a:bodyPr>
              <a:lstStyle/>
              <a:p>
                <a:pPr defTabSz="914400" fontAlgn="base">
                  <a:spcBef>
                    <a:spcPct val="50000"/>
                  </a:spcBef>
                  <a:spcAft>
                    <a:spcPct val="0"/>
                  </a:spcAft>
                </a:pPr>
                <a:r>
                  <a:rPr lang="en-US" altLang="ko-KR" sz="1000" b="1">
                    <a:solidFill>
                      <a:prstClr val="black"/>
                    </a:solidFill>
                    <a:latin typeface="Arial Black" pitchFamily="34" charset="0"/>
                    <a:ea typeface="굴림" charset="-127"/>
                    <a:sym typeface="Wingdings" pitchFamily="2" charset="2"/>
                  </a:rPr>
                  <a:t>Effect of River Plume on </a:t>
                </a:r>
                <a:r>
                  <a:rPr lang="en-US" altLang="ko-KR" sz="1000" b="1" u="sng">
                    <a:solidFill>
                      <a:prstClr val="black"/>
                    </a:solidFill>
                    <a:latin typeface="Arial Black" pitchFamily="34" charset="0"/>
                    <a:ea typeface="굴림" charset="-127"/>
                    <a:sym typeface="Wingdings" pitchFamily="2" charset="2"/>
                  </a:rPr>
                  <a:t>Upwelling</a:t>
                </a:r>
                <a:endParaRPr lang="en-US" altLang="ko-KR" sz="1000" b="1" u="sng">
                  <a:solidFill>
                    <a:srgbClr val="E60000"/>
                  </a:solidFill>
                  <a:latin typeface="Arial Black" pitchFamily="34" charset="0"/>
                  <a:ea typeface="굴림" charset="-127"/>
                  <a:sym typeface="Wingdings" pitchFamily="2" charset="2"/>
                </a:endParaRPr>
              </a:p>
            </p:txBody>
          </p:sp>
          <p:sp>
            <p:nvSpPr>
              <p:cNvPr id="17" name="Text Box 9"/>
              <p:cNvSpPr txBox="1">
                <a:spLocks noChangeArrowheads="1"/>
              </p:cNvSpPr>
              <p:nvPr/>
            </p:nvSpPr>
            <p:spPr bwMode="auto">
              <a:xfrm>
                <a:off x="5003800" y="642938"/>
                <a:ext cx="3933175" cy="687540"/>
              </a:xfrm>
              <a:prstGeom prst="rect">
                <a:avLst/>
              </a:prstGeom>
              <a:noFill/>
              <a:ln w="9525">
                <a:noFill/>
                <a:miter lim="800000"/>
                <a:headEnd/>
                <a:tailEnd/>
              </a:ln>
            </p:spPr>
            <p:txBody>
              <a:bodyPr wrap="none">
                <a:spAutoFit/>
              </a:bodyPr>
              <a:lstStyle/>
              <a:p>
                <a:pPr defTabSz="914400" fontAlgn="base">
                  <a:spcBef>
                    <a:spcPct val="0"/>
                  </a:spcBef>
                  <a:spcAft>
                    <a:spcPct val="0"/>
                  </a:spcAft>
                </a:pPr>
                <a:r>
                  <a:rPr kumimoji="1" lang="en-US" altLang="ko-KR" sz="800">
                    <a:solidFill>
                      <a:srgbClr val="FF0000"/>
                    </a:solidFill>
                    <a:latin typeface="Arial Black" pitchFamily="34" charset="0"/>
                    <a:ea typeface="HY견고딕" pitchFamily="18" charset="-127"/>
                  </a:rPr>
                  <a:t>3-D case considering upwelling</a:t>
                </a:r>
              </a:p>
              <a:p>
                <a:pPr defTabSz="914400" fontAlgn="base">
                  <a:spcBef>
                    <a:spcPct val="0"/>
                  </a:spcBef>
                  <a:spcAft>
                    <a:spcPct val="0"/>
                  </a:spcAft>
                </a:pPr>
                <a:r>
                  <a:rPr kumimoji="1" lang="en-US" altLang="ko-KR" sz="800">
                    <a:solidFill>
                      <a:srgbClr val="FF0000"/>
                    </a:solidFill>
                    <a:latin typeface="Arial Black" pitchFamily="34" charset="0"/>
                    <a:ea typeface="HY견고딕" pitchFamily="18" charset="-127"/>
                  </a:rPr>
                  <a:t>For very slow moving TCs</a:t>
                </a:r>
              </a:p>
            </p:txBody>
          </p:sp>
          <p:sp>
            <p:nvSpPr>
              <p:cNvPr id="18" name="Text Box 10"/>
              <p:cNvSpPr txBox="1">
                <a:spLocks noChangeArrowheads="1"/>
              </p:cNvSpPr>
              <p:nvPr/>
            </p:nvSpPr>
            <p:spPr bwMode="auto">
              <a:xfrm>
                <a:off x="-49868" y="1266826"/>
                <a:ext cx="1312577" cy="750044"/>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kumimoji="1" lang="en-US" altLang="ko-KR" sz="900">
                    <a:solidFill>
                      <a:prstClr val="black"/>
                    </a:solidFill>
                    <a:latin typeface="Arial Black" pitchFamily="34" charset="0"/>
                    <a:ea typeface="HY견고딕" pitchFamily="18" charset="-127"/>
                  </a:rPr>
                  <a:t>Control</a:t>
                </a:r>
              </a:p>
              <a:p>
                <a:pPr algn="ctr" defTabSz="914400" fontAlgn="base">
                  <a:spcBef>
                    <a:spcPct val="0"/>
                  </a:spcBef>
                  <a:spcAft>
                    <a:spcPct val="0"/>
                  </a:spcAft>
                </a:pPr>
                <a:r>
                  <a:rPr kumimoji="1" lang="en-US" altLang="ko-KR" sz="900">
                    <a:solidFill>
                      <a:prstClr val="black"/>
                    </a:solidFill>
                    <a:latin typeface="Arial Black" pitchFamily="34" charset="0"/>
                    <a:ea typeface="HY견고딕" pitchFamily="18" charset="-127"/>
                  </a:rPr>
                  <a:t>Exp.</a:t>
                </a:r>
              </a:p>
            </p:txBody>
          </p:sp>
          <p:sp>
            <p:nvSpPr>
              <p:cNvPr id="19" name="Text Box 11"/>
              <p:cNvSpPr txBox="1">
                <a:spLocks noChangeArrowheads="1"/>
              </p:cNvSpPr>
              <p:nvPr/>
            </p:nvSpPr>
            <p:spPr bwMode="auto">
              <a:xfrm>
                <a:off x="8056914" y="1670050"/>
                <a:ext cx="974014" cy="750044"/>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kumimoji="1" lang="en-US" altLang="ko-KR" sz="900">
                    <a:solidFill>
                      <a:prstClr val="black"/>
                    </a:solidFill>
                    <a:latin typeface="Arial Black" pitchFamily="34" charset="0"/>
                    <a:ea typeface="HY견고딕" pitchFamily="18" charset="-127"/>
                  </a:rPr>
                  <a:t>CDW</a:t>
                </a:r>
              </a:p>
              <a:p>
                <a:pPr algn="ctr" defTabSz="914400" fontAlgn="base">
                  <a:spcBef>
                    <a:spcPct val="0"/>
                  </a:spcBef>
                  <a:spcAft>
                    <a:spcPct val="0"/>
                  </a:spcAft>
                </a:pPr>
                <a:r>
                  <a:rPr kumimoji="1" lang="en-US" altLang="ko-KR" sz="900">
                    <a:solidFill>
                      <a:prstClr val="black"/>
                    </a:solidFill>
                    <a:latin typeface="Arial Black" pitchFamily="34" charset="0"/>
                    <a:ea typeface="HY견고딕" pitchFamily="18" charset="-127"/>
                  </a:rPr>
                  <a:t>Exp.</a:t>
                </a:r>
              </a:p>
            </p:txBody>
          </p:sp>
        </p:grpSp>
        <p:sp>
          <p:nvSpPr>
            <p:cNvPr id="20" name="TextBox 19"/>
            <p:cNvSpPr txBox="1"/>
            <p:nvPr/>
          </p:nvSpPr>
          <p:spPr>
            <a:xfrm>
              <a:off x="999013" y="6092718"/>
              <a:ext cx="3892462" cy="112353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marL="92075" marR="0" lvl="0" indent="-92075" defTabSz="914400" eaLnBrk="1" fontAlgn="base" latinLnBrk="0" hangingPunct="1">
                <a:lnSpc>
                  <a:spcPct val="150000"/>
                </a:lnSpc>
                <a:spcBef>
                  <a:spcPct val="0"/>
                </a:spcBef>
                <a:spcAft>
                  <a:spcPct val="0"/>
                </a:spcAft>
                <a:buClrTx/>
                <a:buSzTx/>
                <a:buFont typeface="Wingdings" panose="05000000000000000000" pitchFamily="2" charset="2"/>
                <a:buChar char="§"/>
                <a:tabLst/>
                <a:defRPr/>
              </a:pPr>
              <a:r>
                <a:rPr kumimoji="1" lang="ko-KR" altLang="en-US" sz="1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 </a:t>
              </a:r>
              <a:r>
                <a:rPr kumimoji="1" lang="en-US" altLang="ko-KR" sz="1600" b="1" kern="0" dirty="0" smtClean="0">
                  <a:solidFill>
                    <a:srgbClr val="FFFFFF"/>
                  </a:solidFill>
                  <a:effectLst>
                    <a:outerShdw blurRad="38100" dist="38100" dir="2700000" algn="tl">
                      <a:srgbClr val="000000">
                        <a:alpha val="43137"/>
                      </a:srgbClr>
                    </a:outerShdw>
                  </a:effectLst>
                </a:rPr>
                <a:t>Typhoon dynamics </a:t>
              </a:r>
              <a:r>
                <a:rPr kumimoji="1" lang="ko-KR" altLang="en-US" sz="1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 </a:t>
              </a:r>
              <a:endParaRPr kumimoji="1" lang="en-US" altLang="ko-KR" sz="1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endParaRPr>
            </a:p>
            <a:p>
              <a:pPr marL="92075" marR="0" lvl="0" indent="-92075" defTabSz="914400" eaLnBrk="1" fontAlgn="base" latinLnBrk="0" hangingPunct="1">
                <a:lnSpc>
                  <a:spcPct val="150000"/>
                </a:lnSpc>
                <a:spcBef>
                  <a:spcPct val="0"/>
                </a:spcBef>
                <a:spcAft>
                  <a:spcPct val="0"/>
                </a:spcAft>
                <a:buClrTx/>
                <a:buSzTx/>
                <a:buFont typeface="Wingdings" panose="05000000000000000000" pitchFamily="2" charset="2"/>
                <a:buChar char="§"/>
                <a:tabLst/>
                <a:defRPr/>
              </a:pPr>
              <a:r>
                <a:rPr kumimoji="1" lang="en-US" altLang="ko-KR" sz="1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 </a:t>
              </a:r>
              <a:r>
                <a:rPr kumimoji="1" lang="en-US" altLang="ko-KR" sz="16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rPr>
                <a:t>Changjiang</a:t>
              </a:r>
              <a:r>
                <a:rPr kumimoji="1" lang="en-US" altLang="ko-KR" sz="1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 diluted</a:t>
              </a:r>
              <a:r>
                <a:rPr kumimoji="1" lang="en-US" altLang="ko-KR" sz="16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rPr>
                <a:t> water and typhoon</a:t>
              </a:r>
            </a:p>
            <a:p>
              <a:pPr marL="92075" marR="0" lvl="0" indent="-92075" defTabSz="914400" eaLnBrk="1" fontAlgn="base" latinLnBrk="0" hangingPunct="1">
                <a:lnSpc>
                  <a:spcPct val="150000"/>
                </a:lnSpc>
                <a:spcBef>
                  <a:spcPct val="0"/>
                </a:spcBef>
                <a:spcAft>
                  <a:spcPct val="0"/>
                </a:spcAft>
                <a:buClrTx/>
                <a:buSzTx/>
                <a:buFont typeface="Wingdings" panose="05000000000000000000" pitchFamily="2" charset="2"/>
                <a:buChar char="§"/>
                <a:tabLst/>
                <a:defRPr/>
              </a:pPr>
              <a:r>
                <a:rPr kumimoji="1" lang="en-US" altLang="ko-KR" sz="1600" b="1" kern="0" baseline="0" dirty="0" smtClean="0">
                  <a:solidFill>
                    <a:srgbClr val="FFFFFF"/>
                  </a:solidFill>
                  <a:effectLst>
                    <a:outerShdw blurRad="38100" dist="38100" dir="2700000" algn="tl">
                      <a:srgbClr val="000000">
                        <a:alpha val="43137"/>
                      </a:srgbClr>
                    </a:outerShdw>
                  </a:effectLst>
                  <a:sym typeface="Wingdings" panose="05000000000000000000" pitchFamily="2" charset="2"/>
                </a:rPr>
                <a:t> Used as input &amp;</a:t>
              </a:r>
              <a:r>
                <a:rPr kumimoji="1" lang="en-US" altLang="ko-KR" sz="1600" b="1" kern="0" dirty="0" smtClean="0">
                  <a:solidFill>
                    <a:srgbClr val="FFFFFF"/>
                  </a:solidFill>
                  <a:effectLst>
                    <a:outerShdw blurRad="38100" dist="38100" dir="2700000" algn="tl">
                      <a:srgbClr val="000000">
                        <a:alpha val="43137"/>
                      </a:srgbClr>
                    </a:outerShdw>
                  </a:effectLst>
                  <a:sym typeface="Wingdings" panose="05000000000000000000" pitchFamily="2" charset="2"/>
                </a:rPr>
                <a:t> validation data</a:t>
              </a:r>
              <a:endParaRPr kumimoji="1" lang="en-US" altLang="ko-KR"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sym typeface="Wingdings" panose="05000000000000000000" pitchFamily="2" charset="2"/>
              </a:endParaRPr>
            </a:p>
          </p:txBody>
        </p:sp>
      </p:grpSp>
    </p:spTree>
    <p:extLst>
      <p:ext uri="{BB962C8B-B14F-4D97-AF65-F5344CB8AC3E}">
        <p14:creationId xmlns="" xmlns:p14="http://schemas.microsoft.com/office/powerpoint/2010/main" val="1551481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latin typeface="Times New Roman" panose="02020603050405020304" pitchFamily="18" charset="0"/>
                <a:ea typeface="나눔고딕 ExtraBold" pitchFamily="50" charset="-127"/>
                <a:cs typeface="Times New Roman" panose="02020603050405020304" pitchFamily="18" charset="0"/>
              </a:rPr>
              <a:t>Objectives</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grpSp>
        <p:nvGrpSpPr>
          <p:cNvPr id="3" name="그룹 2"/>
          <p:cNvGrpSpPr/>
          <p:nvPr/>
        </p:nvGrpSpPr>
        <p:grpSpPr>
          <a:xfrm>
            <a:off x="170848" y="1209461"/>
            <a:ext cx="10383023" cy="5307474"/>
            <a:chOff x="16490119" y="17487236"/>
            <a:chExt cx="11644394" cy="5952247"/>
          </a:xfrm>
        </p:grpSpPr>
        <p:sp>
          <p:nvSpPr>
            <p:cNvPr id="4" name="AutoShape 3"/>
            <p:cNvSpPr>
              <a:spLocks noChangeArrowheads="1"/>
            </p:cNvSpPr>
            <p:nvPr/>
          </p:nvSpPr>
          <p:spPr bwMode="gray">
            <a:xfrm rot="10800000">
              <a:off x="22205160" y="21959721"/>
              <a:ext cx="2736304" cy="499033"/>
            </a:xfrm>
            <a:prstGeom prst="upArrow">
              <a:avLst>
                <a:gd name="adj1" fmla="val 73769"/>
                <a:gd name="adj2" fmla="val 32588"/>
              </a:avLst>
            </a:prstGeom>
            <a:gradFill rotWithShape="1">
              <a:gsLst>
                <a:gs pos="0">
                  <a:srgbClr val="0066FF"/>
                </a:gs>
                <a:gs pos="100000">
                  <a:srgbClr val="4090E8">
                    <a:gamma/>
                    <a:tint val="0"/>
                    <a:invGamma/>
                    <a:alpha val="0"/>
                  </a:srgbClr>
                </a:gs>
              </a:gsLst>
              <a:lin ang="5400000" scaled="1"/>
            </a:gradFill>
            <a:ln w="9525">
              <a:noFill/>
              <a:miter lim="800000"/>
              <a:headEnd/>
              <a:tailEnd/>
            </a:ln>
            <a:effectLst/>
          </p:spPr>
          <p:txBody>
            <a:bodyPr wrap="none"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fontAlgn="base">
                <a:spcBef>
                  <a:spcPct val="0"/>
                </a:spcBef>
                <a:spcAft>
                  <a:spcPct val="0"/>
                </a:spcAft>
              </a:pPr>
              <a:endParaRPr kumimoji="1" lang="ko-KR" altLang="en-US" sz="1100" b="1">
                <a:solidFill>
                  <a:prstClr val="black"/>
                </a:solidFill>
                <a:latin typeface="Times New Roman" panose="02020603050405020304" pitchFamily="18" charset="0"/>
                <a:ea typeface="굴림" charset="-127"/>
                <a:cs typeface="Times New Roman" panose="02020603050405020304" pitchFamily="18" charset="0"/>
              </a:endParaRPr>
            </a:p>
          </p:txBody>
        </p:sp>
        <p:sp>
          <p:nvSpPr>
            <p:cNvPr id="5" name="AutoShape 3"/>
            <p:cNvSpPr>
              <a:spLocks noChangeArrowheads="1"/>
            </p:cNvSpPr>
            <p:nvPr/>
          </p:nvSpPr>
          <p:spPr bwMode="gray">
            <a:xfrm rot="10800000">
              <a:off x="22205160" y="19053157"/>
              <a:ext cx="2736304" cy="499033"/>
            </a:xfrm>
            <a:prstGeom prst="upArrow">
              <a:avLst>
                <a:gd name="adj1" fmla="val 73769"/>
                <a:gd name="adj2" fmla="val 32588"/>
              </a:avLst>
            </a:prstGeom>
            <a:gradFill rotWithShape="1">
              <a:gsLst>
                <a:gs pos="0">
                  <a:srgbClr val="0066FF"/>
                </a:gs>
                <a:gs pos="100000">
                  <a:srgbClr val="4090E8">
                    <a:gamma/>
                    <a:tint val="0"/>
                    <a:invGamma/>
                    <a:alpha val="0"/>
                  </a:srgbClr>
                </a:gs>
              </a:gsLst>
              <a:lin ang="5400000" scaled="1"/>
            </a:gradFill>
            <a:ln w="9525">
              <a:noFill/>
              <a:miter lim="800000"/>
              <a:headEnd/>
              <a:tailEnd/>
            </a:ln>
            <a:effectLst/>
          </p:spPr>
          <p:txBody>
            <a:bodyPr wrap="none"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fontAlgn="base">
                <a:spcBef>
                  <a:spcPct val="0"/>
                </a:spcBef>
                <a:spcAft>
                  <a:spcPct val="0"/>
                </a:spcAft>
              </a:pPr>
              <a:endParaRPr kumimoji="1" lang="ko-KR" altLang="en-US" sz="1100" b="1">
                <a:solidFill>
                  <a:prstClr val="black"/>
                </a:solidFill>
                <a:latin typeface="Times New Roman" panose="02020603050405020304" pitchFamily="18" charset="0"/>
                <a:ea typeface="굴림" charset="-127"/>
                <a:cs typeface="Times New Roman" panose="02020603050405020304" pitchFamily="18" charset="0"/>
              </a:endParaRPr>
            </a:p>
          </p:txBody>
        </p:sp>
        <p:sp>
          <p:nvSpPr>
            <p:cNvPr id="6" name="AutoShape 3"/>
            <p:cNvSpPr>
              <a:spLocks noChangeArrowheads="1"/>
            </p:cNvSpPr>
            <p:nvPr/>
          </p:nvSpPr>
          <p:spPr bwMode="gray">
            <a:xfrm rot="10800000">
              <a:off x="22205160" y="17981915"/>
              <a:ext cx="2736304" cy="499033"/>
            </a:xfrm>
            <a:prstGeom prst="upArrow">
              <a:avLst>
                <a:gd name="adj1" fmla="val 73769"/>
                <a:gd name="adj2" fmla="val 32588"/>
              </a:avLst>
            </a:prstGeom>
            <a:gradFill rotWithShape="1">
              <a:gsLst>
                <a:gs pos="0">
                  <a:srgbClr val="0066FF"/>
                </a:gs>
                <a:gs pos="100000">
                  <a:srgbClr val="4090E8">
                    <a:gamma/>
                    <a:tint val="0"/>
                    <a:invGamma/>
                    <a:alpha val="0"/>
                  </a:srgbClr>
                </a:gs>
              </a:gsLst>
              <a:lin ang="5400000" scaled="1"/>
            </a:gradFill>
            <a:ln w="9525">
              <a:noFill/>
              <a:miter lim="800000"/>
              <a:headEnd/>
              <a:tailEnd/>
            </a:ln>
            <a:effectLst/>
          </p:spPr>
          <p:txBody>
            <a:bodyPr wrap="none"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fontAlgn="base">
                <a:spcBef>
                  <a:spcPct val="0"/>
                </a:spcBef>
                <a:spcAft>
                  <a:spcPct val="0"/>
                </a:spcAft>
              </a:pPr>
              <a:endParaRPr kumimoji="1" lang="ko-KR" altLang="en-US" sz="1100" b="1">
                <a:solidFill>
                  <a:prstClr val="black"/>
                </a:solidFill>
                <a:latin typeface="Times New Roman" panose="02020603050405020304" pitchFamily="18" charset="0"/>
                <a:ea typeface="굴림" charset="-127"/>
                <a:cs typeface="Times New Roman" panose="02020603050405020304" pitchFamily="18" charset="0"/>
              </a:endParaRPr>
            </a:p>
          </p:txBody>
        </p:sp>
        <p:sp>
          <p:nvSpPr>
            <p:cNvPr id="7" name="Line 3"/>
            <p:cNvSpPr>
              <a:spLocks noChangeShapeType="1"/>
            </p:cNvSpPr>
            <p:nvPr/>
          </p:nvSpPr>
          <p:spPr bwMode="auto">
            <a:xfrm>
              <a:off x="18362327" y="19947789"/>
              <a:ext cx="1911003" cy="1"/>
            </a:xfrm>
            <a:prstGeom prst="line">
              <a:avLst/>
            </a:prstGeom>
            <a:noFill/>
            <a:ln w="25400" cap="flat" cmpd="sng" algn="ctr">
              <a:solidFill>
                <a:srgbClr val="4F81BD"/>
              </a:solidFill>
              <a:prstDash val="solid"/>
              <a:headEnd type="none" w="sm" len="sm"/>
              <a:tailEnd type="none" w="sm" len="sm"/>
            </a:ln>
            <a:effectLst>
              <a:outerShdw blurRad="40000" dist="20000" dir="5400000" rotWithShape="0">
                <a:srgbClr val="000000">
                  <a:alpha val="38000"/>
                </a:srgbClr>
              </a:outerShdw>
            </a:effec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fontAlgn="base" latinLnBrk="0">
                <a:spcBef>
                  <a:spcPct val="0"/>
                </a:spcBef>
                <a:spcAft>
                  <a:spcPct val="0"/>
                </a:spcAft>
                <a:defRPr/>
              </a:pPr>
              <a:endParaRPr kumimoji="1" lang="ko-KR" altLang="en-US" sz="1100" b="1" kern="0" smtClean="0">
                <a:solidFill>
                  <a:prstClr val="black"/>
                </a:solidFill>
                <a:latin typeface="Times New Roman" panose="02020603050405020304" pitchFamily="18" charset="0"/>
                <a:ea typeface="HY견고딕" pitchFamily="18" charset="-127"/>
                <a:cs typeface="Times New Roman" panose="02020603050405020304" pitchFamily="18" charset="0"/>
              </a:endParaRPr>
            </a:p>
          </p:txBody>
        </p:sp>
        <p:sp>
          <p:nvSpPr>
            <p:cNvPr id="8" name="Freeform 4"/>
            <p:cNvSpPr>
              <a:spLocks/>
            </p:cNvSpPr>
            <p:nvPr/>
          </p:nvSpPr>
          <p:spPr bwMode="auto">
            <a:xfrm>
              <a:off x="18002287" y="18878306"/>
              <a:ext cx="1953394" cy="853536"/>
            </a:xfrm>
            <a:custGeom>
              <a:avLst/>
              <a:gdLst/>
              <a:ahLst/>
              <a:cxnLst>
                <a:cxn ang="0">
                  <a:pos x="1704" y="0"/>
                </a:cxn>
                <a:cxn ang="0">
                  <a:pos x="744" y="0"/>
                </a:cxn>
                <a:cxn ang="0">
                  <a:pos x="0" y="744"/>
                </a:cxn>
              </a:cxnLst>
              <a:rect l="0" t="0" r="r" b="b"/>
              <a:pathLst>
                <a:path w="1705" h="745">
                  <a:moveTo>
                    <a:pt x="1704" y="0"/>
                  </a:moveTo>
                  <a:lnTo>
                    <a:pt x="744" y="0"/>
                  </a:lnTo>
                  <a:lnTo>
                    <a:pt x="0" y="744"/>
                  </a:lnTo>
                </a:path>
              </a:pathLst>
            </a:custGeom>
            <a:noFill/>
            <a:ln w="25400" cap="flat" cmpd="sng" algn="ctr">
              <a:solidFill>
                <a:srgbClr val="4F81BD"/>
              </a:solidFill>
              <a:prstDash val="solid"/>
              <a:headEnd type="none" w="sm" len="sm"/>
              <a:tailEnd type="none" w="sm" len="sm"/>
            </a:ln>
            <a:effectLst>
              <a:outerShdw blurRad="40000" dist="20000" dir="5400000" rotWithShape="0">
                <a:srgbClr val="000000">
                  <a:alpha val="38000"/>
                </a:srgbClr>
              </a:outerShdw>
            </a:effec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fontAlgn="base" latinLnBrk="0">
                <a:spcBef>
                  <a:spcPct val="0"/>
                </a:spcBef>
                <a:spcAft>
                  <a:spcPct val="0"/>
                </a:spcAft>
                <a:defRPr/>
              </a:pPr>
              <a:endParaRPr kumimoji="1" lang="ko-KR" altLang="en-US" sz="1100" b="1" kern="0" smtClean="0">
                <a:solidFill>
                  <a:prstClr val="black"/>
                </a:solidFill>
                <a:latin typeface="Times New Roman" panose="02020603050405020304" pitchFamily="18" charset="0"/>
                <a:ea typeface="HY견고딕" pitchFamily="18" charset="-127"/>
                <a:cs typeface="Times New Roman" panose="02020603050405020304" pitchFamily="18" charset="0"/>
              </a:endParaRPr>
            </a:p>
          </p:txBody>
        </p:sp>
        <p:sp>
          <p:nvSpPr>
            <p:cNvPr id="9" name="Freeform 5"/>
            <p:cNvSpPr>
              <a:spLocks/>
            </p:cNvSpPr>
            <p:nvPr/>
          </p:nvSpPr>
          <p:spPr bwMode="auto">
            <a:xfrm>
              <a:off x="17992956" y="20147868"/>
              <a:ext cx="1953394" cy="988498"/>
            </a:xfrm>
            <a:custGeom>
              <a:avLst/>
              <a:gdLst/>
              <a:ahLst/>
              <a:cxnLst>
                <a:cxn ang="0">
                  <a:pos x="1704" y="744"/>
                </a:cxn>
                <a:cxn ang="0">
                  <a:pos x="744" y="744"/>
                </a:cxn>
                <a:cxn ang="0">
                  <a:pos x="0" y="0"/>
                </a:cxn>
              </a:cxnLst>
              <a:rect l="0" t="0" r="r" b="b"/>
              <a:pathLst>
                <a:path w="1705" h="745">
                  <a:moveTo>
                    <a:pt x="1704" y="744"/>
                  </a:moveTo>
                  <a:lnTo>
                    <a:pt x="744" y="744"/>
                  </a:lnTo>
                  <a:lnTo>
                    <a:pt x="0" y="0"/>
                  </a:lnTo>
                </a:path>
              </a:pathLst>
            </a:custGeom>
            <a:noFill/>
            <a:ln w="25400" cap="flat" cmpd="sng" algn="ctr">
              <a:solidFill>
                <a:srgbClr val="4F81BD"/>
              </a:solidFill>
              <a:prstDash val="solid"/>
              <a:headEnd type="none" w="sm" len="sm"/>
              <a:tailEnd type="none" w="sm" len="sm"/>
            </a:ln>
            <a:effectLst>
              <a:outerShdw blurRad="40000" dist="20000" dir="5400000" rotWithShape="0">
                <a:srgbClr val="000000">
                  <a:alpha val="38000"/>
                </a:srgbClr>
              </a:outerShdw>
            </a:effec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fontAlgn="base" latinLnBrk="0">
                <a:spcBef>
                  <a:spcPct val="0"/>
                </a:spcBef>
                <a:spcAft>
                  <a:spcPct val="0"/>
                </a:spcAft>
                <a:defRPr/>
              </a:pPr>
              <a:endParaRPr kumimoji="1" lang="ko-KR" altLang="en-US" sz="1100" b="1" kern="0" smtClean="0">
                <a:solidFill>
                  <a:prstClr val="black"/>
                </a:solidFill>
                <a:latin typeface="Times New Roman" panose="02020603050405020304" pitchFamily="18" charset="0"/>
                <a:ea typeface="HY견고딕" pitchFamily="18" charset="-127"/>
                <a:cs typeface="Times New Roman" panose="02020603050405020304" pitchFamily="18" charset="0"/>
              </a:endParaRPr>
            </a:p>
          </p:txBody>
        </p:sp>
        <p:sp>
          <p:nvSpPr>
            <p:cNvPr id="10" name="Freeform 6"/>
            <p:cNvSpPr>
              <a:spLocks/>
            </p:cNvSpPr>
            <p:nvPr/>
          </p:nvSpPr>
          <p:spPr bwMode="auto">
            <a:xfrm>
              <a:off x="17858271" y="17880359"/>
              <a:ext cx="2323789" cy="1015380"/>
            </a:xfrm>
            <a:custGeom>
              <a:avLst/>
              <a:gdLst/>
              <a:ahLst/>
              <a:cxnLst>
                <a:cxn ang="0">
                  <a:pos x="1704" y="0"/>
                </a:cxn>
                <a:cxn ang="0">
                  <a:pos x="744" y="0"/>
                </a:cxn>
                <a:cxn ang="0">
                  <a:pos x="0" y="744"/>
                </a:cxn>
              </a:cxnLst>
              <a:rect l="0" t="0" r="r" b="b"/>
              <a:pathLst>
                <a:path w="1705" h="745">
                  <a:moveTo>
                    <a:pt x="1704" y="0"/>
                  </a:moveTo>
                  <a:lnTo>
                    <a:pt x="744" y="0"/>
                  </a:lnTo>
                  <a:lnTo>
                    <a:pt x="0" y="744"/>
                  </a:lnTo>
                </a:path>
              </a:pathLst>
            </a:custGeom>
            <a:noFill/>
            <a:ln w="25400" cap="flat" cmpd="sng" algn="ctr">
              <a:solidFill>
                <a:srgbClr val="4F81BD"/>
              </a:solidFill>
              <a:prstDash val="solid"/>
              <a:headEnd type="none" w="sm" len="sm"/>
              <a:tailEnd type="none" w="sm" len="sm"/>
            </a:ln>
            <a:effectLst>
              <a:outerShdw blurRad="40000" dist="20000" dir="5400000" rotWithShape="0">
                <a:srgbClr val="000000">
                  <a:alpha val="38000"/>
                </a:srgbClr>
              </a:outerShdw>
            </a:effec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fontAlgn="base" latinLnBrk="0">
                <a:spcBef>
                  <a:spcPct val="0"/>
                </a:spcBef>
                <a:spcAft>
                  <a:spcPct val="0"/>
                </a:spcAft>
                <a:defRPr/>
              </a:pPr>
              <a:endParaRPr kumimoji="1" lang="ko-KR" altLang="en-US" sz="1100" b="1" kern="0" smtClean="0">
                <a:solidFill>
                  <a:prstClr val="black"/>
                </a:solidFill>
                <a:latin typeface="Times New Roman" panose="02020603050405020304" pitchFamily="18" charset="0"/>
                <a:ea typeface="HY견고딕" pitchFamily="18" charset="-127"/>
                <a:cs typeface="Times New Roman" panose="02020603050405020304" pitchFamily="18" charset="0"/>
              </a:endParaRPr>
            </a:p>
          </p:txBody>
        </p:sp>
        <p:sp>
          <p:nvSpPr>
            <p:cNvPr id="11" name="Freeform 7"/>
            <p:cNvSpPr>
              <a:spLocks/>
            </p:cNvSpPr>
            <p:nvPr/>
          </p:nvSpPr>
          <p:spPr bwMode="auto">
            <a:xfrm>
              <a:off x="17642248" y="20458588"/>
              <a:ext cx="2741671" cy="2490531"/>
            </a:xfrm>
            <a:custGeom>
              <a:avLst/>
              <a:gdLst/>
              <a:ahLst/>
              <a:cxnLst>
                <a:cxn ang="0">
                  <a:pos x="1704" y="744"/>
                </a:cxn>
                <a:cxn ang="0">
                  <a:pos x="744" y="744"/>
                </a:cxn>
                <a:cxn ang="0">
                  <a:pos x="0" y="0"/>
                </a:cxn>
              </a:cxnLst>
              <a:rect l="0" t="0" r="r" b="b"/>
              <a:pathLst>
                <a:path w="1705" h="745">
                  <a:moveTo>
                    <a:pt x="1704" y="744"/>
                  </a:moveTo>
                  <a:lnTo>
                    <a:pt x="744" y="744"/>
                  </a:lnTo>
                  <a:lnTo>
                    <a:pt x="0" y="0"/>
                  </a:lnTo>
                </a:path>
              </a:pathLst>
            </a:custGeom>
            <a:noFill/>
            <a:ln w="25400" cap="flat" cmpd="sng" algn="ctr">
              <a:solidFill>
                <a:srgbClr val="4F81BD"/>
              </a:solidFill>
              <a:prstDash val="solid"/>
              <a:headEnd type="none" w="sm" len="sm"/>
              <a:tailEnd type="none" w="sm" len="sm"/>
            </a:ln>
            <a:effectLst>
              <a:outerShdw blurRad="40000" dist="20000" dir="5400000" rotWithShape="0">
                <a:srgbClr val="000000">
                  <a:alpha val="38000"/>
                </a:srgbClr>
              </a:outerShdw>
            </a:effectLst>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fontAlgn="base" latinLnBrk="0">
                <a:spcBef>
                  <a:spcPct val="0"/>
                </a:spcBef>
                <a:spcAft>
                  <a:spcPct val="0"/>
                </a:spcAft>
                <a:defRPr/>
              </a:pPr>
              <a:endParaRPr kumimoji="1" lang="ko-KR" altLang="en-US" sz="1100" b="1" kern="0" smtClean="0">
                <a:solidFill>
                  <a:prstClr val="black"/>
                </a:solidFill>
                <a:latin typeface="Times New Roman" panose="02020603050405020304" pitchFamily="18" charset="0"/>
                <a:ea typeface="HY견고딕" pitchFamily="18" charset="-127"/>
                <a:cs typeface="Times New Roman" panose="02020603050405020304" pitchFamily="18" charset="0"/>
              </a:endParaRPr>
            </a:p>
          </p:txBody>
        </p:sp>
        <p:sp>
          <p:nvSpPr>
            <p:cNvPr id="12" name="Oval 8"/>
            <p:cNvSpPr>
              <a:spLocks noChangeArrowheads="1"/>
            </p:cNvSpPr>
            <p:nvPr/>
          </p:nvSpPr>
          <p:spPr bwMode="auto">
            <a:xfrm>
              <a:off x="16490119" y="18844558"/>
              <a:ext cx="2135558" cy="2108062"/>
            </a:xfrm>
            <a:prstGeom prst="ellipse">
              <a:avLst/>
            </a:prstGeom>
            <a:blipFill>
              <a:blip r:embed="rId2" cstate="print"/>
              <a:stretch>
                <a:fillRect/>
              </a:stretch>
            </a:blip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87313" tIns="44450" rIns="87313" bIns="4445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lvl="1" algn="ctr" fontAlgn="base" latinLnBrk="0">
                <a:lnSpc>
                  <a:spcPct val="120000"/>
                </a:lnSpc>
                <a:spcBef>
                  <a:spcPct val="0"/>
                </a:spcBef>
                <a:spcAft>
                  <a:spcPct val="0"/>
                </a:spcAft>
                <a:buFont typeface="Wingdings" pitchFamily="2" charset="2"/>
                <a:buChar char="v"/>
                <a:defRPr/>
              </a:pPr>
              <a:endParaRPr kumimoji="1" lang="en-US" altLang="ko-KR" sz="1100" b="1" kern="0" dirty="0" smtClean="0">
                <a:solidFill>
                  <a:srgbClr val="9BBB59">
                    <a:lumMod val="50000"/>
                  </a:srgbClr>
                </a:solidFill>
                <a:latin typeface="Times New Roman" panose="02020603050405020304" pitchFamily="18" charset="0"/>
                <a:ea typeface="HY견고딕" pitchFamily="18" charset="-127"/>
                <a:cs typeface="Times New Roman" panose="02020603050405020304" pitchFamily="18" charset="0"/>
              </a:endParaRPr>
            </a:p>
          </p:txBody>
        </p:sp>
        <p:sp>
          <p:nvSpPr>
            <p:cNvPr id="13" name="Rectangle 9"/>
            <p:cNvSpPr>
              <a:spLocks noChangeArrowheads="1"/>
            </p:cNvSpPr>
            <p:nvPr/>
          </p:nvSpPr>
          <p:spPr bwMode="auto">
            <a:xfrm flipH="1">
              <a:off x="19154414" y="20344206"/>
              <a:ext cx="8980098" cy="1622763"/>
            </a:xfrm>
            <a:prstGeom prst="rect">
              <a:avLst/>
            </a:prstGeom>
            <a:solidFill>
              <a:srgbClr val="66CCFF"/>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2075" tIns="46038" rIns="92075" bIns="46038"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177800" marR="0" lvl="2" indent="-177800" algn="ctr" defTabSz="914400" rtl="0" eaLnBrk="1" fontAlgn="base" latinLnBrk="0" hangingPunct="1">
                <a:lnSpc>
                  <a:spcPct val="120000"/>
                </a:lnSpc>
                <a:spcBef>
                  <a:spcPct val="0"/>
                </a:spcBef>
                <a:spcAft>
                  <a:spcPct val="0"/>
                </a:spcAft>
                <a:buClrTx/>
                <a:buSzTx/>
                <a:buFontTx/>
                <a:buNone/>
                <a:tabLst/>
                <a:defRPr/>
              </a:pPr>
              <a:r>
                <a:rPr kumimoji="1" lang="en-US" altLang="ko-KR" b="1" i="0" u="none" strike="noStrike" kern="0" cap="none" spc="0" normalizeH="0" baseline="0" noProof="0" dirty="0" smtClean="0">
                  <a:ln>
                    <a:noFill/>
                  </a:ln>
                  <a:solidFill>
                    <a:srgbClr val="FFFFFF"/>
                  </a:solidFill>
                  <a:effectLst>
                    <a:glow rad="139700">
                      <a:srgbClr val="000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맑은 고딕" pitchFamily="50" charset="-127"/>
                  <a:cs typeface="Times New Roman" panose="02020603050405020304" pitchFamily="18" charset="0"/>
                </a:rPr>
                <a:t>[Interdisciplinary Studies]</a:t>
              </a:r>
            </a:p>
            <a:p>
              <a:pPr marL="177800" marR="0" lvl="3" indent="-177800" algn="l" defTabSz="914400" rtl="0" eaLnBrk="1" fontAlgn="base" latinLnBrk="0" hangingPunct="1">
                <a:lnSpc>
                  <a:spcPct val="120000"/>
                </a:lnSpc>
                <a:spcBef>
                  <a:spcPct val="0"/>
                </a:spcBef>
                <a:spcAft>
                  <a:spcPct val="0"/>
                </a:spcAft>
                <a:buClrTx/>
                <a:buSzTx/>
                <a:buFont typeface="Wingdings" pitchFamily="2" charset="2"/>
                <a:buChar char="§"/>
                <a:tabLst/>
                <a:defRPr/>
              </a:pPr>
              <a:r>
                <a:rPr kumimoji="1" lang="en-US" altLang="ko-KR" sz="1600" b="1" i="0" u="none" strike="noStrike" kern="0" cap="none" spc="0" normalizeH="0" baseline="0" noProof="0" dirty="0" smtClean="0">
                  <a:ln>
                    <a:noFill/>
                  </a:ln>
                  <a:solidFill>
                    <a:srgbClr val="FFFFFF"/>
                  </a:solidFill>
                  <a:effectLst>
                    <a:glow rad="101600">
                      <a:srgbClr val="000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맑은 고딕" pitchFamily="50" charset="-127"/>
                  <a:cs typeface="Times New Roman" panose="02020603050405020304" pitchFamily="18" charset="0"/>
                </a:rPr>
                <a:t>Typhoon</a:t>
              </a:r>
              <a:r>
                <a:rPr kumimoji="1" lang="en-US" altLang="ko-KR" sz="1600" b="1" i="0" u="none" strike="noStrike" kern="0" cap="none" spc="0" normalizeH="0" noProof="0" dirty="0" smtClean="0">
                  <a:ln>
                    <a:noFill/>
                  </a:ln>
                  <a:solidFill>
                    <a:srgbClr val="FFFFFF"/>
                  </a:solidFill>
                  <a:effectLst>
                    <a:glow rad="101600">
                      <a:srgbClr val="000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맑은 고딕" pitchFamily="50" charset="-127"/>
                  <a:cs typeface="Times New Roman" panose="02020603050405020304" pitchFamily="18" charset="0"/>
                </a:rPr>
                <a:t> dynamics, air-sea interactions, </a:t>
              </a:r>
              <a:endParaRPr kumimoji="1" lang="en-US" altLang="ko-KR" sz="1600" b="1" i="0" u="none" strike="noStrike" kern="0" cap="none" spc="0" normalizeH="0" baseline="0" noProof="0" dirty="0" smtClean="0">
                <a:ln>
                  <a:noFill/>
                </a:ln>
                <a:solidFill>
                  <a:srgbClr val="FFFFFF"/>
                </a:solidFill>
                <a:effectLst>
                  <a:glow rad="101600">
                    <a:srgbClr val="000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맑은 고딕" pitchFamily="50" charset="-127"/>
                <a:cs typeface="Times New Roman" panose="02020603050405020304" pitchFamily="18" charset="0"/>
              </a:endParaRPr>
            </a:p>
            <a:p>
              <a:pPr marL="177800" marR="0" lvl="3" indent="-177800" algn="l" defTabSz="914400" rtl="0" eaLnBrk="1" fontAlgn="base" latinLnBrk="0" hangingPunct="1">
                <a:lnSpc>
                  <a:spcPct val="120000"/>
                </a:lnSpc>
                <a:spcBef>
                  <a:spcPct val="0"/>
                </a:spcBef>
                <a:spcAft>
                  <a:spcPct val="0"/>
                </a:spcAft>
                <a:buClrTx/>
                <a:buSzTx/>
                <a:buFont typeface="Wingdings" pitchFamily="2" charset="2"/>
                <a:buChar char="§"/>
                <a:tabLst/>
                <a:defRPr/>
              </a:pPr>
              <a:r>
                <a:rPr kumimoji="1" lang="en-US" altLang="ko-KR" sz="1600" b="1" i="0" u="none" strike="noStrike" kern="0" cap="none" spc="0" normalizeH="0" baseline="0" noProof="0" dirty="0" smtClean="0">
                  <a:ln>
                    <a:noFill/>
                  </a:ln>
                  <a:solidFill>
                    <a:srgbClr val="FFFFFF"/>
                  </a:solidFill>
                  <a:effectLst>
                    <a:glow rad="101600">
                      <a:srgbClr val="000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맑은 고딕" pitchFamily="50" charset="-127"/>
                  <a:cs typeface="Times New Roman" panose="02020603050405020304" pitchFamily="18" charset="0"/>
                </a:rPr>
                <a:t>Investigating long-term</a:t>
              </a:r>
              <a:r>
                <a:rPr kumimoji="1" lang="en-US" altLang="ko-KR" sz="1600" b="1" i="0" u="none" strike="noStrike" kern="0" cap="none" spc="0" normalizeH="0" noProof="0" dirty="0" smtClean="0">
                  <a:ln>
                    <a:noFill/>
                  </a:ln>
                  <a:solidFill>
                    <a:srgbClr val="FFFFFF"/>
                  </a:solidFill>
                  <a:effectLst>
                    <a:glow rad="101600">
                      <a:srgbClr val="000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맑은 고딕" pitchFamily="50" charset="-127"/>
                  <a:cs typeface="Times New Roman" panose="02020603050405020304" pitchFamily="18" charset="0"/>
                </a:rPr>
                <a:t> change of marine ecosystem</a:t>
              </a:r>
              <a:endParaRPr kumimoji="1" lang="en-US" altLang="ko-KR" sz="1600" b="1" i="0" u="none" strike="noStrike" kern="0" cap="none" spc="0" normalizeH="0" baseline="0" noProof="0" dirty="0" smtClean="0">
                <a:ln>
                  <a:noFill/>
                </a:ln>
                <a:solidFill>
                  <a:srgbClr val="FFFFFF"/>
                </a:solidFill>
                <a:effectLst>
                  <a:glow rad="101600">
                    <a:srgbClr val="000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맑은 고딕" pitchFamily="50" charset="-127"/>
                <a:cs typeface="Times New Roman" panose="02020603050405020304" pitchFamily="18" charset="0"/>
              </a:endParaRPr>
            </a:p>
            <a:p>
              <a:pPr marL="177800" lvl="3" indent="-177800" fontAlgn="base" latinLnBrk="0">
                <a:lnSpc>
                  <a:spcPct val="120000"/>
                </a:lnSpc>
                <a:spcBef>
                  <a:spcPct val="0"/>
                </a:spcBef>
                <a:spcAft>
                  <a:spcPct val="0"/>
                </a:spcAft>
                <a:buFont typeface="Wingdings" pitchFamily="2" charset="2"/>
                <a:buChar char="§"/>
                <a:defRPr/>
              </a:pPr>
              <a:r>
                <a:rPr kumimoji="1" lang="en-US" altLang="ko-KR" sz="1600" b="1" kern="0" dirty="0">
                  <a:solidFill>
                    <a:srgbClr val="FFFFFF"/>
                  </a:solidFill>
                  <a:effectLst>
                    <a:glow rad="101600">
                      <a:srgbClr val="000000">
                        <a:satMod val="175000"/>
                        <a:alpha val="40000"/>
                      </a:srgbClr>
                    </a:glow>
                    <a:outerShdw blurRad="38100" dist="38100" dir="2700000" algn="tl">
                      <a:srgbClr val="000000">
                        <a:alpha val="43137"/>
                      </a:srgbClr>
                    </a:outerShdw>
                  </a:effectLst>
                  <a:latin typeface="Times New Roman" panose="02020603050405020304" pitchFamily="18" charset="0"/>
                  <a:ea typeface="맑은 고딕" pitchFamily="50" charset="-127"/>
                  <a:cs typeface="Times New Roman" panose="02020603050405020304" pitchFamily="18" charset="0"/>
                </a:rPr>
                <a:t>Enhancing estimations of air-sea boundary conditions </a:t>
              </a:r>
              <a:r>
                <a:rPr kumimoji="1" lang="en-US" altLang="ko-KR" sz="1400" b="1" kern="0" dirty="0" smtClean="0">
                  <a:solidFill>
                    <a:srgbClr val="FFFFFF"/>
                  </a:solidFill>
                  <a:effectLst>
                    <a:glow rad="101600">
                      <a:srgbClr val="000000">
                        <a:satMod val="175000"/>
                        <a:alpha val="40000"/>
                      </a:srgbClr>
                    </a:glow>
                    <a:outerShdw blurRad="38100" dist="38100" dir="2700000" algn="tl">
                      <a:srgbClr val="000000">
                        <a:alpha val="43137"/>
                      </a:srgbClr>
                    </a:outerShdw>
                  </a:effectLst>
                  <a:latin typeface="Times New Roman" panose="02020603050405020304" pitchFamily="18" charset="0"/>
                  <a:ea typeface="맑은 고딕" pitchFamily="50" charset="-127"/>
                  <a:cs typeface="Times New Roman" panose="02020603050405020304" pitchFamily="18" charset="0"/>
                </a:rPr>
                <a:t>(</a:t>
              </a:r>
              <a:r>
                <a:rPr kumimoji="1" lang="en-US" altLang="ko-KR" sz="1400" b="1" kern="0" dirty="0">
                  <a:solidFill>
                    <a:srgbClr val="FFFFFF"/>
                  </a:solidFill>
                  <a:effectLst>
                    <a:glow rad="101600">
                      <a:srgbClr val="000000">
                        <a:satMod val="175000"/>
                        <a:alpha val="40000"/>
                      </a:srgbClr>
                    </a:glow>
                    <a:outerShdw blurRad="38100" dist="38100" dir="2700000" algn="tl">
                      <a:srgbClr val="000000">
                        <a:alpha val="43137"/>
                      </a:srgbClr>
                    </a:outerShdw>
                  </a:effectLst>
                  <a:latin typeface="Times New Roman" panose="02020603050405020304" pitchFamily="18" charset="0"/>
                  <a:ea typeface="맑은 고딕" pitchFamily="50" charset="-127"/>
                  <a:cs typeface="Times New Roman" panose="02020603050405020304" pitchFamily="18" charset="0"/>
                </a:rPr>
                <a:t>momentum, heat, vapor,…)</a:t>
              </a:r>
            </a:p>
            <a:p>
              <a:pPr marL="177800" marR="0" lvl="3" indent="-177800" algn="l" defTabSz="914400" rtl="0" eaLnBrk="1" fontAlgn="base" latinLnBrk="0" hangingPunct="1">
                <a:lnSpc>
                  <a:spcPct val="120000"/>
                </a:lnSpc>
                <a:spcBef>
                  <a:spcPct val="0"/>
                </a:spcBef>
                <a:spcAft>
                  <a:spcPct val="0"/>
                </a:spcAft>
                <a:buClrTx/>
                <a:buSzTx/>
                <a:buFont typeface="Wingdings" pitchFamily="2" charset="2"/>
                <a:buChar char="§"/>
                <a:tabLst/>
                <a:defRPr/>
              </a:pPr>
              <a:r>
                <a:rPr kumimoji="1" lang="en-US" altLang="ko-KR" sz="1600" b="1" u="none" strike="noStrike" kern="0" cap="none" spc="0" normalizeH="0" baseline="0" noProof="0" dirty="0" smtClean="0">
                  <a:ln>
                    <a:noFill/>
                  </a:ln>
                  <a:solidFill>
                    <a:srgbClr val="FFFFFF"/>
                  </a:solidFill>
                  <a:effectLst>
                    <a:glow rad="101600">
                      <a:srgbClr val="000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HY견고딕" pitchFamily="18" charset="-127"/>
                  <a:cs typeface="Times New Roman" panose="02020603050405020304" pitchFamily="18" charset="0"/>
                </a:rPr>
                <a:t>Atmospheric</a:t>
              </a:r>
              <a:r>
                <a:rPr kumimoji="1" lang="en-US" altLang="ko-KR" sz="1600" b="1" u="none" strike="noStrike" kern="0" cap="none" spc="0" normalizeH="0" noProof="0" dirty="0" smtClean="0">
                  <a:ln>
                    <a:noFill/>
                  </a:ln>
                  <a:solidFill>
                    <a:srgbClr val="FFFFFF"/>
                  </a:solidFill>
                  <a:effectLst>
                    <a:glow rad="101600">
                      <a:srgbClr val="000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HY견고딕" pitchFamily="18" charset="-127"/>
                  <a:cs typeface="Times New Roman" panose="02020603050405020304" pitchFamily="18" charset="0"/>
                </a:rPr>
                <a:t> environment,…</a:t>
              </a:r>
              <a:endParaRPr kumimoji="1" lang="en-US" altLang="ko-KR" sz="1600" b="1" u="none" strike="noStrike" kern="0" cap="none" spc="0" normalizeH="0" baseline="0" noProof="0" dirty="0">
                <a:ln>
                  <a:noFill/>
                </a:ln>
                <a:solidFill>
                  <a:srgbClr val="FFFFFF"/>
                </a:solidFill>
                <a:effectLst>
                  <a:glow rad="101600">
                    <a:srgbClr val="000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HY견고딕" pitchFamily="18" charset="-127"/>
                <a:cs typeface="Times New Roman" panose="02020603050405020304" pitchFamily="18" charset="0"/>
              </a:endParaRPr>
            </a:p>
          </p:txBody>
        </p:sp>
        <p:sp>
          <p:nvSpPr>
            <p:cNvPr id="14" name="Rectangle 10"/>
            <p:cNvSpPr>
              <a:spLocks noChangeArrowheads="1"/>
            </p:cNvSpPr>
            <p:nvPr/>
          </p:nvSpPr>
          <p:spPr bwMode="auto">
            <a:xfrm flipH="1">
              <a:off x="19154415" y="22458755"/>
              <a:ext cx="8980098" cy="980728"/>
            </a:xfrm>
            <a:prstGeom prst="rect">
              <a:avLst/>
            </a:prstGeom>
            <a:solidFill>
              <a:srgbClr val="FFC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2075" tIns="46038" rIns="92075" bIns="46038"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2" indent="182563" algn="l" defTabSz="914400" rtl="0" eaLnBrk="1" fontAlgn="base" latinLnBrk="0" hangingPunct="1">
                <a:lnSpc>
                  <a:spcPct val="150000"/>
                </a:lnSpc>
                <a:spcBef>
                  <a:spcPct val="0"/>
                </a:spcBef>
                <a:spcAft>
                  <a:spcPct val="0"/>
                </a:spcAft>
                <a:buClrTx/>
                <a:buSzTx/>
                <a:buFont typeface="Wingdings" pitchFamily="2" charset="2"/>
                <a:buChar char="§"/>
                <a:tabLst/>
                <a:defRPr/>
              </a:pPr>
              <a:r>
                <a:rPr kumimoji="1" lang="en-US" altLang="ko-KR" sz="1600" b="1" kern="0" noProof="0" dirty="0" smtClean="0">
                  <a:solidFill>
                    <a:srgbClr val="FFFFFF"/>
                  </a:solidFill>
                  <a:effectLst>
                    <a:glow rad="228600">
                      <a:srgbClr val="000000">
                        <a:satMod val="175000"/>
                        <a:alpha val="40000"/>
                      </a:srgbClr>
                    </a:glow>
                  </a:effectLst>
                  <a:latin typeface="Times New Roman" panose="02020603050405020304" pitchFamily="18" charset="0"/>
                  <a:ea typeface="맑은 고딕" pitchFamily="50" charset="-127"/>
                  <a:cs typeface="Times New Roman" panose="02020603050405020304" pitchFamily="18" charset="0"/>
                </a:rPr>
                <a:t>Minimize impact of coastal disaster, supporting  maritime industries</a:t>
              </a:r>
            </a:p>
            <a:p>
              <a:pPr marL="0" lvl="2" indent="182563" fontAlgn="base" latinLnBrk="0">
                <a:lnSpc>
                  <a:spcPct val="150000"/>
                </a:lnSpc>
                <a:spcBef>
                  <a:spcPct val="0"/>
                </a:spcBef>
                <a:spcAft>
                  <a:spcPct val="0"/>
                </a:spcAft>
                <a:buFont typeface="Wingdings" pitchFamily="2" charset="2"/>
                <a:buChar char="§"/>
                <a:defRPr/>
              </a:pPr>
              <a:r>
                <a:rPr kumimoji="1" lang="en-US" altLang="ko-KR" sz="1600" b="1" kern="0" dirty="0" smtClean="0">
                  <a:solidFill>
                    <a:srgbClr val="FFFFFF"/>
                  </a:solidFill>
                  <a:effectLst>
                    <a:glow rad="228600">
                      <a:srgbClr val="000000">
                        <a:satMod val="175000"/>
                        <a:alpha val="40000"/>
                      </a:srgbClr>
                    </a:glow>
                  </a:effectLst>
                  <a:latin typeface="Times New Roman" panose="02020603050405020304" pitchFamily="18" charset="0"/>
                  <a:ea typeface="맑은 고딕" pitchFamily="50" charset="-127"/>
                  <a:cs typeface="Times New Roman" panose="02020603050405020304" pitchFamily="18" charset="0"/>
                </a:rPr>
                <a:t>Contribute in the better understanding of global environmental changes</a:t>
              </a:r>
            </a:p>
          </p:txBody>
        </p:sp>
        <p:sp>
          <p:nvSpPr>
            <p:cNvPr id="15" name="Rectangle 11"/>
            <p:cNvSpPr>
              <a:spLocks noChangeArrowheads="1"/>
            </p:cNvSpPr>
            <p:nvPr/>
          </p:nvSpPr>
          <p:spPr bwMode="auto">
            <a:xfrm flipH="1">
              <a:off x="19154415" y="19568146"/>
              <a:ext cx="8980098" cy="678246"/>
            </a:xfrm>
            <a:prstGeom prst="rect">
              <a:avLst/>
            </a:prstGeom>
            <a:solidFill>
              <a:srgbClr val="66CCFF"/>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2075" tIns="46038" rIns="92075" bIns="46038"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2" indent="0" algn="ctr" defTabSz="914400" rtl="0" eaLnBrk="1" fontAlgn="base" latinLnBrk="0" hangingPunct="1">
                <a:lnSpc>
                  <a:spcPct val="120000"/>
                </a:lnSpc>
                <a:spcBef>
                  <a:spcPct val="0"/>
                </a:spcBef>
                <a:spcAft>
                  <a:spcPct val="0"/>
                </a:spcAft>
                <a:buClrTx/>
                <a:buSzTx/>
                <a:buFontTx/>
                <a:buNone/>
                <a:tabLst/>
                <a:defRPr/>
              </a:pPr>
              <a:r>
                <a:rPr kumimoji="1" lang="en-US" altLang="ko-KR" sz="1600" b="1" i="0" u="none" strike="noStrike" kern="0" cap="none" spc="0" normalizeH="0" baseline="0" noProof="0" dirty="0" smtClean="0">
                  <a:ln>
                    <a:noFill/>
                  </a:ln>
                  <a:solidFill>
                    <a:srgbClr val="FFFFFF"/>
                  </a:solidFill>
                  <a:effectLst>
                    <a:glow rad="101600">
                      <a:srgbClr val="000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맑은 고딕" pitchFamily="50" charset="-127"/>
                  <a:cs typeface="Times New Roman" panose="02020603050405020304" pitchFamily="18" charset="0"/>
                </a:rPr>
                <a:t>Supporting Ocean &amp; Meteorological</a:t>
              </a:r>
              <a:r>
                <a:rPr kumimoji="1" lang="en-US" altLang="ko-KR" sz="1600" b="1" i="0" u="none" strike="noStrike" kern="0" cap="none" spc="0" normalizeH="0" noProof="0" dirty="0" smtClean="0">
                  <a:ln>
                    <a:noFill/>
                  </a:ln>
                  <a:solidFill>
                    <a:srgbClr val="FFFFFF"/>
                  </a:solidFill>
                  <a:effectLst>
                    <a:glow rad="101600">
                      <a:srgbClr val="000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맑은 고딕" pitchFamily="50" charset="-127"/>
                  <a:cs typeface="Times New Roman" panose="02020603050405020304" pitchFamily="18" charset="0"/>
                </a:rPr>
                <a:t> Prediction</a:t>
              </a:r>
            </a:p>
            <a:p>
              <a:pPr marL="0" marR="0" lvl="2" indent="0" algn="ctr" defTabSz="914400" rtl="0" eaLnBrk="1" fontAlgn="base" latinLnBrk="0" hangingPunct="1">
                <a:lnSpc>
                  <a:spcPct val="120000"/>
                </a:lnSpc>
                <a:spcBef>
                  <a:spcPct val="0"/>
                </a:spcBef>
                <a:spcAft>
                  <a:spcPct val="0"/>
                </a:spcAft>
                <a:buClrTx/>
                <a:buSzTx/>
                <a:buFontTx/>
                <a:buNone/>
                <a:tabLst/>
                <a:defRPr/>
              </a:pPr>
              <a:r>
                <a:rPr kumimoji="1" lang="en-US" altLang="ko-KR" sz="1600" b="1" kern="0" baseline="0" dirty="0" smtClean="0">
                  <a:solidFill>
                    <a:srgbClr val="FFFFFF"/>
                  </a:solidFill>
                  <a:effectLst>
                    <a:glow rad="101600">
                      <a:srgbClr val="000000">
                        <a:satMod val="175000"/>
                        <a:alpha val="40000"/>
                      </a:srgbClr>
                    </a:glow>
                    <a:outerShdw blurRad="38100" dist="38100" dir="2700000" algn="tl">
                      <a:srgbClr val="000000">
                        <a:alpha val="43137"/>
                      </a:srgbClr>
                    </a:outerShdw>
                  </a:effectLst>
                  <a:latin typeface="Times New Roman" panose="02020603050405020304" pitchFamily="18" charset="0"/>
                  <a:ea typeface="맑은 고딕" pitchFamily="50" charset="-127"/>
                  <a:cs typeface="Times New Roman" panose="02020603050405020304" pitchFamily="18" charset="0"/>
                </a:rPr>
                <a:t>Cal/Val</a:t>
              </a:r>
              <a:r>
                <a:rPr kumimoji="1" lang="en-US" altLang="ko-KR" sz="1600" b="1" kern="0" dirty="0" smtClean="0">
                  <a:solidFill>
                    <a:srgbClr val="FFFFFF"/>
                  </a:solidFill>
                  <a:effectLst>
                    <a:glow rad="101600">
                      <a:srgbClr val="000000">
                        <a:satMod val="175000"/>
                        <a:alpha val="40000"/>
                      </a:srgbClr>
                    </a:glow>
                    <a:outerShdw blurRad="38100" dist="38100" dir="2700000" algn="tl">
                      <a:srgbClr val="000000">
                        <a:alpha val="43137"/>
                      </a:srgbClr>
                    </a:outerShdw>
                  </a:effectLst>
                  <a:latin typeface="Times New Roman" panose="02020603050405020304" pitchFamily="18" charset="0"/>
                  <a:ea typeface="맑은 고딕" pitchFamily="50" charset="-127"/>
                  <a:cs typeface="Times New Roman" panose="02020603050405020304" pitchFamily="18" charset="0"/>
                </a:rPr>
                <a:t>  of Remote Sensing Data </a:t>
              </a:r>
              <a:endParaRPr kumimoji="1" lang="en-US" altLang="ko-KR" sz="1600" b="1" i="0" u="none" strike="noStrike" kern="0" cap="none" spc="0" normalizeH="0" baseline="0" noProof="0" dirty="0" smtClean="0">
                <a:ln>
                  <a:noFill/>
                </a:ln>
                <a:solidFill>
                  <a:srgbClr val="FFFFFF"/>
                </a:solidFill>
                <a:effectLst>
                  <a:glow rad="101600">
                    <a:srgbClr val="000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맑은 고딕" pitchFamily="50" charset="-127"/>
                <a:cs typeface="Times New Roman" panose="02020603050405020304" pitchFamily="18" charset="0"/>
              </a:endParaRPr>
            </a:p>
          </p:txBody>
        </p:sp>
        <p:sp>
          <p:nvSpPr>
            <p:cNvPr id="16" name="Rectangle 12"/>
            <p:cNvSpPr>
              <a:spLocks noChangeArrowheads="1"/>
            </p:cNvSpPr>
            <p:nvPr/>
          </p:nvSpPr>
          <p:spPr bwMode="auto">
            <a:xfrm flipH="1">
              <a:off x="19154415" y="18495348"/>
              <a:ext cx="8980098" cy="678246"/>
            </a:xfrm>
            <a:prstGeom prst="rect">
              <a:avLst/>
            </a:prstGeom>
            <a:solidFill>
              <a:srgbClr val="00B0F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2075" tIns="46038" rIns="92075" bIns="46038"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354013" marR="0" lvl="2" indent="-354013" algn="ctr" defTabSz="914400" rtl="0" eaLnBrk="1" fontAlgn="base" latinLnBrk="0" hangingPunct="1">
                <a:lnSpc>
                  <a:spcPct val="120000"/>
                </a:lnSpc>
                <a:spcBef>
                  <a:spcPct val="0"/>
                </a:spcBef>
                <a:spcAft>
                  <a:spcPct val="0"/>
                </a:spcAft>
                <a:buClrTx/>
                <a:buSzTx/>
                <a:buFontTx/>
                <a:buNone/>
                <a:tabLst/>
                <a:defRPr/>
              </a:pPr>
              <a:r>
                <a:rPr kumimoji="1" lang="en-US" altLang="ko-KR" sz="1600" b="1" kern="0" dirty="0" smtClean="0">
                  <a:solidFill>
                    <a:srgbClr val="FFFFFF"/>
                  </a:solidFill>
                  <a:effectLst>
                    <a:glow rad="101600">
                      <a:srgbClr val="000000">
                        <a:satMod val="175000"/>
                        <a:alpha val="40000"/>
                      </a:srgbClr>
                    </a:glow>
                  </a:effectLst>
                  <a:latin typeface="Times New Roman" panose="02020603050405020304" pitchFamily="18" charset="0"/>
                  <a:ea typeface="맑은 고딕" pitchFamily="50" charset="-127"/>
                  <a:cs typeface="Times New Roman" panose="02020603050405020304" pitchFamily="18" charset="0"/>
                </a:rPr>
                <a:t>Long-term &amp; Sustained Monitoring of Ocean &amp; Atmosphere</a:t>
              </a:r>
              <a:endParaRPr kumimoji="1" lang="en-US" altLang="ko-KR" sz="1600" b="1" i="0" u="none" strike="noStrike" kern="0" cap="none" spc="0" normalizeH="0" baseline="0" noProof="0" dirty="0" smtClean="0">
                <a:ln>
                  <a:noFill/>
                </a:ln>
                <a:solidFill>
                  <a:srgbClr val="FFFFFF"/>
                </a:solidFill>
                <a:effectLst>
                  <a:glow rad="101600">
                    <a:srgbClr val="000000">
                      <a:satMod val="175000"/>
                      <a:alpha val="40000"/>
                    </a:srgbClr>
                  </a:glow>
                </a:effectLst>
                <a:uLnTx/>
                <a:uFillTx/>
                <a:latin typeface="Times New Roman" panose="02020603050405020304" pitchFamily="18" charset="0"/>
                <a:ea typeface="맑은 고딕" pitchFamily="50" charset="-127"/>
                <a:cs typeface="Times New Roman" panose="02020603050405020304" pitchFamily="18" charset="0"/>
              </a:endParaRPr>
            </a:p>
          </p:txBody>
        </p:sp>
        <p:sp>
          <p:nvSpPr>
            <p:cNvPr id="17" name="Rectangle 13"/>
            <p:cNvSpPr>
              <a:spLocks noChangeArrowheads="1"/>
            </p:cNvSpPr>
            <p:nvPr/>
          </p:nvSpPr>
          <p:spPr bwMode="auto">
            <a:xfrm flipH="1">
              <a:off x="19154415" y="17487236"/>
              <a:ext cx="8980098" cy="678246"/>
            </a:xfrm>
            <a:prstGeom prst="rect">
              <a:avLst/>
            </a:prstGeom>
            <a:solidFill>
              <a:srgbClr val="00B0F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lIns="92075" tIns="46038" rIns="92075" bIns="46038"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354013" marR="0" lvl="2" indent="-354013" algn="ctr" defTabSz="914400" rtl="0" eaLnBrk="1" fontAlgn="base" latinLnBrk="0" hangingPunct="1">
                <a:lnSpc>
                  <a:spcPct val="120000"/>
                </a:lnSpc>
                <a:spcBef>
                  <a:spcPct val="0"/>
                </a:spcBef>
                <a:spcAft>
                  <a:spcPct val="0"/>
                </a:spcAft>
                <a:buClrTx/>
                <a:buSzTx/>
                <a:buFontTx/>
                <a:buNone/>
                <a:tabLst/>
                <a:defRPr/>
              </a:pPr>
              <a:r>
                <a:rPr kumimoji="1" lang="en-US" altLang="ko-KR" b="1" i="0" u="none" strike="noStrike" kern="0" cap="none" spc="0" normalizeH="0" baseline="0" noProof="0" dirty="0" smtClean="0">
                  <a:ln>
                    <a:noFill/>
                  </a:ln>
                  <a:solidFill>
                    <a:srgbClr val="FFFFFF"/>
                  </a:solidFill>
                  <a:effectLst>
                    <a:glow rad="101600">
                      <a:srgbClr val="000000">
                        <a:satMod val="175000"/>
                        <a:alpha val="40000"/>
                      </a:srgbClr>
                    </a:glow>
                  </a:effectLst>
                  <a:uLnTx/>
                  <a:uFillTx/>
                  <a:latin typeface="Times New Roman" panose="02020603050405020304" pitchFamily="18" charset="0"/>
                  <a:ea typeface="맑은 고딕" pitchFamily="50" charset="-127"/>
                  <a:cs typeface="Times New Roman" panose="02020603050405020304" pitchFamily="18" charset="0"/>
                </a:rPr>
                <a:t>Establishment of the Ocean Research Stations</a:t>
              </a:r>
            </a:p>
          </p:txBody>
        </p:sp>
      </p:grpSp>
    </p:spTree>
    <p:extLst>
      <p:ext uri="{BB962C8B-B14F-4D97-AF65-F5344CB8AC3E}">
        <p14:creationId xmlns="" xmlns:p14="http://schemas.microsoft.com/office/powerpoint/2010/main" val="2015329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p:nvPr/>
        </p:nvGrpSpPr>
        <p:grpSpPr>
          <a:xfrm>
            <a:off x="6106489" y="1715544"/>
            <a:ext cx="4136755" cy="3553044"/>
            <a:chOff x="2051720" y="116633"/>
            <a:chExt cx="5738693" cy="4752528"/>
          </a:xfrm>
        </p:grpSpPr>
        <p:pic>
          <p:nvPicPr>
            <p:cNvPr id="8" name="Picture 1"/>
            <p:cNvPicPr>
              <a:picLocks noChangeAspect="1"/>
            </p:cNvPicPr>
            <p:nvPr/>
          </p:nvPicPr>
          <p:blipFill rotWithShape="1">
            <a:blip r:embed="rId2" cstate="print"/>
            <a:srcRect b="28777"/>
            <a:stretch/>
          </p:blipFill>
          <p:spPr>
            <a:xfrm>
              <a:off x="2051720" y="116633"/>
              <a:ext cx="5738693" cy="4752528"/>
            </a:xfrm>
            <a:prstGeom prst="rect">
              <a:avLst/>
            </a:prstGeom>
          </p:spPr>
        </p:pic>
        <p:pic>
          <p:nvPicPr>
            <p:cNvPr id="9" name="그림 8" descr="AERONET-OC_homepage02.png"/>
            <p:cNvPicPr>
              <a:picLocks noChangeAspect="1"/>
            </p:cNvPicPr>
            <p:nvPr/>
          </p:nvPicPr>
          <p:blipFill rotWithShape="1">
            <a:blip r:embed="rId3" cstate="print"/>
            <a:srcRect l="45638" t="62444" r="21908" b="4798"/>
            <a:stretch/>
          </p:blipFill>
          <p:spPr>
            <a:xfrm>
              <a:off x="5364453" y="1707683"/>
              <a:ext cx="1512168" cy="1440161"/>
            </a:xfrm>
            <a:prstGeom prst="rect">
              <a:avLst/>
            </a:prstGeom>
          </p:spPr>
        </p:pic>
      </p:grpSp>
      <p:pic>
        <p:nvPicPr>
          <p:cNvPr id="2"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81936" y="5560965"/>
            <a:ext cx="3060185" cy="17213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Global Observation Networks</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4" name="직사각형 3"/>
          <p:cNvSpPr/>
          <p:nvPr/>
        </p:nvSpPr>
        <p:spPr>
          <a:xfrm>
            <a:off x="666180" y="1188343"/>
            <a:ext cx="9577064" cy="6093976"/>
          </a:xfrm>
          <a:prstGeom prst="rect">
            <a:avLst/>
          </a:prstGeom>
        </p:spPr>
        <p:txBody>
          <a:bodyPr wrap="square">
            <a:spAutoFit/>
          </a:bodyPr>
          <a:lstStyle/>
          <a:p>
            <a:pPr marL="174625" indent="-174625">
              <a:lnSpc>
                <a:spcPct val="150000"/>
              </a:lnSpc>
              <a:buFont typeface="Wingdings" pitchFamily="2" charset="2"/>
              <a:buChar char="§"/>
            </a:pPr>
            <a:r>
              <a:rPr lang="en-US" altLang="ko-KR" sz="2000" b="1" dirty="0" smtClean="0">
                <a:latin typeface="Times New Roman" panose="02020603050405020304" pitchFamily="18" charset="0"/>
                <a:cs typeface="Times New Roman" panose="02020603050405020304" pitchFamily="18" charset="0"/>
              </a:rPr>
              <a:t>AERONET-OC</a:t>
            </a:r>
            <a:r>
              <a:rPr lang="en-US" altLang="ko-KR" sz="2000" dirty="0" smtClean="0">
                <a:latin typeface="Times New Roman" panose="02020603050405020304" pitchFamily="18" charset="0"/>
                <a:cs typeface="Times New Roman" panose="02020603050405020304" pitchFamily="18" charset="0"/>
              </a:rPr>
              <a:t> (</a:t>
            </a:r>
            <a:r>
              <a:rPr lang="en-US" altLang="ko-KR" sz="2000" b="1" dirty="0" err="1" smtClean="0">
                <a:solidFill>
                  <a:srgbClr val="FF0000"/>
                </a:solidFill>
                <a:latin typeface="Times New Roman" panose="02020603050405020304" pitchFamily="18" charset="0"/>
                <a:cs typeface="Times New Roman" panose="02020603050405020304" pitchFamily="18" charset="0"/>
              </a:rPr>
              <a:t>AE</a:t>
            </a:r>
            <a:r>
              <a:rPr lang="en-US" altLang="ko-KR" sz="2000" dirty="0" err="1" smtClean="0">
                <a:latin typeface="Times New Roman" panose="02020603050405020304" pitchFamily="18" charset="0"/>
                <a:cs typeface="Times New Roman" panose="02020603050405020304" pitchFamily="18" charset="0"/>
              </a:rPr>
              <a:t>rosol</a:t>
            </a:r>
            <a:r>
              <a:rPr lang="en-US" altLang="ko-KR" sz="2000" dirty="0" smtClean="0">
                <a:latin typeface="Times New Roman" panose="02020603050405020304" pitchFamily="18" charset="0"/>
                <a:cs typeface="Times New Roman" panose="02020603050405020304" pitchFamily="18" charset="0"/>
              </a:rPr>
              <a:t> </a:t>
            </a:r>
            <a:r>
              <a:rPr lang="en-US" altLang="ko-KR" sz="2000" b="1" dirty="0" err="1" smtClean="0">
                <a:solidFill>
                  <a:srgbClr val="FF0000"/>
                </a:solidFill>
                <a:latin typeface="Times New Roman" panose="02020603050405020304" pitchFamily="18" charset="0"/>
                <a:cs typeface="Times New Roman" panose="02020603050405020304" pitchFamily="18" charset="0"/>
              </a:rPr>
              <a:t>RO</a:t>
            </a:r>
            <a:r>
              <a:rPr lang="en-US" altLang="ko-KR" sz="2000" dirty="0" err="1" smtClean="0">
                <a:latin typeface="Times New Roman" panose="02020603050405020304" pitchFamily="18" charset="0"/>
                <a:cs typeface="Times New Roman" panose="02020603050405020304" pitchFamily="18" charset="0"/>
              </a:rPr>
              <a:t>botic</a:t>
            </a:r>
            <a:r>
              <a:rPr lang="en-US" altLang="ko-KR" sz="2000" dirty="0" smtClean="0">
                <a:latin typeface="Times New Roman" panose="02020603050405020304" pitchFamily="18" charset="0"/>
                <a:cs typeface="Times New Roman" panose="02020603050405020304" pitchFamily="18" charset="0"/>
              </a:rPr>
              <a:t> </a:t>
            </a:r>
            <a:r>
              <a:rPr lang="en-US" altLang="ko-KR" sz="2000" b="1" dirty="0" err="1" smtClean="0">
                <a:solidFill>
                  <a:srgbClr val="FF0000"/>
                </a:solidFill>
                <a:latin typeface="Times New Roman" panose="02020603050405020304" pitchFamily="18" charset="0"/>
                <a:cs typeface="Times New Roman" panose="02020603050405020304" pitchFamily="18" charset="0"/>
              </a:rPr>
              <a:t>NET</a:t>
            </a:r>
            <a:r>
              <a:rPr lang="en-US" altLang="ko-KR" sz="2000" dirty="0" err="1" smtClean="0">
                <a:latin typeface="Times New Roman" panose="02020603050405020304" pitchFamily="18" charset="0"/>
                <a:cs typeface="Times New Roman" panose="02020603050405020304" pitchFamily="18" charset="0"/>
              </a:rPr>
              <a:t>work</a:t>
            </a:r>
            <a:r>
              <a:rPr lang="en-US" altLang="ko-KR" sz="2000" dirty="0" smtClean="0">
                <a:latin typeface="Times New Roman" panose="02020603050405020304" pitchFamily="18" charset="0"/>
                <a:cs typeface="Times New Roman" panose="02020603050405020304" pitchFamily="18" charset="0"/>
              </a:rPr>
              <a:t> – </a:t>
            </a:r>
            <a:r>
              <a:rPr lang="en-US" altLang="ko-KR" sz="2000" b="1" dirty="0" smtClean="0">
                <a:solidFill>
                  <a:srgbClr val="FF0000"/>
                </a:solidFill>
                <a:latin typeface="Times New Roman" panose="02020603050405020304" pitchFamily="18" charset="0"/>
                <a:cs typeface="Times New Roman" panose="02020603050405020304" pitchFamily="18" charset="0"/>
              </a:rPr>
              <a:t>O</a:t>
            </a:r>
            <a:r>
              <a:rPr lang="en-US" altLang="ko-KR" sz="2000" dirty="0" smtClean="0">
                <a:latin typeface="Times New Roman" panose="02020603050405020304" pitchFamily="18" charset="0"/>
                <a:cs typeface="Times New Roman" panose="02020603050405020304" pitchFamily="18" charset="0"/>
              </a:rPr>
              <a:t>cean </a:t>
            </a:r>
            <a:r>
              <a:rPr lang="en-US" altLang="ko-KR" sz="2000" b="1" dirty="0" smtClean="0">
                <a:solidFill>
                  <a:srgbClr val="FF0000"/>
                </a:solidFill>
                <a:latin typeface="Times New Roman" panose="02020603050405020304" pitchFamily="18" charset="0"/>
                <a:cs typeface="Times New Roman" panose="02020603050405020304" pitchFamily="18" charset="0"/>
              </a:rPr>
              <a:t>C</a:t>
            </a:r>
            <a:r>
              <a:rPr lang="en-US" altLang="ko-KR" sz="2000" dirty="0" smtClean="0">
                <a:latin typeface="Times New Roman" panose="02020603050405020304" pitchFamily="18" charset="0"/>
                <a:cs typeface="Times New Roman" panose="02020603050405020304" pitchFamily="18" charset="0"/>
              </a:rPr>
              <a:t>olor)</a:t>
            </a:r>
          </a:p>
          <a:p>
            <a:pPr marL="696153" lvl="1" indent="-174625">
              <a:lnSpc>
                <a:spcPct val="150000"/>
              </a:lnSpc>
              <a:buFont typeface="Wingdings" pitchFamily="2" charset="2"/>
              <a:buChar char="§"/>
            </a:pPr>
            <a:r>
              <a:rPr lang="en-US" altLang="ko-KR" sz="2000" dirty="0" err="1" smtClean="0">
                <a:latin typeface="Times New Roman" panose="02020603050405020304" pitchFamily="18" charset="0"/>
                <a:cs typeface="Times New Roman" panose="02020603050405020304" pitchFamily="18" charset="0"/>
              </a:rPr>
              <a:t>Ieodo</a:t>
            </a:r>
            <a:r>
              <a:rPr lang="en-US" altLang="ko-KR" sz="2000" dirty="0" smtClean="0">
                <a:latin typeface="Times New Roman" panose="02020603050405020304" pitchFamily="18" charset="0"/>
                <a:cs typeface="Times New Roman" panose="02020603050405020304" pitchFamily="18" charset="0"/>
              </a:rPr>
              <a:t> ORS (2014)</a:t>
            </a:r>
            <a:endParaRPr lang="en-US" altLang="ko-KR" sz="2000" dirty="0">
              <a:latin typeface="Times New Roman" panose="02020603050405020304" pitchFamily="18" charset="0"/>
              <a:cs typeface="Times New Roman" panose="02020603050405020304" pitchFamily="18" charset="0"/>
            </a:endParaRPr>
          </a:p>
          <a:p>
            <a:pPr marL="174625" indent="-174625">
              <a:lnSpc>
                <a:spcPct val="150000"/>
              </a:lnSpc>
              <a:buFont typeface="Wingdings" pitchFamily="2" charset="2"/>
              <a:buChar char="§"/>
            </a:pPr>
            <a:endParaRPr lang="en-US" altLang="ko-KR" sz="2000" dirty="0" smtClean="0">
              <a:latin typeface="Times New Roman" panose="02020603050405020304" pitchFamily="18" charset="0"/>
              <a:cs typeface="Times New Roman" panose="02020603050405020304" pitchFamily="18" charset="0"/>
            </a:endParaRPr>
          </a:p>
          <a:p>
            <a:pPr marL="174625" indent="-174625">
              <a:lnSpc>
                <a:spcPct val="150000"/>
              </a:lnSpc>
              <a:buFont typeface="Wingdings" pitchFamily="2" charset="2"/>
              <a:buChar char="§"/>
            </a:pPr>
            <a:endParaRPr lang="en-US" altLang="ko-KR" sz="2000" dirty="0">
              <a:latin typeface="Times New Roman" panose="02020603050405020304" pitchFamily="18" charset="0"/>
              <a:cs typeface="Times New Roman" panose="02020603050405020304" pitchFamily="18" charset="0"/>
            </a:endParaRPr>
          </a:p>
          <a:p>
            <a:pPr marL="174625" indent="-174625">
              <a:lnSpc>
                <a:spcPct val="150000"/>
              </a:lnSpc>
              <a:buFont typeface="Wingdings" pitchFamily="2" charset="2"/>
              <a:buChar char="§"/>
            </a:pPr>
            <a:endParaRPr lang="en-US" altLang="ko-KR" sz="2000" dirty="0" smtClean="0">
              <a:latin typeface="Times New Roman" panose="02020603050405020304" pitchFamily="18" charset="0"/>
              <a:cs typeface="Times New Roman" panose="02020603050405020304" pitchFamily="18" charset="0"/>
            </a:endParaRPr>
          </a:p>
          <a:p>
            <a:pPr marL="174625" indent="-174625">
              <a:lnSpc>
                <a:spcPct val="150000"/>
              </a:lnSpc>
              <a:buFont typeface="Wingdings" pitchFamily="2" charset="2"/>
              <a:buChar char="§"/>
            </a:pPr>
            <a:endParaRPr lang="en-US" altLang="ko-KR" sz="2000" dirty="0">
              <a:latin typeface="Times New Roman" panose="02020603050405020304" pitchFamily="18" charset="0"/>
              <a:cs typeface="Times New Roman" panose="02020603050405020304" pitchFamily="18" charset="0"/>
            </a:endParaRPr>
          </a:p>
          <a:p>
            <a:pPr marL="174625" indent="-174625">
              <a:lnSpc>
                <a:spcPct val="150000"/>
              </a:lnSpc>
              <a:buFont typeface="Wingdings" pitchFamily="2" charset="2"/>
              <a:buChar char="§"/>
            </a:pPr>
            <a:endParaRPr lang="en-US" altLang="ko-KR" sz="2000" dirty="0" smtClean="0">
              <a:latin typeface="Times New Roman" panose="02020603050405020304" pitchFamily="18" charset="0"/>
              <a:cs typeface="Times New Roman" panose="02020603050405020304" pitchFamily="18" charset="0"/>
            </a:endParaRPr>
          </a:p>
          <a:p>
            <a:pPr marL="174625" indent="-174625">
              <a:lnSpc>
                <a:spcPct val="150000"/>
              </a:lnSpc>
              <a:buFont typeface="Wingdings" pitchFamily="2" charset="2"/>
              <a:buChar char="§"/>
            </a:pPr>
            <a:endParaRPr lang="en-US" altLang="ko-KR" sz="2000" dirty="0">
              <a:latin typeface="Times New Roman" panose="02020603050405020304" pitchFamily="18" charset="0"/>
              <a:cs typeface="Times New Roman" panose="02020603050405020304" pitchFamily="18" charset="0"/>
            </a:endParaRPr>
          </a:p>
          <a:p>
            <a:pPr marL="174625" indent="-174625">
              <a:lnSpc>
                <a:spcPct val="150000"/>
              </a:lnSpc>
              <a:buFont typeface="Wingdings" pitchFamily="2" charset="2"/>
              <a:buChar char="§"/>
            </a:pPr>
            <a:endParaRPr lang="en-US" altLang="ko-KR" sz="2000" b="1" dirty="0" smtClean="0">
              <a:latin typeface="Times New Roman" panose="02020603050405020304" pitchFamily="18" charset="0"/>
              <a:cs typeface="Times New Roman" panose="02020603050405020304" pitchFamily="18" charset="0"/>
            </a:endParaRPr>
          </a:p>
          <a:p>
            <a:pPr marL="174625" indent="-174625">
              <a:lnSpc>
                <a:spcPct val="150000"/>
              </a:lnSpc>
              <a:buFont typeface="Wingdings" pitchFamily="2" charset="2"/>
              <a:buChar char="§"/>
            </a:pPr>
            <a:r>
              <a:rPr lang="en-US" altLang="ko-KR" sz="2000" b="1" dirty="0" smtClean="0">
                <a:latin typeface="Times New Roman" panose="02020603050405020304" pitchFamily="18" charset="0"/>
                <a:cs typeface="Times New Roman" panose="02020603050405020304" pitchFamily="18" charset="0"/>
              </a:rPr>
              <a:t>GOA-ON </a:t>
            </a:r>
            <a:r>
              <a:rPr lang="en-US" altLang="ko-KR" sz="2000" b="1" dirty="0">
                <a:latin typeface="Times New Roman" panose="02020603050405020304" pitchFamily="18" charset="0"/>
                <a:cs typeface="Times New Roman" panose="02020603050405020304" pitchFamily="18" charset="0"/>
              </a:rPr>
              <a:t>(</a:t>
            </a:r>
            <a:r>
              <a:rPr lang="en-US" altLang="ko-KR" sz="2000" b="1" dirty="0">
                <a:solidFill>
                  <a:srgbClr val="FF0000"/>
                </a:solidFill>
                <a:latin typeface="Times New Roman" panose="02020603050405020304" pitchFamily="18" charset="0"/>
                <a:cs typeface="Times New Roman" panose="02020603050405020304" pitchFamily="18" charset="0"/>
              </a:rPr>
              <a:t>G</a:t>
            </a:r>
            <a:r>
              <a:rPr lang="en-US" altLang="ko-KR" sz="2000" dirty="0">
                <a:latin typeface="Times New Roman" panose="02020603050405020304" pitchFamily="18" charset="0"/>
                <a:cs typeface="Times New Roman" panose="02020603050405020304" pitchFamily="18" charset="0"/>
              </a:rPr>
              <a:t>lobal </a:t>
            </a:r>
            <a:r>
              <a:rPr lang="en-US" altLang="ko-KR" sz="2000" b="1" dirty="0">
                <a:solidFill>
                  <a:srgbClr val="FF0000"/>
                </a:solidFill>
                <a:latin typeface="Times New Roman" panose="02020603050405020304" pitchFamily="18" charset="0"/>
                <a:cs typeface="Times New Roman" panose="02020603050405020304" pitchFamily="18" charset="0"/>
              </a:rPr>
              <a:t>O</a:t>
            </a:r>
            <a:r>
              <a:rPr lang="en-US" altLang="ko-KR" sz="2000" dirty="0">
                <a:latin typeface="Times New Roman" panose="02020603050405020304" pitchFamily="18" charset="0"/>
                <a:cs typeface="Times New Roman" panose="02020603050405020304" pitchFamily="18" charset="0"/>
              </a:rPr>
              <a:t>cean </a:t>
            </a:r>
            <a:r>
              <a:rPr lang="en-US" altLang="ko-KR" sz="2000" b="1" dirty="0">
                <a:solidFill>
                  <a:srgbClr val="FF0000"/>
                </a:solidFill>
                <a:latin typeface="Times New Roman" panose="02020603050405020304" pitchFamily="18" charset="0"/>
                <a:cs typeface="Times New Roman" panose="02020603050405020304" pitchFamily="18" charset="0"/>
              </a:rPr>
              <a:t>A</a:t>
            </a:r>
            <a:r>
              <a:rPr lang="en-US" altLang="ko-KR" sz="2000" dirty="0">
                <a:latin typeface="Times New Roman" panose="02020603050405020304" pitchFamily="18" charset="0"/>
                <a:cs typeface="Times New Roman" panose="02020603050405020304" pitchFamily="18" charset="0"/>
              </a:rPr>
              <a:t>cidification </a:t>
            </a:r>
            <a:r>
              <a:rPr lang="en-US" altLang="ko-KR" sz="2000" b="1" dirty="0">
                <a:solidFill>
                  <a:srgbClr val="FF0000"/>
                </a:solidFill>
                <a:latin typeface="Times New Roman" panose="02020603050405020304" pitchFamily="18" charset="0"/>
                <a:cs typeface="Times New Roman" panose="02020603050405020304" pitchFamily="18" charset="0"/>
              </a:rPr>
              <a:t>O</a:t>
            </a:r>
            <a:r>
              <a:rPr lang="en-US" altLang="ko-KR" sz="2000" dirty="0">
                <a:latin typeface="Times New Roman" panose="02020603050405020304" pitchFamily="18" charset="0"/>
                <a:cs typeface="Times New Roman" panose="02020603050405020304" pitchFamily="18" charset="0"/>
              </a:rPr>
              <a:t>bserving </a:t>
            </a:r>
            <a:r>
              <a:rPr lang="en-US" altLang="ko-KR" sz="2000" b="1" dirty="0">
                <a:solidFill>
                  <a:srgbClr val="FF0000"/>
                </a:solidFill>
                <a:latin typeface="Times New Roman" panose="02020603050405020304" pitchFamily="18" charset="0"/>
                <a:cs typeface="Times New Roman" panose="02020603050405020304" pitchFamily="18" charset="0"/>
              </a:rPr>
              <a:t>N</a:t>
            </a:r>
            <a:r>
              <a:rPr lang="en-US" altLang="ko-KR" sz="2000" dirty="0">
                <a:latin typeface="Times New Roman" panose="02020603050405020304" pitchFamily="18" charset="0"/>
                <a:cs typeface="Times New Roman" panose="02020603050405020304" pitchFamily="18" charset="0"/>
              </a:rPr>
              <a:t>etwork</a:t>
            </a:r>
            <a:r>
              <a:rPr lang="en-US" altLang="ko-KR" sz="2000" b="1" dirty="0">
                <a:latin typeface="Times New Roman" panose="02020603050405020304" pitchFamily="18" charset="0"/>
                <a:cs typeface="Times New Roman" panose="02020603050405020304" pitchFamily="18" charset="0"/>
              </a:rPr>
              <a:t>)</a:t>
            </a:r>
          </a:p>
          <a:p>
            <a:pPr marL="696153" lvl="1" indent="-174625">
              <a:lnSpc>
                <a:spcPct val="150000"/>
              </a:lnSpc>
              <a:buFont typeface="Wingdings" pitchFamily="2" charset="2"/>
              <a:buChar char="§"/>
            </a:pPr>
            <a:r>
              <a:rPr lang="en-US" altLang="ko-KR" sz="2000" dirty="0" err="1">
                <a:latin typeface="Times New Roman" panose="02020603050405020304" pitchFamily="18" charset="0"/>
                <a:cs typeface="Times New Roman" panose="02020603050405020304" pitchFamily="18" charset="0"/>
              </a:rPr>
              <a:t>Socheongcho</a:t>
            </a:r>
            <a:r>
              <a:rPr lang="en-US" altLang="ko-KR" sz="2000" dirty="0">
                <a:latin typeface="Times New Roman" panose="02020603050405020304" pitchFamily="18" charset="0"/>
                <a:cs typeface="Times New Roman" panose="02020603050405020304" pitchFamily="18" charset="0"/>
              </a:rPr>
              <a:t> ORS buoy system</a:t>
            </a:r>
          </a:p>
          <a:p>
            <a:pPr marL="696153" lvl="1" indent="-174625">
              <a:lnSpc>
                <a:spcPct val="150000"/>
              </a:lnSpc>
              <a:buFont typeface="Wingdings" pitchFamily="2" charset="2"/>
              <a:buChar char="§"/>
            </a:pPr>
            <a:r>
              <a:rPr lang="en-US" altLang="ko-KR" sz="2000" dirty="0">
                <a:latin typeface="Times New Roman" panose="02020603050405020304" pitchFamily="18" charset="0"/>
                <a:cs typeface="Times New Roman" panose="02020603050405020304" pitchFamily="18" charset="0"/>
              </a:rPr>
              <a:t>Yellow Sea : Korea OA station1</a:t>
            </a:r>
          </a:p>
          <a:p>
            <a:pPr marL="174625" indent="-174625">
              <a:lnSpc>
                <a:spcPct val="150000"/>
              </a:lnSpc>
              <a:buFont typeface="Wingdings" pitchFamily="2" charset="2"/>
              <a:buChar char="§"/>
            </a:pPr>
            <a:endParaRPr lang="en-US" altLang="ko-KR" sz="2000" dirty="0">
              <a:latin typeface="Times New Roman" panose="02020603050405020304" pitchFamily="18" charset="0"/>
              <a:cs typeface="Times New Roman" panose="02020603050405020304" pitchFamily="18" charset="0"/>
            </a:endParaRPr>
          </a:p>
        </p:txBody>
      </p:sp>
      <p:grpSp>
        <p:nvGrpSpPr>
          <p:cNvPr id="12" name="그룹 11"/>
          <p:cNvGrpSpPr/>
          <p:nvPr/>
        </p:nvGrpSpPr>
        <p:grpSpPr>
          <a:xfrm>
            <a:off x="1366410" y="2120500"/>
            <a:ext cx="4268322" cy="3100291"/>
            <a:chOff x="214282" y="747499"/>
            <a:chExt cx="8352166" cy="6066587"/>
          </a:xfrm>
        </p:grpSpPr>
        <p:pic>
          <p:nvPicPr>
            <p:cNvPr id="10" name="그림 9" descr="P1000964.JPG"/>
            <p:cNvPicPr>
              <a:picLocks noChangeAspect="1"/>
            </p:cNvPicPr>
            <p:nvPr/>
          </p:nvPicPr>
          <p:blipFill>
            <a:blip r:embed="rId5" cstate="print"/>
            <a:stretch>
              <a:fillRect/>
            </a:stretch>
          </p:blipFill>
          <p:spPr>
            <a:xfrm rot="5400000">
              <a:off x="-794674" y="1756455"/>
              <a:ext cx="6066587" cy="4048675"/>
            </a:xfrm>
            <a:prstGeom prst="rect">
              <a:avLst/>
            </a:prstGeom>
          </p:spPr>
        </p:pic>
        <p:pic>
          <p:nvPicPr>
            <p:cNvPr id="11" name="그림 10" descr="DSCF2087.JPG"/>
            <p:cNvPicPr>
              <a:picLocks noChangeAspect="1"/>
            </p:cNvPicPr>
            <p:nvPr/>
          </p:nvPicPr>
          <p:blipFill>
            <a:blip r:embed="rId6" cstate="print"/>
            <a:stretch>
              <a:fillRect/>
            </a:stretch>
          </p:blipFill>
          <p:spPr>
            <a:xfrm>
              <a:off x="4039425" y="1836743"/>
              <a:ext cx="4527023" cy="3395267"/>
            </a:xfrm>
            <a:prstGeom prst="rect">
              <a:avLst/>
            </a:prstGeom>
          </p:spPr>
        </p:pic>
      </p:grpSp>
    </p:spTree>
    <p:extLst>
      <p:ext uri="{BB962C8B-B14F-4D97-AF65-F5344CB8AC3E}">
        <p14:creationId xmlns="" xmlns:p14="http://schemas.microsoft.com/office/powerpoint/2010/main" val="3088950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10_01_00하.mpg">
            <a:hlinkClick r:id="" action="ppaction://ole?verb=0"/>
          </p:cNvPr>
          <p:cNvPicPr>
            <a:picLocks noRot="1" noChangeAspect="1" noChangeArrowheads="1"/>
          </p:cNvPicPr>
          <p:nvPr>
            <a:videoFile r:link="rId1"/>
          </p:nvPr>
        </p:nvPicPr>
        <p:blipFill>
          <a:blip r:embed="rId5" cstate="print"/>
          <a:srcRect/>
          <a:stretch>
            <a:fillRect/>
          </a:stretch>
        </p:blipFill>
        <p:spPr bwMode="auto">
          <a:xfrm>
            <a:off x="5850755" y="5004767"/>
            <a:ext cx="2448273" cy="1669006"/>
          </a:xfrm>
          <a:prstGeom prst="rect">
            <a:avLst/>
          </a:prstGeom>
          <a:noFill/>
        </p:spPr>
      </p:pic>
      <p:pic>
        <p:nvPicPr>
          <p:cNvPr id="29" name="10_01_00상.mpg">
            <a:hlinkClick r:id="" action="ppaction://media"/>
          </p:cNvPr>
          <p:cNvPicPr>
            <a:picLocks noRot="1" noChangeAspect="1" noChangeArrowheads="1"/>
          </p:cNvPicPr>
          <p:nvPr>
            <a:videoFile r:link="rId2"/>
          </p:nvPr>
        </p:nvPicPr>
        <p:blipFill>
          <a:blip r:embed="rId6" cstate="print"/>
          <a:srcRect l="964"/>
          <a:stretch>
            <a:fillRect/>
          </a:stretch>
        </p:blipFill>
        <p:spPr bwMode="auto">
          <a:xfrm>
            <a:off x="8386516" y="5652839"/>
            <a:ext cx="2306884" cy="1588490"/>
          </a:xfrm>
          <a:prstGeom prst="rect">
            <a:avLst/>
          </a:prstGeom>
          <a:noFill/>
        </p:spPr>
      </p:pic>
      <p:grpSp>
        <p:nvGrpSpPr>
          <p:cNvPr id="2" name="그룹 1"/>
          <p:cNvGrpSpPr/>
          <p:nvPr/>
        </p:nvGrpSpPr>
        <p:grpSpPr>
          <a:xfrm>
            <a:off x="306140" y="1188343"/>
            <a:ext cx="9793088" cy="3714776"/>
            <a:chOff x="1750103" y="18341961"/>
            <a:chExt cx="9793088" cy="3714776"/>
          </a:xfrm>
        </p:grpSpPr>
        <p:grpSp>
          <p:nvGrpSpPr>
            <p:cNvPr id="3" name="그룹 2"/>
            <p:cNvGrpSpPr/>
            <p:nvPr/>
          </p:nvGrpSpPr>
          <p:grpSpPr>
            <a:xfrm>
              <a:off x="1750103" y="18341961"/>
              <a:ext cx="9793088" cy="3714776"/>
              <a:chOff x="1750103" y="16984639"/>
              <a:chExt cx="9793088" cy="3714776"/>
            </a:xfrm>
          </p:grpSpPr>
          <p:pic>
            <p:nvPicPr>
              <p:cNvPr id="11" name="Picture 2"/>
              <p:cNvPicPr>
                <a:picLocks noChangeAspect="1" noChangeArrowheads="1"/>
              </p:cNvPicPr>
              <p:nvPr/>
            </p:nvPicPr>
            <p:blipFill rotWithShape="1">
              <a:blip r:embed="rId7" cstate="print"/>
              <a:srcRect l="10985"/>
              <a:stretch/>
            </p:blipFill>
            <p:spPr bwMode="auto">
              <a:xfrm>
                <a:off x="1750103" y="17056647"/>
                <a:ext cx="5036609" cy="3570760"/>
              </a:xfrm>
              <a:prstGeom prst="rect">
                <a:avLst/>
              </a:prstGeom>
              <a:noFill/>
              <a:ln w="9525">
                <a:noFill/>
                <a:miter lim="800000"/>
                <a:headEnd/>
                <a:tailEnd/>
              </a:ln>
              <a:effectLst/>
            </p:spPr>
          </p:pic>
          <p:pic>
            <p:nvPicPr>
              <p:cNvPr id="12" name="Picture 3"/>
              <p:cNvPicPr>
                <a:picLocks noChangeAspect="1" noChangeArrowheads="1"/>
              </p:cNvPicPr>
              <p:nvPr/>
            </p:nvPicPr>
            <p:blipFill rotWithShape="1">
              <a:blip r:embed="rId8" cstate="print"/>
              <a:srcRect r="18465"/>
              <a:stretch/>
            </p:blipFill>
            <p:spPr bwMode="auto">
              <a:xfrm>
                <a:off x="6839375" y="16984639"/>
                <a:ext cx="4703816" cy="3714776"/>
              </a:xfrm>
              <a:prstGeom prst="rect">
                <a:avLst/>
              </a:prstGeom>
              <a:noFill/>
              <a:ln w="9525">
                <a:noFill/>
                <a:miter lim="800000"/>
                <a:headEnd/>
                <a:tailEnd/>
              </a:ln>
              <a:effectLst/>
            </p:spPr>
          </p:pic>
        </p:grpSp>
        <p:sp>
          <p:nvSpPr>
            <p:cNvPr id="4" name="직사각형 3"/>
            <p:cNvSpPr/>
            <p:nvPr/>
          </p:nvSpPr>
          <p:spPr>
            <a:xfrm>
              <a:off x="3271715" y="19842159"/>
              <a:ext cx="1500198" cy="92869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 name="직선 연결선 4"/>
            <p:cNvCxnSpPr/>
            <p:nvPr/>
          </p:nvCxnSpPr>
          <p:spPr>
            <a:xfrm>
              <a:off x="3271715" y="1984215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직선 연결선 5"/>
            <p:cNvCxnSpPr/>
            <p:nvPr/>
          </p:nvCxnSpPr>
          <p:spPr>
            <a:xfrm flipV="1">
              <a:off x="3271715" y="18341961"/>
              <a:ext cx="3571900" cy="1500198"/>
            </a:xfrm>
            <a:prstGeom prst="line">
              <a:avLst/>
            </a:prstGeom>
            <a:ln w="3175">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7" name="직선 연결선 6"/>
            <p:cNvCxnSpPr/>
            <p:nvPr/>
          </p:nvCxnSpPr>
          <p:spPr>
            <a:xfrm>
              <a:off x="3343153" y="20770853"/>
              <a:ext cx="3429024" cy="1285884"/>
            </a:xfrm>
            <a:prstGeom prst="line">
              <a:avLst/>
            </a:prstGeom>
            <a:ln w="31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0" name="타원 9"/>
            <p:cNvSpPr/>
            <p:nvPr/>
          </p:nvSpPr>
          <p:spPr>
            <a:xfrm>
              <a:off x="9339704" y="19871187"/>
              <a:ext cx="571504" cy="571504"/>
            </a:xfrm>
            <a:prstGeom prst="ellips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7"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latin typeface="Times New Roman" pitchFamily="18" charset="0"/>
                <a:ea typeface="나눔고딕 ExtraBold" pitchFamily="50" charset="-127"/>
                <a:cs typeface="Times New Roman" pitchFamily="18" charset="0"/>
              </a:rPr>
              <a:t>Location of the Ocean Research Stations in Korea</a:t>
            </a:r>
            <a:endParaRPr lang="ko-KR" altLang="en-US" sz="3200" b="1" dirty="0">
              <a:latin typeface="Times New Roman" pitchFamily="18" charset="0"/>
              <a:ea typeface="나눔고딕 ExtraBold" pitchFamily="50" charset="-127"/>
              <a:cs typeface="Times New Roman" pitchFamily="18" charset="0"/>
            </a:endParaRPr>
          </a:p>
        </p:txBody>
      </p:sp>
      <p:sp>
        <p:nvSpPr>
          <p:cNvPr id="19" name="직사각형 18"/>
          <p:cNvSpPr/>
          <p:nvPr/>
        </p:nvSpPr>
        <p:spPr>
          <a:xfrm>
            <a:off x="306140" y="5218169"/>
            <a:ext cx="9725890" cy="1785104"/>
          </a:xfrm>
          <a:prstGeom prst="rect">
            <a:avLst/>
          </a:prstGeom>
        </p:spPr>
        <p:txBody>
          <a:bodyPr wrap="square">
            <a:spAutoFit/>
          </a:bodyPr>
          <a:lstStyle/>
          <a:p>
            <a:pPr marL="192088" lvl="0" indent="-192088" defTabSz="4690781">
              <a:lnSpc>
                <a:spcPct val="150000"/>
              </a:lnSpc>
              <a:buFont typeface="Wingdings" pitchFamily="2" charset="2"/>
              <a:buChar char="§"/>
            </a:pPr>
            <a:r>
              <a:rPr lang="en-US" altLang="ko-KR" sz="2000" dirty="0">
                <a:solidFill>
                  <a:prstClr val="black"/>
                </a:solidFill>
                <a:latin typeface="Times New Roman" panose="02020603050405020304" pitchFamily="18" charset="0"/>
                <a:cs typeface="Times New Roman" panose="02020603050405020304" pitchFamily="18" charset="0"/>
              </a:rPr>
              <a:t> Located </a:t>
            </a:r>
            <a:r>
              <a:rPr lang="en-US" altLang="ko-KR" sz="2000" b="1" dirty="0">
                <a:solidFill>
                  <a:prstClr val="black"/>
                </a:solidFill>
                <a:latin typeface="Times New Roman" panose="02020603050405020304" pitchFamily="18" charset="0"/>
                <a:cs typeface="Times New Roman" panose="02020603050405020304" pitchFamily="18" charset="0"/>
              </a:rPr>
              <a:t>in the </a:t>
            </a:r>
            <a:r>
              <a:rPr lang="en-US" altLang="ko-KR" sz="2000" b="1" dirty="0" smtClean="0">
                <a:solidFill>
                  <a:prstClr val="black"/>
                </a:solidFill>
                <a:latin typeface="Times New Roman" panose="02020603050405020304" pitchFamily="18" charset="0"/>
                <a:cs typeface="Times New Roman" panose="02020603050405020304" pitchFamily="18" charset="0"/>
              </a:rPr>
              <a:t>Yellow Sea &amp; East China Sea</a:t>
            </a:r>
            <a:r>
              <a:rPr lang="en-US" altLang="ko-KR" sz="2000" dirty="0" smtClean="0">
                <a:solidFill>
                  <a:prstClr val="black"/>
                </a:solidFill>
                <a:latin typeface="Times New Roman" panose="02020603050405020304" pitchFamily="18" charset="0"/>
                <a:cs typeface="Times New Roman" panose="02020603050405020304" pitchFamily="18" charset="0"/>
              </a:rPr>
              <a:t> </a:t>
            </a:r>
          </a:p>
          <a:p>
            <a:pPr marL="192088" lvl="0" indent="-192088" defTabSz="4690781">
              <a:lnSpc>
                <a:spcPct val="150000"/>
              </a:lnSpc>
              <a:buFont typeface="Wingdings" pitchFamily="2" charset="2"/>
              <a:buChar char="§"/>
            </a:pPr>
            <a:r>
              <a:rPr lang="en-US" altLang="ko-KR" sz="2000" b="1" dirty="0" smtClean="0">
                <a:solidFill>
                  <a:prstClr val="black"/>
                </a:solidFill>
                <a:latin typeface="Times New Roman" panose="02020603050405020304" pitchFamily="18" charset="0"/>
                <a:cs typeface="Times New Roman" panose="02020603050405020304" pitchFamily="18" charset="0"/>
              </a:rPr>
              <a:t>On </a:t>
            </a:r>
            <a:r>
              <a:rPr lang="en-US" altLang="ko-KR" sz="2000" b="1" dirty="0">
                <a:solidFill>
                  <a:prstClr val="black"/>
                </a:solidFill>
                <a:latin typeface="Times New Roman" panose="02020603050405020304" pitchFamily="18" charset="0"/>
                <a:cs typeface="Times New Roman" panose="02020603050405020304" pitchFamily="18" charset="0"/>
              </a:rPr>
              <a:t>the track of major typhoons</a:t>
            </a:r>
            <a:r>
              <a:rPr lang="en-US" altLang="ko-KR" sz="2000" dirty="0">
                <a:solidFill>
                  <a:prstClr val="black"/>
                </a:solidFill>
                <a:latin typeface="Times New Roman" panose="02020603050405020304" pitchFamily="18" charset="0"/>
                <a:cs typeface="Times New Roman" panose="02020603050405020304" pitchFamily="18" charset="0"/>
              </a:rPr>
              <a:t> affecting the Korean peninsula </a:t>
            </a:r>
            <a:endParaRPr lang="en-US" altLang="ko-KR" sz="2000" dirty="0" smtClean="0">
              <a:solidFill>
                <a:prstClr val="black"/>
              </a:solidFill>
              <a:latin typeface="Times New Roman" panose="02020603050405020304" pitchFamily="18" charset="0"/>
              <a:cs typeface="Times New Roman" panose="02020603050405020304" pitchFamily="18" charset="0"/>
            </a:endParaRPr>
          </a:p>
          <a:p>
            <a:pPr lvl="0" defTabSz="4690781"/>
            <a:r>
              <a:rPr lang="en-US" altLang="ko-KR" sz="2000" dirty="0">
                <a:solidFill>
                  <a:prstClr val="black"/>
                </a:solidFill>
                <a:latin typeface="Times New Roman" panose="02020603050405020304" pitchFamily="18" charset="0"/>
                <a:cs typeface="Times New Roman" panose="02020603050405020304" pitchFamily="18" charset="0"/>
              </a:rPr>
              <a:t> </a:t>
            </a:r>
            <a:r>
              <a:rPr lang="en-US" altLang="ko-KR" sz="2000" dirty="0" smtClean="0">
                <a:solidFill>
                  <a:prstClr val="black"/>
                </a:solidFill>
                <a:latin typeface="Times New Roman" panose="02020603050405020304" pitchFamily="18" charset="0"/>
                <a:cs typeface="Times New Roman" panose="02020603050405020304" pitchFamily="18" charset="0"/>
              </a:rPr>
              <a:t>  (</a:t>
            </a:r>
            <a:r>
              <a:rPr lang="en-US" altLang="ko-KR" sz="2000" dirty="0">
                <a:solidFill>
                  <a:prstClr val="black"/>
                </a:solidFill>
                <a:latin typeface="Times New Roman" panose="02020603050405020304" pitchFamily="18" charset="0"/>
                <a:cs typeface="Times New Roman" panose="02020603050405020304" pitchFamily="18" charset="0"/>
              </a:rPr>
              <a:t>about half of the typhoons had passed the IORS)</a:t>
            </a:r>
          </a:p>
          <a:p>
            <a:pPr marL="192088" lvl="0" indent="-192088" defTabSz="4690781">
              <a:lnSpc>
                <a:spcPct val="150000"/>
              </a:lnSpc>
              <a:buFont typeface="Wingdings" pitchFamily="2" charset="2"/>
              <a:buChar char="§"/>
            </a:pPr>
            <a:r>
              <a:rPr lang="en-US" altLang="ko-KR" sz="2000" dirty="0">
                <a:solidFill>
                  <a:prstClr val="black"/>
                </a:solidFill>
                <a:latin typeface="Times New Roman" panose="02020603050405020304" pitchFamily="18" charset="0"/>
                <a:cs typeface="Times New Roman" panose="02020603050405020304" pitchFamily="18" charset="0"/>
              </a:rPr>
              <a:t> No Land around the IORS within 150 km</a:t>
            </a:r>
          </a:p>
        </p:txBody>
      </p:sp>
      <p:sp>
        <p:nvSpPr>
          <p:cNvPr id="20" name="TextBox 19"/>
          <p:cNvSpPr txBox="1"/>
          <p:nvPr/>
        </p:nvSpPr>
        <p:spPr>
          <a:xfrm>
            <a:off x="5936208" y="2266256"/>
            <a:ext cx="829073" cy="415498"/>
          </a:xfrm>
          <a:prstGeom prst="rect">
            <a:avLst/>
          </a:prstGeom>
          <a:noFill/>
        </p:spPr>
        <p:txBody>
          <a:bodyPr wrap="none" rtlCol="0">
            <a:spAutoFit/>
          </a:bodyPr>
          <a:lstStyle/>
          <a:p>
            <a:r>
              <a:rPr lang="en-US" altLang="ko-KR" dirty="0" smtClean="0">
                <a:solidFill>
                  <a:schemeClr val="bg1"/>
                </a:solidFill>
                <a:latin typeface="Times New Roman" pitchFamily="18" charset="0"/>
                <a:cs typeface="Times New Roman" pitchFamily="18" charset="0"/>
              </a:rPr>
              <a:t>China</a:t>
            </a:r>
            <a:endParaRPr lang="ko-KR" altLang="en-US" dirty="0">
              <a:solidFill>
                <a:schemeClr val="bg1"/>
              </a:solidFill>
              <a:latin typeface="Times New Roman" pitchFamily="18" charset="0"/>
              <a:cs typeface="Times New Roman" pitchFamily="18" charset="0"/>
            </a:endParaRPr>
          </a:p>
        </p:txBody>
      </p:sp>
      <p:sp>
        <p:nvSpPr>
          <p:cNvPr id="21" name="TextBox 20"/>
          <p:cNvSpPr txBox="1"/>
          <p:nvPr/>
        </p:nvSpPr>
        <p:spPr>
          <a:xfrm>
            <a:off x="8227020" y="1548383"/>
            <a:ext cx="876009" cy="415498"/>
          </a:xfrm>
          <a:prstGeom prst="rect">
            <a:avLst/>
          </a:prstGeom>
          <a:noFill/>
        </p:spPr>
        <p:txBody>
          <a:bodyPr wrap="none" rtlCol="0">
            <a:spAutoFit/>
          </a:bodyPr>
          <a:lstStyle/>
          <a:p>
            <a:r>
              <a:rPr lang="en-US" altLang="ko-KR" dirty="0" smtClean="0">
                <a:solidFill>
                  <a:schemeClr val="bg1"/>
                </a:solidFill>
                <a:latin typeface="Times New Roman" pitchFamily="18" charset="0"/>
                <a:cs typeface="Times New Roman" pitchFamily="18" charset="0"/>
              </a:rPr>
              <a:t>Korea</a:t>
            </a:r>
            <a:endParaRPr lang="ko-KR" altLang="en-US" dirty="0">
              <a:solidFill>
                <a:schemeClr val="bg1"/>
              </a:solidFill>
              <a:latin typeface="Times New Roman" pitchFamily="18" charset="0"/>
              <a:cs typeface="Times New Roman" pitchFamily="18" charset="0"/>
            </a:endParaRPr>
          </a:p>
        </p:txBody>
      </p:sp>
      <p:sp>
        <p:nvSpPr>
          <p:cNvPr id="22" name="TextBox 21"/>
          <p:cNvSpPr txBox="1"/>
          <p:nvPr/>
        </p:nvSpPr>
        <p:spPr>
          <a:xfrm>
            <a:off x="9188500" y="2336759"/>
            <a:ext cx="798617" cy="415498"/>
          </a:xfrm>
          <a:prstGeom prst="rect">
            <a:avLst/>
          </a:prstGeom>
          <a:noFill/>
        </p:spPr>
        <p:txBody>
          <a:bodyPr wrap="none" rtlCol="0">
            <a:spAutoFit/>
          </a:bodyPr>
          <a:lstStyle/>
          <a:p>
            <a:r>
              <a:rPr lang="en-US" altLang="ko-KR" dirty="0" smtClean="0">
                <a:solidFill>
                  <a:schemeClr val="bg1"/>
                </a:solidFill>
                <a:latin typeface="Times New Roman" pitchFamily="18" charset="0"/>
                <a:cs typeface="Times New Roman" pitchFamily="18" charset="0"/>
              </a:rPr>
              <a:t>Japan</a:t>
            </a:r>
            <a:endParaRPr lang="ko-KR" altLang="en-US" dirty="0">
              <a:solidFill>
                <a:schemeClr val="bg1"/>
              </a:solidFill>
              <a:latin typeface="Times New Roman" pitchFamily="18" charset="0"/>
              <a:cs typeface="Times New Roman" pitchFamily="18" charset="0"/>
            </a:endParaRPr>
          </a:p>
        </p:txBody>
      </p:sp>
      <p:sp>
        <p:nvSpPr>
          <p:cNvPr id="25" name="자유형 24"/>
          <p:cNvSpPr/>
          <p:nvPr/>
        </p:nvSpPr>
        <p:spPr>
          <a:xfrm>
            <a:off x="8073955" y="2057400"/>
            <a:ext cx="1496072" cy="2493818"/>
          </a:xfrm>
          <a:custGeom>
            <a:avLst/>
            <a:gdLst>
              <a:gd name="connsiteX0" fmla="*/ 1496072 w 1496072"/>
              <a:gd name="connsiteY0" fmla="*/ 2493818 h 2493818"/>
              <a:gd name="connsiteX1" fmla="*/ 737536 w 1496072"/>
              <a:gd name="connsiteY1" fmla="*/ 2337955 h 2493818"/>
              <a:gd name="connsiteX2" fmla="*/ 166036 w 1496072"/>
              <a:gd name="connsiteY2" fmla="*/ 1745673 h 2493818"/>
              <a:gd name="connsiteX3" fmla="*/ 20563 w 1496072"/>
              <a:gd name="connsiteY3" fmla="*/ 987136 h 2493818"/>
              <a:gd name="connsiteX4" fmla="*/ 540109 w 1496072"/>
              <a:gd name="connsiteY4" fmla="*/ 0 h 2493818"/>
              <a:gd name="connsiteX5" fmla="*/ 540109 w 1496072"/>
              <a:gd name="connsiteY5" fmla="*/ 0 h 249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6072" h="2493818">
                <a:moveTo>
                  <a:pt x="1496072" y="2493818"/>
                </a:moveTo>
                <a:cubicBezTo>
                  <a:pt x="1227640" y="2478232"/>
                  <a:pt x="959209" y="2462646"/>
                  <a:pt x="737536" y="2337955"/>
                </a:cubicBezTo>
                <a:cubicBezTo>
                  <a:pt x="515863" y="2213264"/>
                  <a:pt x="285531" y="1970809"/>
                  <a:pt x="166036" y="1745673"/>
                </a:cubicBezTo>
                <a:cubicBezTo>
                  <a:pt x="46541" y="1520537"/>
                  <a:pt x="-41783" y="1278081"/>
                  <a:pt x="20563" y="987136"/>
                </a:cubicBezTo>
                <a:cubicBezTo>
                  <a:pt x="82908" y="696190"/>
                  <a:pt x="540109" y="0"/>
                  <a:pt x="540109" y="0"/>
                </a:cubicBezTo>
                <a:lnTo>
                  <a:pt x="540109" y="0"/>
                </a:lnTo>
              </a:path>
            </a:pathLst>
          </a:custGeom>
          <a:noFill/>
          <a:ln>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자유형 25"/>
          <p:cNvSpPr/>
          <p:nvPr/>
        </p:nvSpPr>
        <p:spPr>
          <a:xfrm>
            <a:off x="8299028" y="2057400"/>
            <a:ext cx="1496072" cy="2493818"/>
          </a:xfrm>
          <a:custGeom>
            <a:avLst/>
            <a:gdLst>
              <a:gd name="connsiteX0" fmla="*/ 1496072 w 1496072"/>
              <a:gd name="connsiteY0" fmla="*/ 2493818 h 2493818"/>
              <a:gd name="connsiteX1" fmla="*/ 737536 w 1496072"/>
              <a:gd name="connsiteY1" fmla="*/ 2337955 h 2493818"/>
              <a:gd name="connsiteX2" fmla="*/ 166036 w 1496072"/>
              <a:gd name="connsiteY2" fmla="*/ 1745673 h 2493818"/>
              <a:gd name="connsiteX3" fmla="*/ 20563 w 1496072"/>
              <a:gd name="connsiteY3" fmla="*/ 987136 h 2493818"/>
              <a:gd name="connsiteX4" fmla="*/ 540109 w 1496072"/>
              <a:gd name="connsiteY4" fmla="*/ 0 h 2493818"/>
              <a:gd name="connsiteX5" fmla="*/ 540109 w 1496072"/>
              <a:gd name="connsiteY5" fmla="*/ 0 h 249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6072" h="2493818">
                <a:moveTo>
                  <a:pt x="1496072" y="2493818"/>
                </a:moveTo>
                <a:cubicBezTo>
                  <a:pt x="1227640" y="2478232"/>
                  <a:pt x="959209" y="2462646"/>
                  <a:pt x="737536" y="2337955"/>
                </a:cubicBezTo>
                <a:cubicBezTo>
                  <a:pt x="515863" y="2213264"/>
                  <a:pt x="285531" y="1970809"/>
                  <a:pt x="166036" y="1745673"/>
                </a:cubicBezTo>
                <a:cubicBezTo>
                  <a:pt x="46541" y="1520537"/>
                  <a:pt x="-41783" y="1278081"/>
                  <a:pt x="20563" y="987136"/>
                </a:cubicBezTo>
                <a:cubicBezTo>
                  <a:pt x="82908" y="696190"/>
                  <a:pt x="540109" y="0"/>
                  <a:pt x="540109" y="0"/>
                </a:cubicBezTo>
                <a:lnTo>
                  <a:pt x="540109" y="0"/>
                </a:lnTo>
              </a:path>
            </a:pathLst>
          </a:custGeom>
          <a:noFill/>
          <a:ln>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자유형 26"/>
          <p:cNvSpPr/>
          <p:nvPr/>
        </p:nvSpPr>
        <p:spPr>
          <a:xfrm>
            <a:off x="7883076" y="2057400"/>
            <a:ext cx="1496072" cy="2493818"/>
          </a:xfrm>
          <a:custGeom>
            <a:avLst/>
            <a:gdLst>
              <a:gd name="connsiteX0" fmla="*/ 1496072 w 1496072"/>
              <a:gd name="connsiteY0" fmla="*/ 2493818 h 2493818"/>
              <a:gd name="connsiteX1" fmla="*/ 737536 w 1496072"/>
              <a:gd name="connsiteY1" fmla="*/ 2337955 h 2493818"/>
              <a:gd name="connsiteX2" fmla="*/ 166036 w 1496072"/>
              <a:gd name="connsiteY2" fmla="*/ 1745673 h 2493818"/>
              <a:gd name="connsiteX3" fmla="*/ 20563 w 1496072"/>
              <a:gd name="connsiteY3" fmla="*/ 987136 h 2493818"/>
              <a:gd name="connsiteX4" fmla="*/ 540109 w 1496072"/>
              <a:gd name="connsiteY4" fmla="*/ 0 h 2493818"/>
              <a:gd name="connsiteX5" fmla="*/ 540109 w 1496072"/>
              <a:gd name="connsiteY5" fmla="*/ 0 h 249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6072" h="2493818">
                <a:moveTo>
                  <a:pt x="1496072" y="2493818"/>
                </a:moveTo>
                <a:cubicBezTo>
                  <a:pt x="1227640" y="2478232"/>
                  <a:pt x="959209" y="2462646"/>
                  <a:pt x="737536" y="2337955"/>
                </a:cubicBezTo>
                <a:cubicBezTo>
                  <a:pt x="515863" y="2213264"/>
                  <a:pt x="285531" y="1970809"/>
                  <a:pt x="166036" y="1745673"/>
                </a:cubicBezTo>
                <a:cubicBezTo>
                  <a:pt x="46541" y="1520537"/>
                  <a:pt x="-41783" y="1278081"/>
                  <a:pt x="20563" y="987136"/>
                </a:cubicBezTo>
                <a:cubicBezTo>
                  <a:pt x="82908" y="696190"/>
                  <a:pt x="540109" y="0"/>
                  <a:pt x="540109" y="0"/>
                </a:cubicBezTo>
                <a:lnTo>
                  <a:pt x="540109" y="0"/>
                </a:lnTo>
              </a:path>
            </a:pathLst>
          </a:custGeom>
          <a:noFill/>
          <a:ln>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타원 29"/>
          <p:cNvSpPr/>
          <p:nvPr/>
        </p:nvSpPr>
        <p:spPr>
          <a:xfrm>
            <a:off x="8011052" y="2339768"/>
            <a:ext cx="72008" cy="72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itchFamily="18" charset="0"/>
              <a:cs typeface="Times New Roman" pitchFamily="18" charset="0"/>
            </a:endParaRPr>
          </a:p>
        </p:txBody>
      </p:sp>
      <p:sp>
        <p:nvSpPr>
          <p:cNvPr id="31" name="타원 30"/>
          <p:cNvSpPr/>
          <p:nvPr/>
        </p:nvSpPr>
        <p:spPr>
          <a:xfrm>
            <a:off x="8011052" y="1684124"/>
            <a:ext cx="72008" cy="72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itchFamily="18" charset="0"/>
              <a:cs typeface="Times New Roman" pitchFamily="18" charset="0"/>
            </a:endParaRPr>
          </a:p>
        </p:txBody>
      </p:sp>
      <p:sp>
        <p:nvSpPr>
          <p:cNvPr id="32" name="TextBox 31"/>
          <p:cNvSpPr txBox="1"/>
          <p:nvPr/>
        </p:nvSpPr>
        <p:spPr>
          <a:xfrm>
            <a:off x="8371036" y="3708623"/>
            <a:ext cx="1211422" cy="415498"/>
          </a:xfrm>
          <a:prstGeom prst="rect">
            <a:avLst/>
          </a:prstGeom>
          <a:noFill/>
        </p:spPr>
        <p:txBody>
          <a:bodyPr wrap="none" rtlCol="0">
            <a:spAutoFit/>
          </a:bodyPr>
          <a:lstStyle/>
          <a:p>
            <a:r>
              <a:rPr lang="en-US" altLang="ko-KR" i="1" dirty="0" smtClean="0">
                <a:solidFill>
                  <a:schemeClr val="bg1"/>
                </a:solidFill>
                <a:latin typeface="Times New Roman" pitchFamily="18" charset="0"/>
                <a:cs typeface="Times New Roman" pitchFamily="18" charset="0"/>
              </a:rPr>
              <a:t>Typhoons</a:t>
            </a:r>
            <a:endParaRPr lang="ko-KR" altLang="en-US" i="1" dirty="0">
              <a:solidFill>
                <a:schemeClr val="bg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62661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60" fill="hold"/>
                                        <p:tgtEl>
                                          <p:spTgt spid="29"/>
                                        </p:tgtEl>
                                      </p:cBhvr>
                                    </p:cmd>
                                  </p:childTnLst>
                                </p:cTn>
                              </p:par>
                              <p:par>
                                <p:cTn id="7" presetID="1" presetClass="mediacall" presetSubtype="0" fill="hold" nodeType="withEffect">
                                  <p:stCondLst>
                                    <p:cond delay="0"/>
                                  </p:stCondLst>
                                  <p:childTnLst>
                                    <p:cmd type="call" cmd="playFrom(0.0)">
                                      <p:cBhvr>
                                        <p:cTn id="8" dur="5937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9"/>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29"/>
                                        </p:tgtEl>
                                      </p:cBhvr>
                                    </p:cmd>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28"/>
                                        </p:tgtEl>
                                      </p:cBhvr>
                                    </p:cmd>
                                  </p:childTnLst>
                                </p:cTn>
                              </p:par>
                            </p:childTnLst>
                          </p:cTn>
                        </p:par>
                      </p:childTnLst>
                    </p:cTn>
                  </p:par>
                </p:childTnLst>
              </p:cTn>
              <p:nextCondLst>
                <p:cond evt="onClick" delay="0">
                  <p:tgtEl>
                    <p:spTgt spid="28"/>
                  </p:tgtEl>
                </p:cond>
              </p:nextCondLst>
            </p:seq>
            <p:video>
              <p:cMediaNode>
                <p:cTn id="19" fill="hold" display="0">
                  <p:stCondLst>
                    <p:cond delay="indefinite"/>
                  </p:stCondLst>
                  <p:endCondLst>
                    <p:cond evt="onNext" delay="0">
                      <p:tgtEl>
                        <p:sldTgt/>
                      </p:tgtEl>
                    </p:cond>
                    <p:cond evt="onPrev" delay="0">
                      <p:tgtEl>
                        <p:sldTgt/>
                      </p:tgtEl>
                    </p:cond>
                  </p:endCondLst>
                </p:cTn>
                <p:tgtEl>
                  <p:spTgt spid="29"/>
                </p:tgtEl>
              </p:cMediaNode>
            </p:video>
            <p:video>
              <p:cMediaNode>
                <p:cTn id="20" fill="hold" display="0">
                  <p:stCondLst>
                    <p:cond delay="indefinite"/>
                  </p:stCondLst>
                  <p:endCondLst>
                    <p:cond evt="onNext" delay="0">
                      <p:tgtEl>
                        <p:sldTgt/>
                      </p:tgtEl>
                    </p:cond>
                    <p:cond evt="onPrev" delay="0">
                      <p:tgtEl>
                        <p:sldTgt/>
                      </p:tgtEl>
                    </p:cond>
                  </p:endCondLst>
                </p:cTn>
                <p:tgtEl>
                  <p:spTgt spid="2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027" y="1039016"/>
            <a:ext cx="9416193" cy="62700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itchFamily="18" charset="0"/>
                <a:ea typeface="나눔고딕 ExtraBold" pitchFamily="50" charset="-127"/>
                <a:cs typeface="Times New Roman" pitchFamily="18" charset="0"/>
              </a:rPr>
              <a:t>Location of the Ocean Research </a:t>
            </a:r>
            <a:r>
              <a:rPr lang="en-US" altLang="ko-KR" sz="3200" b="1" dirty="0" smtClean="0">
                <a:latin typeface="Times New Roman" pitchFamily="18" charset="0"/>
                <a:ea typeface="나눔고딕 ExtraBold" pitchFamily="50" charset="-127"/>
                <a:cs typeface="Times New Roman" pitchFamily="18" charset="0"/>
              </a:rPr>
              <a:t>S</a:t>
            </a:r>
            <a:r>
              <a:rPr lang="en-US" altLang="ko-KR" sz="3200" b="1" dirty="0" smtClean="0">
                <a:effectLst/>
                <a:latin typeface="Times New Roman" pitchFamily="18" charset="0"/>
                <a:ea typeface="나눔고딕 ExtraBold" pitchFamily="50" charset="-127"/>
                <a:cs typeface="Times New Roman" pitchFamily="18" charset="0"/>
              </a:rPr>
              <a:t>tations in Korea</a:t>
            </a:r>
            <a:endParaRPr lang="ko-KR" altLang="en-US" sz="3200" b="1" dirty="0">
              <a:effectLst/>
              <a:latin typeface="Times New Roman" pitchFamily="18" charset="0"/>
              <a:ea typeface="나눔고딕 ExtraBold" pitchFamily="50" charset="-127"/>
              <a:cs typeface="Times New Roman" pitchFamily="18" charset="0"/>
            </a:endParaRPr>
          </a:p>
        </p:txBody>
      </p:sp>
      <p:sp>
        <p:nvSpPr>
          <p:cNvPr id="6" name="Rectangle 5"/>
          <p:cNvSpPr>
            <a:spLocks noChangeArrowheads="1"/>
          </p:cNvSpPr>
          <p:nvPr/>
        </p:nvSpPr>
        <p:spPr bwMode="auto">
          <a:xfrm>
            <a:off x="0" y="20851"/>
            <a:ext cx="184731" cy="4154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latin typeface="Times New Roman" pitchFamily="18" charset="0"/>
              <a:cs typeface="Times New Roman" pitchFamily="18" charset="0"/>
            </a:endParaRPr>
          </a:p>
        </p:txBody>
      </p:sp>
      <p:pic>
        <p:nvPicPr>
          <p:cNvPr id="20" name="Picture 2" descr="X:\Work pictures\소청초 기지\소청초기지.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46733" y="1201625"/>
            <a:ext cx="1701874" cy="957304"/>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7" descr="C:\Users\user\Desktop\이어도.png"/>
          <p:cNvPicPr>
            <a:picLocks noChangeAspect="1" noChangeArrowheads="1"/>
          </p:cNvPicPr>
          <p:nvPr/>
        </p:nvPicPr>
        <p:blipFill>
          <a:blip r:embed="rId5" cstate="print"/>
          <a:srcRect/>
          <a:stretch>
            <a:fillRect/>
          </a:stretch>
        </p:blipFill>
        <p:spPr bwMode="auto">
          <a:xfrm>
            <a:off x="2878362" y="5640127"/>
            <a:ext cx="874008" cy="891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직사각형 21"/>
          <p:cNvSpPr/>
          <p:nvPr/>
        </p:nvSpPr>
        <p:spPr>
          <a:xfrm>
            <a:off x="2424311" y="2091375"/>
            <a:ext cx="1625370" cy="217084"/>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100" dirty="0" err="1"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Socheongcho</a:t>
            </a:r>
            <a:endParaRPr lang="ko-KR" altLang="en-US" sz="11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sp>
        <p:nvSpPr>
          <p:cNvPr id="23" name="직사각형 22"/>
          <p:cNvSpPr/>
          <p:nvPr/>
        </p:nvSpPr>
        <p:spPr>
          <a:xfrm>
            <a:off x="2424310" y="4926922"/>
            <a:ext cx="1625372" cy="204024"/>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100" dirty="0" err="1"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Gageocho</a:t>
            </a:r>
            <a:r>
              <a:rPr lang="en-US" altLang="ko-KR" sz="11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 </a:t>
            </a:r>
            <a:endParaRPr lang="ko-KR" altLang="en-US" sz="11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sp>
        <p:nvSpPr>
          <p:cNvPr id="24" name="직사각형 23"/>
          <p:cNvSpPr/>
          <p:nvPr/>
        </p:nvSpPr>
        <p:spPr>
          <a:xfrm>
            <a:off x="2412546" y="6505637"/>
            <a:ext cx="1805642" cy="239098"/>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100" dirty="0" err="1"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Ieodo</a:t>
            </a:r>
            <a:r>
              <a:rPr lang="en-US" altLang="ko-KR" sz="11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 </a:t>
            </a:r>
            <a:endParaRPr lang="ko-KR" altLang="en-US" sz="11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pic>
        <p:nvPicPr>
          <p:cNvPr id="25" name="Picture 3" descr="C:\Users\Jm\Desktop\매일작업\가거초기지.pn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2989" b="3941"/>
          <a:stretch/>
        </p:blipFill>
        <p:spPr bwMode="auto">
          <a:xfrm>
            <a:off x="2863319" y="3932182"/>
            <a:ext cx="668702" cy="995644"/>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타원 25"/>
          <p:cNvSpPr/>
          <p:nvPr/>
        </p:nvSpPr>
        <p:spPr>
          <a:xfrm>
            <a:off x="4290286" y="1785994"/>
            <a:ext cx="116271" cy="10977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sz="1200">
              <a:latin typeface="Times New Roman" pitchFamily="18" charset="0"/>
              <a:cs typeface="Times New Roman" pitchFamily="18" charset="0"/>
            </a:endParaRPr>
          </a:p>
        </p:txBody>
      </p:sp>
      <p:cxnSp>
        <p:nvCxnSpPr>
          <p:cNvPr id="27" name="직선 화살표 연결선 26"/>
          <p:cNvCxnSpPr/>
          <p:nvPr/>
        </p:nvCxnSpPr>
        <p:spPr>
          <a:xfrm>
            <a:off x="3589012" y="1840881"/>
            <a:ext cx="696572" cy="0"/>
          </a:xfrm>
          <a:prstGeom prst="straightConnector1">
            <a:avLst/>
          </a:prstGeom>
          <a:ln w="19050">
            <a:solidFill>
              <a:srgbClr val="FFFF00"/>
            </a:solidFill>
            <a:prstDash val="sysDot"/>
            <a:headEnd type="diamond" w="med" len="med"/>
            <a:tailEnd type="triangle" w="lg" len="med"/>
          </a:ln>
        </p:spPr>
        <p:style>
          <a:lnRef idx="1">
            <a:schemeClr val="accent1"/>
          </a:lnRef>
          <a:fillRef idx="0">
            <a:schemeClr val="accent1"/>
          </a:fillRef>
          <a:effectRef idx="0">
            <a:schemeClr val="accent1"/>
          </a:effectRef>
          <a:fontRef idx="minor">
            <a:schemeClr val="tx1"/>
          </a:fontRef>
        </p:style>
      </p:cxnSp>
      <p:sp>
        <p:nvSpPr>
          <p:cNvPr id="28" name="타원 27"/>
          <p:cNvSpPr/>
          <p:nvPr/>
        </p:nvSpPr>
        <p:spPr>
          <a:xfrm>
            <a:off x="4160052" y="4689692"/>
            <a:ext cx="116271" cy="10977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sz="1200">
              <a:latin typeface="Times New Roman" pitchFamily="18" charset="0"/>
              <a:cs typeface="Times New Roman" pitchFamily="18" charset="0"/>
            </a:endParaRPr>
          </a:p>
        </p:txBody>
      </p:sp>
      <p:cxnSp>
        <p:nvCxnSpPr>
          <p:cNvPr id="29" name="직선 화살표 연결선 28"/>
          <p:cNvCxnSpPr/>
          <p:nvPr/>
        </p:nvCxnSpPr>
        <p:spPr>
          <a:xfrm>
            <a:off x="3463480" y="4753099"/>
            <a:ext cx="696572" cy="0"/>
          </a:xfrm>
          <a:prstGeom prst="straightConnector1">
            <a:avLst/>
          </a:prstGeom>
          <a:ln w="19050">
            <a:solidFill>
              <a:srgbClr val="FFFF00"/>
            </a:solidFill>
            <a:prstDash val="sysDot"/>
            <a:headEnd type="diamond" w="med" len="med"/>
            <a:tailEnd type="triangle" w="lg" len="med"/>
          </a:ln>
        </p:spPr>
        <p:style>
          <a:lnRef idx="1">
            <a:schemeClr val="accent1"/>
          </a:lnRef>
          <a:fillRef idx="0">
            <a:schemeClr val="accent1"/>
          </a:fillRef>
          <a:effectRef idx="0">
            <a:schemeClr val="accent1"/>
          </a:effectRef>
          <a:fontRef idx="minor">
            <a:schemeClr val="tx1"/>
          </a:fontRef>
        </p:style>
      </p:cxnSp>
      <p:sp>
        <p:nvSpPr>
          <p:cNvPr id="30" name="타원 29"/>
          <p:cNvSpPr/>
          <p:nvPr/>
        </p:nvSpPr>
        <p:spPr>
          <a:xfrm>
            <a:off x="4510349" y="6124816"/>
            <a:ext cx="116271" cy="10977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sz="1200">
              <a:latin typeface="Times New Roman" pitchFamily="18" charset="0"/>
              <a:cs typeface="Times New Roman" pitchFamily="18" charset="0"/>
            </a:endParaRPr>
          </a:p>
        </p:txBody>
      </p:sp>
      <p:cxnSp>
        <p:nvCxnSpPr>
          <p:cNvPr id="31" name="직선 화살표 연결선 30"/>
          <p:cNvCxnSpPr/>
          <p:nvPr/>
        </p:nvCxnSpPr>
        <p:spPr>
          <a:xfrm flipV="1">
            <a:off x="3589012" y="6188222"/>
            <a:ext cx="921337" cy="46369"/>
          </a:xfrm>
          <a:prstGeom prst="straightConnector1">
            <a:avLst/>
          </a:prstGeom>
          <a:ln w="19050">
            <a:solidFill>
              <a:srgbClr val="FFFF00"/>
            </a:solidFill>
            <a:prstDash val="sysDot"/>
            <a:headEnd type="diamond" w="med" len="med"/>
            <a:tailEnd type="triangle" w="lg"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145836" y="1356063"/>
            <a:ext cx="357790" cy="246221"/>
          </a:xfrm>
          <a:prstGeom prst="rect">
            <a:avLst/>
          </a:prstGeom>
          <a:noFill/>
        </p:spPr>
        <p:txBody>
          <a:bodyPr wrap="none" rtlCol="0">
            <a:spAutoFit/>
          </a:bodyPr>
          <a:lstStyle/>
          <a:p>
            <a:pPr marL="171450" indent="-171450">
              <a:buFont typeface="Wingdings" panose="05000000000000000000" pitchFamily="2" charset="2"/>
              <a:buChar char="§"/>
            </a:pPr>
            <a:endParaRPr lang="ko-KR" altLang="en-US" sz="1000" b="1" dirty="0">
              <a:latin typeface="Times New Roman" pitchFamily="18" charset="0"/>
              <a:cs typeface="Times New Roman" pitchFamily="18" charset="0"/>
            </a:endParaRPr>
          </a:p>
        </p:txBody>
      </p:sp>
      <p:pic>
        <p:nvPicPr>
          <p:cNvPr id="11" name="Picture 2" descr="D:\자료\포스터용사진\황중부이.png"/>
          <p:cNvPicPr>
            <a:picLocks noChangeAspect="1" noChangeArrowheads="1"/>
          </p:cNvPicPr>
          <p:nvPr/>
        </p:nvPicPr>
        <p:blipFill>
          <a:blip r:embed="rId7" cstate="print"/>
          <a:srcRect/>
          <a:stretch>
            <a:fillRect/>
          </a:stretch>
        </p:blipFill>
        <p:spPr bwMode="auto">
          <a:xfrm flipH="1">
            <a:off x="2781843" y="2500877"/>
            <a:ext cx="650227" cy="782297"/>
          </a:xfrm>
          <a:prstGeom prst="rect">
            <a:avLst/>
          </a:prstGeom>
          <a:noFill/>
        </p:spPr>
      </p:pic>
      <p:sp>
        <p:nvSpPr>
          <p:cNvPr id="12" name="타원 11"/>
          <p:cNvSpPr/>
          <p:nvPr/>
        </p:nvSpPr>
        <p:spPr>
          <a:xfrm>
            <a:off x="4184231" y="3169837"/>
            <a:ext cx="120043" cy="113337"/>
          </a:xfrm>
          <a:prstGeom prst="ellipse">
            <a:avLst/>
          </a:prstGeom>
        </p:spPr>
        <p:style>
          <a:lnRef idx="0">
            <a:schemeClr val="accent6"/>
          </a:lnRef>
          <a:fillRef idx="3">
            <a:schemeClr val="accent6"/>
          </a:fillRef>
          <a:effectRef idx="3">
            <a:schemeClr val="accent6"/>
          </a:effectRef>
          <a:fontRef idx="minor">
            <a:schemeClr val="lt1"/>
          </a:fontRef>
        </p:style>
        <p:txBody>
          <a:bodyPr lIns="91424" tIns="45712" rIns="91424" bIns="45712" rtlCol="0" anchor="ctr"/>
          <a:lstStyle/>
          <a:p>
            <a:pPr algn="ctr"/>
            <a:endParaRPr lang="ko-KR" altLang="en-US" sz="1200">
              <a:latin typeface="Times New Roman" pitchFamily="18" charset="0"/>
              <a:cs typeface="Times New Roman" pitchFamily="18" charset="0"/>
            </a:endParaRPr>
          </a:p>
        </p:txBody>
      </p:sp>
      <p:cxnSp>
        <p:nvCxnSpPr>
          <p:cNvPr id="13" name="직선 화살표 연결선 12"/>
          <p:cNvCxnSpPr/>
          <p:nvPr/>
        </p:nvCxnSpPr>
        <p:spPr>
          <a:xfrm>
            <a:off x="3465063" y="3235301"/>
            <a:ext cx="719170" cy="0"/>
          </a:xfrm>
          <a:prstGeom prst="straightConnector1">
            <a:avLst/>
          </a:prstGeom>
          <a:ln w="19050">
            <a:solidFill>
              <a:srgbClr val="FFFF00"/>
            </a:solidFill>
            <a:prstDash val="sysDot"/>
            <a:headEnd type="diamond" w="med" len="med"/>
            <a:tailEnd type="triangle" w="lg" len="med"/>
          </a:ln>
        </p:spPr>
        <p:style>
          <a:lnRef idx="1">
            <a:schemeClr val="accent1"/>
          </a:lnRef>
          <a:fillRef idx="0">
            <a:schemeClr val="accent1"/>
          </a:fillRef>
          <a:effectRef idx="0">
            <a:schemeClr val="accent1"/>
          </a:effectRef>
          <a:fontRef idx="minor">
            <a:schemeClr val="tx1"/>
          </a:fontRef>
        </p:style>
      </p:cxnSp>
      <p:sp>
        <p:nvSpPr>
          <p:cNvPr id="14" name="직사각형 13"/>
          <p:cNvSpPr/>
          <p:nvPr/>
        </p:nvSpPr>
        <p:spPr>
          <a:xfrm>
            <a:off x="2281271" y="3293273"/>
            <a:ext cx="1656027" cy="224124"/>
          </a:xfrm>
          <a:prstGeom prst="rect">
            <a:avLst/>
          </a:prstGeom>
          <a:gradFill flip="none" rotWithShape="1">
            <a:gsLst>
              <a:gs pos="0">
                <a:schemeClr val="bg1">
                  <a:alpha val="0"/>
                </a:schemeClr>
              </a:gs>
              <a:gs pos="5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buClr>
                <a:srgbClr val="C0504D"/>
              </a:buClr>
              <a:defRPr/>
            </a:pPr>
            <a:r>
              <a:rPr lang="en-US" altLang="ko-KR" sz="1200" dirty="0" smtClean="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rPr>
              <a:t>  Yellow Sea Buoy</a:t>
            </a:r>
            <a:endParaRPr lang="ko-KR" altLang="en-US" sz="1200" dirty="0">
              <a:gradFill>
                <a:gsLst>
                  <a:gs pos="0">
                    <a:srgbClr val="1F497D"/>
                  </a:gs>
                  <a:gs pos="100000">
                    <a:srgbClr val="4F81BD"/>
                  </a:gs>
                </a:gsLst>
                <a:lin ang="5400000" scaled="1"/>
              </a:gradFill>
              <a:latin typeface="Times New Roman" pitchFamily="18" charset="0"/>
              <a:ea typeface="Rix모던고딕 B" panose="02020603020101020101" pitchFamily="18" charset="-127"/>
              <a:cs typeface="Times New Roman" pitchFamily="18" charset="0"/>
            </a:endParaRPr>
          </a:p>
        </p:txBody>
      </p:sp>
      <p:sp>
        <p:nvSpPr>
          <p:cNvPr id="15" name="모서리가 둥근 직사각형 14"/>
          <p:cNvSpPr/>
          <p:nvPr/>
        </p:nvSpPr>
        <p:spPr>
          <a:xfrm>
            <a:off x="162124" y="1395598"/>
            <a:ext cx="2448272" cy="912859"/>
          </a:xfrm>
          <a:prstGeom prst="roundRect">
            <a:avLst/>
          </a:prstGeom>
          <a:gradFill flip="none" rotWithShape="1">
            <a:gsLst>
              <a:gs pos="0">
                <a:schemeClr val="bg1">
                  <a:lumMod val="95000"/>
                </a:schemeClr>
              </a:gs>
              <a:gs pos="100000">
                <a:schemeClr val="accent1">
                  <a:lumMod val="60000"/>
                  <a:lumOff val="40000"/>
                  <a:alpha val="71000"/>
                </a:schemeClr>
              </a:gs>
              <a:gs pos="100000">
                <a:schemeClr val="bg2">
                  <a:lumMod val="90000"/>
                  <a:alpha val="19000"/>
                </a:schemeClr>
              </a:gs>
            </a:gsLst>
            <a:lin ang="0" scaled="1"/>
            <a:tileRect/>
          </a:grad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buFont typeface="Wingdings" panose="05000000000000000000" pitchFamily="2" charset="2"/>
              <a:buChar char="§"/>
            </a:pP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37 km south of </a:t>
            </a:r>
            <a:r>
              <a:rPr lang="en-US" altLang="ko-KR" sz="1400" dirty="0" err="1" smtClean="0">
                <a:solidFill>
                  <a:prstClr val="black"/>
                </a:solidFill>
                <a:latin typeface="Times New Roman" pitchFamily="18" charset="0"/>
                <a:ea typeface="Rix모던고딕 M" panose="02020603020101020101" pitchFamily="18" charset="-127"/>
                <a:cs typeface="Times New Roman" pitchFamily="18" charset="0"/>
              </a:rPr>
              <a:t>Socheong</a:t>
            </a: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 Island</a:t>
            </a:r>
          </a:p>
          <a:p>
            <a:pPr marL="171450" lvl="0" indent="-171450">
              <a:buFont typeface="Wingdings" panose="05000000000000000000" pitchFamily="2" charset="2"/>
              <a:buChar char="§"/>
            </a:pP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Depth </a:t>
            </a:r>
            <a:r>
              <a:rPr lang="en-US" altLang="ko-KR" sz="1400" dirty="0">
                <a:solidFill>
                  <a:prstClr val="black"/>
                </a:solidFill>
                <a:latin typeface="Times New Roman" pitchFamily="18" charset="0"/>
                <a:ea typeface="Rix모던고딕 M" panose="02020603020101020101" pitchFamily="18" charset="-127"/>
                <a:cs typeface="Times New Roman" pitchFamily="18" charset="0"/>
              </a:rPr>
              <a:t>: 50 m</a:t>
            </a:r>
          </a:p>
          <a:p>
            <a:pPr marL="171450" lvl="0" indent="-171450">
              <a:buFont typeface="Wingdings" panose="05000000000000000000" pitchFamily="2" charset="2"/>
              <a:buChar char="§"/>
            </a:pP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Completed in Oct. 2014</a:t>
            </a:r>
            <a:endParaRPr lang="ko-KR" altLang="en-US" sz="1400" dirty="0">
              <a:solidFill>
                <a:prstClr val="black"/>
              </a:solidFill>
              <a:latin typeface="Times New Roman" pitchFamily="18" charset="0"/>
              <a:ea typeface="Rix모던고딕 M" panose="02020603020101020101" pitchFamily="18" charset="-127"/>
              <a:cs typeface="Times New Roman" pitchFamily="18" charset="0"/>
            </a:endParaRPr>
          </a:p>
        </p:txBody>
      </p:sp>
      <p:sp>
        <p:nvSpPr>
          <p:cNvPr id="16" name="모서리가 둥근 직사각형 15"/>
          <p:cNvSpPr/>
          <p:nvPr/>
        </p:nvSpPr>
        <p:spPr>
          <a:xfrm>
            <a:off x="162124" y="2618309"/>
            <a:ext cx="2448272" cy="912859"/>
          </a:xfrm>
          <a:prstGeom prst="roundRect">
            <a:avLst/>
          </a:prstGeom>
          <a:gradFill flip="none" rotWithShape="1">
            <a:gsLst>
              <a:gs pos="0">
                <a:schemeClr val="bg1">
                  <a:lumMod val="95000"/>
                </a:schemeClr>
              </a:gs>
              <a:gs pos="100000">
                <a:schemeClr val="accent1">
                  <a:lumMod val="60000"/>
                  <a:lumOff val="40000"/>
                  <a:alpha val="71000"/>
                </a:schemeClr>
              </a:gs>
              <a:gs pos="100000">
                <a:schemeClr val="bg2">
                  <a:lumMod val="90000"/>
                  <a:alpha val="19000"/>
                </a:schemeClr>
              </a:gs>
            </a:gsLst>
            <a:lin ang="0" scaled="1"/>
            <a:tileRect/>
          </a:grad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20" lvl="0" indent="-171420">
              <a:buFont typeface="Wingdings" panose="05000000000000000000" pitchFamily="2" charset="2"/>
              <a:buChar char="§"/>
            </a:pP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190 km west of </a:t>
            </a:r>
            <a:r>
              <a:rPr lang="en-US" altLang="ko-KR" sz="1400" dirty="0" err="1" smtClean="0">
                <a:solidFill>
                  <a:prstClr val="black"/>
                </a:solidFill>
                <a:latin typeface="Times New Roman" pitchFamily="18" charset="0"/>
                <a:ea typeface="Rix모던고딕 M" panose="02020603020101020101" pitchFamily="18" charset="-127"/>
                <a:cs typeface="Times New Roman" pitchFamily="18" charset="0"/>
              </a:rPr>
              <a:t>Gunsan</a:t>
            </a: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 city </a:t>
            </a:r>
          </a:p>
          <a:p>
            <a:pPr marL="171420" lvl="0" indent="-171420">
              <a:buFont typeface="Wingdings" panose="05000000000000000000" pitchFamily="2" charset="2"/>
              <a:buChar char="§"/>
            </a:pP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Depth : </a:t>
            </a:r>
            <a:r>
              <a:rPr lang="en-US" altLang="ko-KR" sz="1400" dirty="0">
                <a:solidFill>
                  <a:prstClr val="black"/>
                </a:solidFill>
                <a:latin typeface="Times New Roman" pitchFamily="18" charset="0"/>
                <a:ea typeface="Rix모던고딕 M" panose="02020603020101020101" pitchFamily="18" charset="-127"/>
                <a:cs typeface="Times New Roman" pitchFamily="18" charset="0"/>
              </a:rPr>
              <a:t>80 m</a:t>
            </a:r>
          </a:p>
          <a:p>
            <a:pPr marL="171420" lvl="0" indent="-171420">
              <a:buFont typeface="Wingdings" panose="05000000000000000000" pitchFamily="2" charset="2"/>
              <a:buChar char="§"/>
            </a:pP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Moored in Sep. 2007</a:t>
            </a:r>
            <a:endParaRPr lang="ko-KR" altLang="en-US" sz="1400" dirty="0">
              <a:solidFill>
                <a:prstClr val="black"/>
              </a:solidFill>
              <a:latin typeface="Times New Roman" pitchFamily="18" charset="0"/>
              <a:ea typeface="Rix모던고딕 M" panose="02020603020101020101" pitchFamily="18" charset="-127"/>
              <a:cs typeface="Times New Roman" pitchFamily="18" charset="0"/>
            </a:endParaRPr>
          </a:p>
        </p:txBody>
      </p:sp>
      <p:sp>
        <p:nvSpPr>
          <p:cNvPr id="17" name="모서리가 둥근 직사각형 16"/>
          <p:cNvSpPr/>
          <p:nvPr/>
        </p:nvSpPr>
        <p:spPr>
          <a:xfrm>
            <a:off x="162124" y="4014967"/>
            <a:ext cx="2448271" cy="912859"/>
          </a:xfrm>
          <a:prstGeom prst="roundRect">
            <a:avLst/>
          </a:prstGeom>
          <a:gradFill flip="none" rotWithShape="1">
            <a:gsLst>
              <a:gs pos="0">
                <a:schemeClr val="bg1">
                  <a:lumMod val="95000"/>
                </a:schemeClr>
              </a:gs>
              <a:gs pos="100000">
                <a:schemeClr val="accent1">
                  <a:lumMod val="60000"/>
                  <a:lumOff val="40000"/>
                  <a:alpha val="71000"/>
                </a:schemeClr>
              </a:gs>
              <a:gs pos="100000">
                <a:schemeClr val="bg2">
                  <a:lumMod val="90000"/>
                  <a:alpha val="19000"/>
                </a:schemeClr>
              </a:gs>
            </a:gsLst>
            <a:lin ang="0" scaled="1"/>
            <a:tileRect/>
          </a:grad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buFont typeface="Wingdings" panose="05000000000000000000" pitchFamily="2" charset="2"/>
              <a:buChar char="§"/>
            </a:pP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47 km south-west of </a:t>
            </a:r>
            <a:r>
              <a:rPr lang="en-US" altLang="ko-KR" sz="1400" dirty="0" err="1" smtClean="0">
                <a:solidFill>
                  <a:prstClr val="black"/>
                </a:solidFill>
                <a:latin typeface="Times New Roman" pitchFamily="18" charset="0"/>
                <a:ea typeface="Rix모던고딕 M" panose="02020603020101020101" pitchFamily="18" charset="-127"/>
                <a:cs typeface="Times New Roman" pitchFamily="18" charset="0"/>
              </a:rPr>
              <a:t>Gageo</a:t>
            </a: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 Island</a:t>
            </a:r>
            <a:endParaRPr lang="en-US" altLang="ko-KR" sz="1400" dirty="0">
              <a:solidFill>
                <a:prstClr val="black"/>
              </a:solidFill>
              <a:latin typeface="Times New Roman" pitchFamily="18" charset="0"/>
              <a:ea typeface="Rix모던고딕 M" panose="02020603020101020101" pitchFamily="18" charset="-127"/>
              <a:cs typeface="Times New Roman" pitchFamily="18" charset="0"/>
            </a:endParaRPr>
          </a:p>
          <a:p>
            <a:pPr marL="171450" lvl="0" indent="-171450">
              <a:buFont typeface="Wingdings" panose="05000000000000000000" pitchFamily="2" charset="2"/>
              <a:buChar char="§"/>
            </a:pP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Depth </a:t>
            </a:r>
            <a:r>
              <a:rPr lang="en-US" altLang="ko-KR" sz="1400" dirty="0">
                <a:solidFill>
                  <a:prstClr val="black"/>
                </a:solidFill>
                <a:latin typeface="Times New Roman" pitchFamily="18" charset="0"/>
                <a:ea typeface="Rix모던고딕 M" panose="02020603020101020101" pitchFamily="18" charset="-127"/>
                <a:cs typeface="Times New Roman" pitchFamily="18" charset="0"/>
              </a:rPr>
              <a:t>: 15 m</a:t>
            </a:r>
          </a:p>
          <a:p>
            <a:pPr marL="171450" lvl="0" indent="-171450">
              <a:buFont typeface="Wingdings" panose="05000000000000000000" pitchFamily="2" charset="2"/>
              <a:buChar char="§"/>
            </a:pP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Completed in Oct. 2009</a:t>
            </a:r>
            <a:endParaRPr lang="ko-KR" altLang="en-US" sz="1400" dirty="0">
              <a:solidFill>
                <a:prstClr val="black"/>
              </a:solidFill>
              <a:latin typeface="Times New Roman" pitchFamily="18" charset="0"/>
              <a:ea typeface="Rix모던고딕 M" panose="02020603020101020101" pitchFamily="18" charset="-127"/>
              <a:cs typeface="Times New Roman" pitchFamily="18" charset="0"/>
            </a:endParaRPr>
          </a:p>
        </p:txBody>
      </p:sp>
      <p:sp>
        <p:nvSpPr>
          <p:cNvPr id="18" name="모서리가 둥근 직사각형 17"/>
          <p:cNvSpPr/>
          <p:nvPr/>
        </p:nvSpPr>
        <p:spPr>
          <a:xfrm>
            <a:off x="162124" y="5543696"/>
            <a:ext cx="2448272" cy="912859"/>
          </a:xfrm>
          <a:prstGeom prst="roundRect">
            <a:avLst/>
          </a:prstGeom>
          <a:gradFill flip="none" rotWithShape="1">
            <a:gsLst>
              <a:gs pos="0">
                <a:schemeClr val="bg1">
                  <a:lumMod val="95000"/>
                </a:schemeClr>
              </a:gs>
              <a:gs pos="100000">
                <a:schemeClr val="accent1">
                  <a:lumMod val="60000"/>
                  <a:lumOff val="40000"/>
                  <a:alpha val="71000"/>
                </a:schemeClr>
              </a:gs>
              <a:gs pos="100000">
                <a:schemeClr val="bg2">
                  <a:lumMod val="90000"/>
                  <a:alpha val="19000"/>
                </a:schemeClr>
              </a:gs>
            </a:gsLst>
            <a:lin ang="0" scaled="1"/>
            <a:tileRect/>
          </a:grad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buFont typeface="Wingdings" panose="05000000000000000000" pitchFamily="2" charset="2"/>
              <a:buChar char="§"/>
            </a:pP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149 </a:t>
            </a:r>
            <a:r>
              <a:rPr lang="en-US" altLang="ko-KR" sz="1400" dirty="0">
                <a:solidFill>
                  <a:prstClr val="black"/>
                </a:solidFill>
                <a:latin typeface="Times New Roman" pitchFamily="18" charset="0"/>
                <a:ea typeface="Rix모던고딕 M" panose="02020603020101020101" pitchFamily="18" charset="-127"/>
                <a:cs typeface="Times New Roman" pitchFamily="18" charset="0"/>
              </a:rPr>
              <a:t>km</a:t>
            </a:r>
            <a:r>
              <a:rPr lang="ko-KR" altLang="en-US" sz="1400" dirty="0">
                <a:solidFill>
                  <a:prstClr val="black"/>
                </a:solidFill>
                <a:latin typeface="Times New Roman" pitchFamily="18" charset="0"/>
                <a:ea typeface="Rix모던고딕 M" panose="02020603020101020101" pitchFamily="18" charset="-127"/>
                <a:cs typeface="Times New Roman" pitchFamily="18" charset="0"/>
              </a:rPr>
              <a:t> </a:t>
            </a: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south-west of Mara Island of </a:t>
            </a:r>
            <a:r>
              <a:rPr lang="en-US" altLang="ko-KR" sz="1400" dirty="0" err="1" smtClean="0">
                <a:solidFill>
                  <a:prstClr val="black"/>
                </a:solidFill>
                <a:latin typeface="Times New Roman" pitchFamily="18" charset="0"/>
                <a:ea typeface="Rix모던고딕 M" panose="02020603020101020101" pitchFamily="18" charset="-127"/>
                <a:cs typeface="Times New Roman" pitchFamily="18" charset="0"/>
              </a:rPr>
              <a:t>Jeju</a:t>
            </a:r>
            <a:endParaRPr lang="en-US" altLang="ko-KR" sz="1400" dirty="0">
              <a:solidFill>
                <a:prstClr val="black"/>
              </a:solidFill>
              <a:latin typeface="Times New Roman" pitchFamily="18" charset="0"/>
              <a:ea typeface="Rix모던고딕 M" panose="02020603020101020101" pitchFamily="18" charset="-127"/>
              <a:cs typeface="Times New Roman" pitchFamily="18" charset="0"/>
            </a:endParaRPr>
          </a:p>
          <a:p>
            <a:pPr marL="171450" lvl="0" indent="-171450">
              <a:buFont typeface="Wingdings" panose="05000000000000000000" pitchFamily="2" charset="2"/>
              <a:buChar char="§"/>
            </a:pP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Depth </a:t>
            </a:r>
            <a:r>
              <a:rPr lang="en-US" altLang="ko-KR" sz="1400" dirty="0">
                <a:solidFill>
                  <a:prstClr val="black"/>
                </a:solidFill>
                <a:latin typeface="Times New Roman" pitchFamily="18" charset="0"/>
                <a:ea typeface="Rix모던고딕 M" panose="02020603020101020101" pitchFamily="18" charset="-127"/>
                <a:cs typeface="Times New Roman" pitchFamily="18" charset="0"/>
              </a:rPr>
              <a:t>: 41 m</a:t>
            </a:r>
          </a:p>
          <a:p>
            <a:pPr marL="171450" lvl="0" indent="-171450">
              <a:buFont typeface="Wingdings" panose="05000000000000000000" pitchFamily="2" charset="2"/>
              <a:buChar char="§"/>
            </a:pPr>
            <a:r>
              <a:rPr lang="en-US" altLang="ko-KR" sz="1400" dirty="0" smtClean="0">
                <a:solidFill>
                  <a:prstClr val="black"/>
                </a:solidFill>
                <a:latin typeface="Times New Roman" pitchFamily="18" charset="0"/>
                <a:ea typeface="Rix모던고딕 M" panose="02020603020101020101" pitchFamily="18" charset="-127"/>
                <a:cs typeface="Times New Roman" pitchFamily="18" charset="0"/>
              </a:rPr>
              <a:t>Completed in Jun. 2003</a:t>
            </a:r>
            <a:endParaRPr lang="ko-KR" altLang="en-US" sz="1400" dirty="0">
              <a:solidFill>
                <a:prstClr val="black"/>
              </a:solidFill>
              <a:latin typeface="Times New Roman" pitchFamily="18" charset="0"/>
              <a:ea typeface="Rix모던고딕 M" panose="02020603020101020101" pitchFamily="18" charset="-127"/>
              <a:cs typeface="Times New Roman" pitchFamily="18" charset="0"/>
            </a:endParaRPr>
          </a:p>
        </p:txBody>
      </p:sp>
      <p:grpSp>
        <p:nvGrpSpPr>
          <p:cNvPr id="8" name="그룹 7"/>
          <p:cNvGrpSpPr/>
          <p:nvPr/>
        </p:nvGrpSpPr>
        <p:grpSpPr>
          <a:xfrm>
            <a:off x="6417781" y="4749150"/>
            <a:ext cx="3824678" cy="2662409"/>
            <a:chOff x="6457106" y="4284688"/>
            <a:chExt cx="4040702" cy="2812786"/>
          </a:xfrm>
        </p:grpSpPr>
        <p:grpSp>
          <p:nvGrpSpPr>
            <p:cNvPr id="3" name="그룹 2"/>
            <p:cNvGrpSpPr/>
            <p:nvPr/>
          </p:nvGrpSpPr>
          <p:grpSpPr>
            <a:xfrm>
              <a:off x="6457106" y="4284688"/>
              <a:ext cx="4040702" cy="2812786"/>
              <a:chOff x="7108361" y="778521"/>
              <a:chExt cx="2774843" cy="1931605"/>
            </a:xfrm>
          </p:grpSpPr>
          <p:pic>
            <p:nvPicPr>
              <p:cNvPr id="33"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108361" y="778521"/>
                <a:ext cx="2774843" cy="1931605"/>
              </a:xfrm>
              <a:prstGeom prst="rect">
                <a:avLst/>
              </a:prstGeom>
              <a:noFill/>
              <a:ln w="9525">
                <a:solidFill>
                  <a:srgbClr val="FFFF00"/>
                </a:solidFill>
                <a:miter lim="800000"/>
                <a:headEnd/>
                <a:tailEnd/>
              </a:ln>
              <a:extLst>
                <a:ext uri="{909E8E84-426E-40DD-AFC4-6F175D3DCCD1}">
                  <a14:hiddenFill xmlns="" xmlns:a14="http://schemas.microsoft.com/office/drawing/2010/main">
                    <a:solidFill>
                      <a:schemeClr val="accent1"/>
                    </a:solidFill>
                  </a14:hiddenFill>
                </a:ext>
              </a:extLst>
            </p:spPr>
          </p:pic>
          <p:sp>
            <p:nvSpPr>
              <p:cNvPr id="34" name="직사각형 33"/>
              <p:cNvSpPr/>
              <p:nvPr/>
            </p:nvSpPr>
            <p:spPr>
              <a:xfrm>
                <a:off x="7900449" y="1450307"/>
                <a:ext cx="864096" cy="5880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itchFamily="18" charset="0"/>
                  <a:cs typeface="Times New Roman" pitchFamily="18" charset="0"/>
                </a:endParaRPr>
              </a:p>
            </p:txBody>
          </p:sp>
        </p:grpSp>
        <p:sp>
          <p:nvSpPr>
            <p:cNvPr id="36" name="TextBox 35"/>
            <p:cNvSpPr txBox="1"/>
            <p:nvPr/>
          </p:nvSpPr>
          <p:spPr>
            <a:xfrm>
              <a:off x="8934873" y="5292799"/>
              <a:ext cx="618482" cy="29264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Japan</a:t>
              </a:r>
              <a:endParaRPr kumimoji="0" lang="ko-KR" altLang="en-US" sz="1200" b="1"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endParaRPr>
            </a:p>
          </p:txBody>
        </p:sp>
        <p:sp>
          <p:nvSpPr>
            <p:cNvPr id="37" name="TextBox 36"/>
            <p:cNvSpPr txBox="1"/>
            <p:nvPr/>
          </p:nvSpPr>
          <p:spPr>
            <a:xfrm>
              <a:off x="6846641" y="5774586"/>
              <a:ext cx="618482" cy="29264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China</a:t>
              </a:r>
              <a:endParaRPr kumimoji="0" lang="ko-KR" altLang="en-US" sz="1200" b="1"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endParaRPr>
            </a:p>
          </p:txBody>
        </p:sp>
        <p:sp>
          <p:nvSpPr>
            <p:cNvPr id="38" name="TextBox 37"/>
            <p:cNvSpPr txBox="1"/>
            <p:nvPr/>
          </p:nvSpPr>
          <p:spPr>
            <a:xfrm>
              <a:off x="8028731" y="5220791"/>
              <a:ext cx="630337" cy="292644"/>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Korea</a:t>
              </a:r>
              <a:endParaRPr kumimoji="0" lang="ko-KR" altLang="en-US" sz="1200" b="1"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endParaRPr>
            </a:p>
          </p:txBody>
        </p:sp>
      </p:grpSp>
      <p:sp>
        <p:nvSpPr>
          <p:cNvPr id="43" name="TextBox 42"/>
          <p:cNvSpPr txBox="1"/>
          <p:nvPr/>
        </p:nvSpPr>
        <p:spPr>
          <a:xfrm>
            <a:off x="5850756" y="1969084"/>
            <a:ext cx="1032655" cy="461665"/>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Korea</a:t>
            </a:r>
            <a:endParaRPr kumimoji="0" lang="ko-KR" altLang="en-US" sz="2400" b="1"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endParaRPr>
          </a:p>
        </p:txBody>
      </p:sp>
    </p:spTree>
    <p:extLst>
      <p:ext uri="{BB962C8B-B14F-4D97-AF65-F5344CB8AC3E}">
        <p14:creationId xmlns="" xmlns:p14="http://schemas.microsoft.com/office/powerpoint/2010/main" val="243365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par>
                                <p:cTn id="14" presetID="3" presetClass="entr" presetSubtype="1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linds(horizont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par>
                                <p:cTn id="22" presetID="3"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linds(horizontal)">
                                      <p:cBhvr>
                                        <p:cTn id="24" dur="500"/>
                                        <p:tgtEl>
                                          <p:spTgt spid="25"/>
                                        </p:tgtEl>
                                      </p:cBhvr>
                                    </p:animEffect>
                                  </p:childTnLst>
                                </p:cTn>
                              </p:par>
                              <p:par>
                                <p:cTn id="25" presetID="3" presetClass="entr" presetSubtype="1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linds(horizontal)">
                                      <p:cBhvr>
                                        <p:cTn id="38" dur="500"/>
                                        <p:tgtEl>
                                          <p:spTgt spid="22"/>
                                        </p:tgtEl>
                                      </p:cBhvr>
                                    </p:animEffect>
                                  </p:childTnLst>
                                </p:cTn>
                              </p:par>
                              <p:par>
                                <p:cTn id="39" presetID="3" presetClass="entr" presetSubtype="1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linds(horizontal)">
                                      <p:cBhvr>
                                        <p:cTn id="41" dur="500"/>
                                        <p:tgtEl>
                                          <p:spTgt spid="27"/>
                                        </p:tgtEl>
                                      </p:cBhvr>
                                    </p:animEffect>
                                  </p:childTnLst>
                                </p:cTn>
                              </p:par>
                              <p:par>
                                <p:cTn id="42" presetID="3" presetClass="entr" presetSubtype="10" fill="hold" grpId="0" nodeType="withEffect" nodePh="1">
                                  <p:stCondLst>
                                    <p:cond delay="0"/>
                                  </p:stCondLst>
                                  <p:endCondLst>
                                    <p:cond evt="begin" delay="0">
                                      <p:tn val="42"/>
                                    </p:cond>
                                  </p:endCondLst>
                                  <p:childTnLst>
                                    <p:set>
                                      <p:cBhvr>
                                        <p:cTn id="43" dur="1" fill="hold">
                                          <p:stCondLst>
                                            <p:cond delay="0"/>
                                          </p:stCondLst>
                                        </p:cTn>
                                        <p:tgtEl>
                                          <p:spTgt spid="32"/>
                                        </p:tgtEl>
                                        <p:attrNameLst>
                                          <p:attrName>style.visibility</p:attrName>
                                        </p:attrNameLst>
                                      </p:cBhvr>
                                      <p:to>
                                        <p:strVal val="visible"/>
                                      </p:to>
                                    </p:set>
                                    <p:animEffect transition="in" filter="blinds(horizontal)">
                                      <p:cBhvr>
                                        <p:cTn id="44" dur="500"/>
                                        <p:tgtEl>
                                          <p:spTgt spid="3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par>
                                <p:cTn id="53" presetID="3" presetClass="entr" presetSubtype="1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linds(horizontal)">
                                      <p:cBhvr>
                                        <p:cTn id="58" dur="500"/>
                                        <p:tgtEl>
                                          <p:spTgt spid="14"/>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linds(horizontal)">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32" grpId="0"/>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X:\Work pictures\이어도\이어도 전경\jeju1006-02.jpg"/>
          <p:cNvPicPr>
            <a:picLocks noChangeAspect="1" noChangeArrowheads="1"/>
          </p:cNvPicPr>
          <p:nvPr/>
        </p:nvPicPr>
        <p:blipFill>
          <a:blip r:embed="rId3" cstate="print"/>
          <a:srcRect/>
          <a:stretch>
            <a:fillRect/>
          </a:stretch>
        </p:blipFill>
        <p:spPr bwMode="auto">
          <a:xfrm>
            <a:off x="6354812" y="865377"/>
            <a:ext cx="4143404" cy="2771238"/>
          </a:xfrm>
          <a:prstGeom prst="rect">
            <a:avLst/>
          </a:prstGeom>
          <a:noFill/>
        </p:spPr>
      </p:pic>
      <p:pic>
        <p:nvPicPr>
          <p:cNvPr id="5" name="Picture 5" descr="X:\Work pictures\이어도\이어도 전경\PC090063.JPG"/>
          <p:cNvPicPr>
            <a:picLocks noChangeAspect="1" noChangeArrowheads="1"/>
          </p:cNvPicPr>
          <p:nvPr/>
        </p:nvPicPr>
        <p:blipFill>
          <a:blip r:embed="rId4" cstate="print"/>
          <a:srcRect/>
          <a:stretch>
            <a:fillRect/>
          </a:stretch>
        </p:blipFill>
        <p:spPr bwMode="auto">
          <a:xfrm>
            <a:off x="402436" y="1271655"/>
            <a:ext cx="4294091" cy="3024336"/>
          </a:xfrm>
          <a:prstGeom prst="rect">
            <a:avLst/>
          </a:prstGeom>
          <a:noFill/>
        </p:spPr>
      </p:pic>
      <p:sp>
        <p:nvSpPr>
          <p:cNvPr id="7"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The </a:t>
            </a:r>
            <a:r>
              <a:rPr lang="en-US" altLang="ko-KR" sz="3200" b="1" dirty="0" err="1" smtClean="0">
                <a:effectLst/>
                <a:latin typeface="Times New Roman" panose="02020603050405020304" pitchFamily="18" charset="0"/>
                <a:ea typeface="나눔고딕 ExtraBold" pitchFamily="50" charset="-127"/>
                <a:cs typeface="Times New Roman" panose="02020603050405020304" pitchFamily="18" charset="0"/>
              </a:rPr>
              <a:t>Ieodo</a:t>
            </a:r>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 Ocean </a:t>
            </a:r>
            <a:r>
              <a:rPr lang="en-US" altLang="ko-KR" sz="3200" b="1" dirty="0" smtClean="0">
                <a:latin typeface="Times New Roman" panose="02020603050405020304" pitchFamily="18" charset="0"/>
                <a:ea typeface="나눔고딕 ExtraBold" pitchFamily="50" charset="-127"/>
                <a:cs typeface="Times New Roman" panose="02020603050405020304" pitchFamily="18" charset="0"/>
              </a:rPr>
              <a:t>R</a:t>
            </a:r>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esearch </a:t>
            </a:r>
            <a:r>
              <a:rPr lang="en-US" altLang="ko-KR" sz="3200" b="1" dirty="0" smtClean="0">
                <a:latin typeface="Times New Roman" panose="02020603050405020304" pitchFamily="18" charset="0"/>
                <a:ea typeface="나눔고딕 ExtraBold" pitchFamily="50" charset="-127"/>
                <a:cs typeface="Times New Roman" panose="02020603050405020304" pitchFamily="18" charset="0"/>
              </a:rPr>
              <a:t>S</a:t>
            </a:r>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tation (The IORS)</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sp>
        <p:nvSpPr>
          <p:cNvPr id="6" name="Rectangle 5"/>
          <p:cNvSpPr>
            <a:spLocks noChangeArrowheads="1"/>
          </p:cNvSpPr>
          <p:nvPr/>
        </p:nvSpPr>
        <p:spPr bwMode="auto">
          <a:xfrm>
            <a:off x="0" y="0"/>
            <a:ext cx="1069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4100" name="_x215289816" descr="EMB00001344b86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0312" y="4441961"/>
            <a:ext cx="4304389" cy="2867062"/>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Y:\Work pictures\이어도\이어도 전경\이어도해양과학기지.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868942" y="2838163"/>
            <a:ext cx="3625274" cy="44708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39989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429682" y="324247"/>
            <a:ext cx="8920192" cy="430887"/>
          </a:xfrm>
          <a:prstGeom prst="rect">
            <a:avLst/>
          </a:prstGeom>
        </p:spPr>
        <p:txBody>
          <a:bodyPr lIns="0" tIns="0" rIns="0" bIns="0">
            <a:noAutofit/>
          </a:bodyPr>
          <a:lstStyle>
            <a:lvl1pPr algn="ctr" defTabSz="1043056" rtl="0" eaLnBrk="1" latinLnBrk="1" hangingPunct="1">
              <a:spcBef>
                <a:spcPct val="0"/>
              </a:spcBef>
              <a:buNone/>
              <a:defRPr sz="5000" kern="1200">
                <a:solidFill>
                  <a:schemeClr val="tx1"/>
                </a:solidFill>
                <a:latin typeface="+mj-lt"/>
                <a:ea typeface="+mj-ea"/>
                <a:cs typeface="+mj-cs"/>
              </a:defRPr>
            </a:lvl1pPr>
          </a:lstStyle>
          <a:p>
            <a:pPr algn="l"/>
            <a:r>
              <a:rPr lang="en-US" altLang="ko-KR" sz="3200" b="1" dirty="0" smtClean="0">
                <a:effectLst/>
                <a:latin typeface="Times New Roman" panose="02020603050405020304" pitchFamily="18" charset="0"/>
                <a:ea typeface="나눔고딕 ExtraBold" pitchFamily="50" charset="-127"/>
                <a:cs typeface="Times New Roman" panose="02020603050405020304" pitchFamily="18" charset="0"/>
              </a:rPr>
              <a:t>The IORS : </a:t>
            </a:r>
            <a:r>
              <a:rPr lang="en-US" altLang="ko-KR" sz="3200" b="1" dirty="0" smtClean="0">
                <a:latin typeface="Times New Roman" panose="02020603050405020304" pitchFamily="18" charset="0"/>
                <a:ea typeface="나눔고딕 ExtraBold" pitchFamily="50" charset="-127"/>
                <a:cs typeface="Times New Roman" panose="02020603050405020304" pitchFamily="18" charset="0"/>
              </a:rPr>
              <a:t>Design</a:t>
            </a:r>
            <a:endParaRPr lang="ko-KR" altLang="en-US" sz="3200" b="1" dirty="0">
              <a:effectLst/>
              <a:latin typeface="Times New Roman" panose="02020603050405020304" pitchFamily="18" charset="0"/>
              <a:ea typeface="나눔고딕 ExtraBold" pitchFamily="50" charset="-127"/>
              <a:cs typeface="Times New Roman" panose="02020603050405020304" pitchFamily="18" charset="0"/>
            </a:endParaRPr>
          </a:p>
        </p:txBody>
      </p:sp>
      <p:grpSp>
        <p:nvGrpSpPr>
          <p:cNvPr id="3" name="그룹 23"/>
          <p:cNvGrpSpPr/>
          <p:nvPr/>
        </p:nvGrpSpPr>
        <p:grpSpPr>
          <a:xfrm>
            <a:off x="1069874" y="1044327"/>
            <a:ext cx="8280000" cy="3014026"/>
            <a:chOff x="300206" y="1580527"/>
            <a:chExt cx="8400059" cy="3235948"/>
          </a:xfrm>
        </p:grpSpPr>
        <p:grpSp>
          <p:nvGrpSpPr>
            <p:cNvPr id="4" name="Group 2"/>
            <p:cNvGrpSpPr>
              <a:grpSpLocks/>
            </p:cNvGrpSpPr>
            <p:nvPr/>
          </p:nvGrpSpPr>
          <p:grpSpPr bwMode="auto">
            <a:xfrm>
              <a:off x="300206" y="1580527"/>
              <a:ext cx="4127376" cy="3221534"/>
              <a:chOff x="144" y="675"/>
              <a:chExt cx="3422" cy="2648"/>
            </a:xfrm>
          </p:grpSpPr>
          <p:graphicFrame>
            <p:nvGraphicFramePr>
              <p:cNvPr id="10" name="Object 3"/>
              <p:cNvGraphicFramePr>
                <a:graphicFrameLocks noChangeAspect="1"/>
              </p:cNvGraphicFramePr>
              <p:nvPr/>
            </p:nvGraphicFramePr>
            <p:xfrm>
              <a:off x="144" y="675"/>
              <a:ext cx="3422" cy="2648"/>
            </p:xfrm>
            <a:graphic>
              <a:graphicData uri="http://schemas.openxmlformats.org/presentationml/2006/ole">
                <p:oleObj spid="_x0000_s22614" name="Image" r:id="rId4" imgW="7878574" imgH="6099541" progId="">
                  <p:embed/>
                </p:oleObj>
              </a:graphicData>
            </a:graphic>
          </p:graphicFrame>
          <p:sp>
            <p:nvSpPr>
              <p:cNvPr id="11" name="Text Box 4"/>
              <p:cNvSpPr txBox="1">
                <a:spLocks noChangeArrowheads="1"/>
              </p:cNvSpPr>
              <p:nvPr/>
            </p:nvSpPr>
            <p:spPr bwMode="auto">
              <a:xfrm>
                <a:off x="876" y="675"/>
                <a:ext cx="1966" cy="299"/>
              </a:xfrm>
              <a:prstGeom prst="rect">
                <a:avLst/>
              </a:prstGeom>
              <a:noFill/>
              <a:ln w="9525">
                <a:noFill/>
                <a:miter lim="800000"/>
                <a:headEnd/>
                <a:tailEnd/>
              </a:ln>
              <a:effectLst/>
            </p:spPr>
            <p:txBody>
              <a:bodyPr wrap="square">
                <a:spAutoFit/>
              </a:bodyPr>
              <a:lstStyle/>
              <a:p>
                <a:pPr>
                  <a:spcBef>
                    <a:spcPct val="50000"/>
                  </a:spcBef>
                </a:pPr>
                <a:r>
                  <a:rPr lang="en-US" altLang="ko-KR" sz="1600" b="1" dirty="0" smtClean="0">
                    <a:solidFill>
                      <a:prstClr val="white"/>
                    </a:solidFill>
                    <a:latin typeface="맑은 고딕" pitchFamily="50" charset="-127"/>
                    <a:ea typeface="맑은 고딕" pitchFamily="50" charset="-127"/>
                  </a:rPr>
                  <a:t>Hydraulic experiment</a:t>
                </a:r>
                <a:endParaRPr lang="ko-KR" altLang="en-US" sz="1600" b="1" dirty="0">
                  <a:solidFill>
                    <a:prstClr val="white"/>
                  </a:solidFill>
                  <a:latin typeface="맑은 고딕" pitchFamily="50" charset="-127"/>
                  <a:ea typeface="맑은 고딕" pitchFamily="50" charset="-127"/>
                </a:endParaRPr>
              </a:p>
            </p:txBody>
          </p:sp>
        </p:grpSp>
        <p:grpSp>
          <p:nvGrpSpPr>
            <p:cNvPr id="5" name="Group 7"/>
            <p:cNvGrpSpPr>
              <a:grpSpLocks/>
            </p:cNvGrpSpPr>
            <p:nvPr/>
          </p:nvGrpSpPr>
          <p:grpSpPr bwMode="auto">
            <a:xfrm>
              <a:off x="4526212" y="1580990"/>
              <a:ext cx="4174053" cy="3235485"/>
              <a:chOff x="1921" y="515"/>
              <a:chExt cx="3331" cy="2582"/>
            </a:xfrm>
          </p:grpSpPr>
          <p:graphicFrame>
            <p:nvGraphicFramePr>
              <p:cNvPr id="8" name="Object 9"/>
              <p:cNvGraphicFramePr>
                <a:graphicFrameLocks noChangeAspect="1"/>
              </p:cNvGraphicFramePr>
              <p:nvPr>
                <p:extLst>
                  <p:ext uri="{D42A27DB-BD31-4B8C-83A1-F6EECF244321}">
                    <p14:modId xmlns="" xmlns:p14="http://schemas.microsoft.com/office/powerpoint/2010/main" val="2951475739"/>
                  </p:ext>
                </p:extLst>
              </p:nvPr>
            </p:nvGraphicFramePr>
            <p:xfrm>
              <a:off x="1921" y="515"/>
              <a:ext cx="3331" cy="2582"/>
            </p:xfrm>
            <a:graphic>
              <a:graphicData uri="http://schemas.openxmlformats.org/presentationml/2006/ole">
                <p:oleObj spid="_x0000_s22615" name="Image" r:id="rId5" imgW="7878574" imgH="6099541" progId="">
                  <p:embed/>
                </p:oleObj>
              </a:graphicData>
            </a:graphic>
          </p:graphicFrame>
          <p:sp>
            <p:nvSpPr>
              <p:cNvPr id="7" name="Text Box 11"/>
              <p:cNvSpPr txBox="1">
                <a:spLocks noChangeArrowheads="1"/>
              </p:cNvSpPr>
              <p:nvPr/>
            </p:nvSpPr>
            <p:spPr bwMode="auto">
              <a:xfrm>
                <a:off x="3336" y="2798"/>
                <a:ext cx="1839" cy="221"/>
              </a:xfrm>
              <a:prstGeom prst="rect">
                <a:avLst/>
              </a:prstGeom>
              <a:noFill/>
              <a:ln w="9525">
                <a:noFill/>
                <a:miter lim="800000"/>
                <a:headEnd/>
                <a:tailEnd/>
              </a:ln>
              <a:effectLst/>
            </p:spPr>
            <p:txBody>
              <a:bodyPr wrap="square">
                <a:spAutoFit/>
              </a:bodyPr>
              <a:lstStyle/>
              <a:p>
                <a:pPr algn="ctr">
                  <a:spcBef>
                    <a:spcPct val="50000"/>
                  </a:spcBef>
                </a:pPr>
                <a:endParaRPr lang="ko-KR" altLang="en-US" b="0" dirty="0">
                  <a:solidFill>
                    <a:prstClr val="white"/>
                  </a:solidFill>
                  <a:latin typeface="HY강B" pitchFamily="18" charset="-127"/>
                  <a:ea typeface="HY강B" pitchFamily="18" charset="-127"/>
                </a:endParaRPr>
              </a:p>
            </p:txBody>
          </p:sp>
        </p:grpSp>
      </p:grpSp>
      <p:grpSp>
        <p:nvGrpSpPr>
          <p:cNvPr id="12" name="그룹 22"/>
          <p:cNvGrpSpPr/>
          <p:nvPr/>
        </p:nvGrpSpPr>
        <p:grpSpPr>
          <a:xfrm>
            <a:off x="1069874" y="4314805"/>
            <a:ext cx="8280000" cy="2988000"/>
            <a:chOff x="323528" y="1772816"/>
            <a:chExt cx="8424491" cy="3312367"/>
          </a:xfrm>
        </p:grpSpPr>
        <p:pic>
          <p:nvPicPr>
            <p:cNvPr id="13" name="Picture 2" descr="풍동실험1"/>
            <p:cNvPicPr>
              <a:picLocks noChangeAspect="1" noChangeArrowheads="1"/>
            </p:cNvPicPr>
            <p:nvPr/>
          </p:nvPicPr>
          <p:blipFill>
            <a:blip r:embed="rId6" cstate="print"/>
            <a:srcRect/>
            <a:stretch>
              <a:fillRect/>
            </a:stretch>
          </p:blipFill>
          <p:spPr bwMode="auto">
            <a:xfrm>
              <a:off x="323528" y="1772816"/>
              <a:ext cx="4149253" cy="3290700"/>
            </a:xfrm>
            <a:prstGeom prst="rect">
              <a:avLst/>
            </a:prstGeom>
            <a:noFill/>
          </p:spPr>
        </p:pic>
        <p:pic>
          <p:nvPicPr>
            <p:cNvPr id="14" name="Picture 7" descr="풍동실험2"/>
            <p:cNvPicPr>
              <a:picLocks noChangeAspect="1" noChangeArrowheads="1"/>
            </p:cNvPicPr>
            <p:nvPr/>
          </p:nvPicPr>
          <p:blipFill>
            <a:blip r:embed="rId7" cstate="print"/>
            <a:srcRect/>
            <a:stretch>
              <a:fillRect/>
            </a:stretch>
          </p:blipFill>
          <p:spPr bwMode="auto">
            <a:xfrm>
              <a:off x="4571306" y="1773584"/>
              <a:ext cx="4176713" cy="3311599"/>
            </a:xfrm>
            <a:prstGeom prst="rect">
              <a:avLst/>
            </a:prstGeom>
            <a:noFill/>
          </p:spPr>
        </p:pic>
        <p:sp>
          <p:nvSpPr>
            <p:cNvPr id="15" name="직사각형 14"/>
            <p:cNvSpPr/>
            <p:nvPr/>
          </p:nvSpPr>
          <p:spPr>
            <a:xfrm>
              <a:off x="1089589" y="1797178"/>
              <a:ext cx="2617130" cy="375306"/>
            </a:xfrm>
            <a:prstGeom prst="rect">
              <a:avLst/>
            </a:prstGeom>
          </p:spPr>
          <p:txBody>
            <a:bodyPr wrap="none">
              <a:spAutoFit/>
            </a:bodyPr>
            <a:lstStyle/>
            <a:p>
              <a:pPr algn="ctr">
                <a:spcBef>
                  <a:spcPct val="50000"/>
                </a:spcBef>
              </a:pPr>
              <a:r>
                <a:rPr lang="en-US" altLang="ko-KR" sz="1600" b="1" dirty="0" smtClean="0">
                  <a:solidFill>
                    <a:prstClr val="white"/>
                  </a:solidFill>
                  <a:latin typeface="맑은 고딕" pitchFamily="50" charset="-127"/>
                  <a:ea typeface="맑은 고딕" pitchFamily="50" charset="-127"/>
                </a:rPr>
                <a:t>Wind tunnel experiment</a:t>
              </a:r>
              <a:endParaRPr lang="ko-KR" altLang="en-US" sz="1600" b="1" dirty="0">
                <a:solidFill>
                  <a:prstClr val="white"/>
                </a:solidFill>
                <a:latin typeface="맑은 고딕" pitchFamily="50" charset="-127"/>
                <a:ea typeface="맑은 고딕" pitchFamily="50" charset="-127"/>
              </a:endParaRPr>
            </a:p>
          </p:txBody>
        </p:sp>
      </p:grpSp>
    </p:spTree>
    <p:extLst>
      <p:ext uri="{BB962C8B-B14F-4D97-AF65-F5344CB8AC3E}">
        <p14:creationId xmlns="" xmlns:p14="http://schemas.microsoft.com/office/powerpoint/2010/main" val="869814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19653</TotalTime>
  <Words>2331</Words>
  <Application>Microsoft Office PowerPoint</Application>
  <PresentationFormat>사용자 지정</PresentationFormat>
  <Paragraphs>601</Paragraphs>
  <Slides>46</Slides>
  <Notes>37</Notes>
  <HiddenSlides>0</HiddenSlides>
  <MMClips>2</MMClips>
  <ScaleCrop>false</ScaleCrop>
  <HeadingPairs>
    <vt:vector size="8" baseType="variant">
      <vt:variant>
        <vt:lpstr>사용한 글꼴</vt:lpstr>
      </vt:variant>
      <vt:variant>
        <vt:i4>17</vt:i4>
      </vt:variant>
      <vt:variant>
        <vt:lpstr>테마</vt:lpstr>
      </vt:variant>
      <vt:variant>
        <vt:i4>1</vt:i4>
      </vt:variant>
      <vt:variant>
        <vt:lpstr>포함된 OLE 서버</vt:lpstr>
      </vt:variant>
      <vt:variant>
        <vt:i4>1</vt:i4>
      </vt:variant>
      <vt:variant>
        <vt:lpstr>슬라이드 제목</vt:lpstr>
      </vt:variant>
      <vt:variant>
        <vt:i4>46</vt:i4>
      </vt:variant>
    </vt:vector>
  </HeadingPairs>
  <TitlesOfParts>
    <vt:vector size="65" baseType="lpstr">
      <vt:lpstr>굴림</vt:lpstr>
      <vt:lpstr>Arial</vt:lpstr>
      <vt:lpstr>맑은 고딕</vt:lpstr>
      <vt:lpstr>Times New Roman</vt:lpstr>
      <vt:lpstr>나눔고딕 ExtraBold</vt:lpstr>
      <vt:lpstr>HY중고딕</vt:lpstr>
      <vt:lpstr>Rix모던고딕 EB</vt:lpstr>
      <vt:lpstr>Rix모던고딕 B</vt:lpstr>
      <vt:lpstr>Wingdings</vt:lpstr>
      <vt:lpstr>Rix모던고딕 M</vt:lpstr>
      <vt:lpstr>HY강B</vt:lpstr>
      <vt:lpstr>Verdana</vt:lpstr>
      <vt:lpstr>HY헤드라인M</vt:lpstr>
      <vt:lpstr>HY수평선M</vt:lpstr>
      <vt:lpstr>ＭＳ Ｐゴシック</vt:lpstr>
      <vt:lpstr>Arial Black</vt:lpstr>
      <vt:lpstr>HY견고딕</vt:lpstr>
      <vt:lpstr>Office 테마</vt:lpstr>
      <vt:lpstr>Image</vt:lpstr>
      <vt:lpstr>슬라이드 1</vt:lpstr>
      <vt:lpstr>슬라이드 2</vt:lpstr>
      <vt:lpstr>슬라이드 3</vt:lpstr>
      <vt:lpstr>슬라이드 4</vt:lpstr>
      <vt:lpstr>슬라이드 5</vt:lpstr>
      <vt:lpstr>슬라이드 6</vt:lpstr>
      <vt:lpstr>슬라이드 7</vt:lpstr>
      <vt:lpstr>슬라이드 8</vt:lpstr>
      <vt:lpstr>슬라이드 9</vt:lpstr>
      <vt:lpstr>슬라이드 10</vt:lpstr>
      <vt:lpstr>슬라이드 11</vt:lpstr>
      <vt:lpstr>슬라이드 12</vt:lpstr>
      <vt:lpstr>슬라이드 13</vt:lpstr>
      <vt:lpstr>슬라이드 14</vt:lpstr>
      <vt:lpstr>슬라이드 15</vt:lpstr>
      <vt:lpstr>슬라이드 16</vt:lpstr>
      <vt:lpstr>슬라이드 17</vt:lpstr>
      <vt:lpstr>슬라이드 18</vt:lpstr>
      <vt:lpstr>슬라이드 19</vt:lpstr>
      <vt:lpstr>슬라이드 20</vt:lpstr>
      <vt:lpstr>슬라이드 21</vt:lpstr>
      <vt:lpstr>슬라이드 22</vt:lpstr>
      <vt:lpstr>슬라이드 23</vt:lpstr>
      <vt:lpstr>슬라이드 24</vt:lpstr>
      <vt:lpstr>슬라이드 25</vt:lpstr>
      <vt:lpstr>슬라이드 26</vt:lpstr>
      <vt:lpstr>슬라이드 27</vt:lpstr>
      <vt:lpstr>슬라이드 28</vt:lpstr>
      <vt:lpstr>슬라이드 29</vt:lpstr>
      <vt:lpstr>슬라이드 30</vt:lpstr>
      <vt:lpstr>슬라이드 31</vt:lpstr>
      <vt:lpstr>슬라이드 32</vt:lpstr>
      <vt:lpstr>슬라이드 33</vt:lpstr>
      <vt:lpstr>슬라이드 34</vt:lpstr>
      <vt:lpstr>슬라이드 35</vt:lpstr>
      <vt:lpstr>슬라이드 36</vt:lpstr>
      <vt:lpstr>슬라이드 37</vt:lpstr>
      <vt:lpstr>슬라이드 38</vt:lpstr>
      <vt:lpstr>슬라이드 39</vt:lpstr>
      <vt:lpstr>슬라이드 40</vt:lpstr>
      <vt:lpstr>슬라이드 41</vt:lpstr>
      <vt:lpstr>슬라이드 42</vt:lpstr>
      <vt:lpstr>슬라이드 43</vt:lpstr>
      <vt:lpstr>슬라이드 44</vt:lpstr>
      <vt:lpstr>슬라이드 45</vt:lpstr>
      <vt:lpstr>슬라이드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SYSTEM</dc:creator>
  <cp:lastModifiedBy>Windows 사용자</cp:lastModifiedBy>
  <cp:revision>731</cp:revision>
  <cp:lastPrinted>2015-08-01T04:28:28Z</cp:lastPrinted>
  <dcterms:created xsi:type="dcterms:W3CDTF">2013-04-24T08:51:20Z</dcterms:created>
  <dcterms:modified xsi:type="dcterms:W3CDTF">2016-04-25T12:15:15Z</dcterms:modified>
</cp:coreProperties>
</file>